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13"/>
  </p:notesMasterIdLst>
  <p:handoutMasterIdLst>
    <p:handoutMasterId r:id="rId14"/>
  </p:handoutMasterIdLst>
  <p:sldIdLst>
    <p:sldId id="293" r:id="rId2"/>
    <p:sldId id="914" r:id="rId3"/>
    <p:sldId id="911" r:id="rId4"/>
    <p:sldId id="913" r:id="rId5"/>
    <p:sldId id="759" r:id="rId6"/>
    <p:sldId id="912" r:id="rId7"/>
    <p:sldId id="794" r:id="rId8"/>
    <p:sldId id="915" r:id="rId9"/>
    <p:sldId id="667" r:id="rId10"/>
    <p:sldId id="645" r:id="rId11"/>
    <p:sldId id="791" r:id="rId12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87" autoAdjust="0"/>
    <p:restoredTop sz="90068" autoAdjust="0"/>
  </p:normalViewPr>
  <p:slideViewPr>
    <p:cSldViewPr>
      <p:cViewPr varScale="1">
        <p:scale>
          <a:sx n="110" d="100"/>
          <a:sy n="110" d="100"/>
        </p:scale>
        <p:origin x="55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83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1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1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5C6F75E4-B192-2B44-90AA-53770E0F1BF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15629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15BF9DC9-7ACE-8649-BBBF-9A114619E80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67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9DC9-7ACE-8649-BBBF-9A114619E80B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1667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9DC9-7ACE-8649-BBBF-9A114619E80B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8811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50AEA5-D45C-4D60-92F5-8D14B0BB7776}" type="slidenum">
              <a:rPr lang="es-ES"/>
              <a:pPr/>
              <a:t>6</a:t>
            </a:fld>
            <a:endParaRPr lang="es-ES"/>
          </a:p>
        </p:txBody>
      </p:sp>
      <p:sp>
        <p:nvSpPr>
          <p:cNvPr id="50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6763"/>
            <a:ext cx="6823075" cy="3838575"/>
          </a:xfrm>
          <a:ln/>
        </p:spPr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</p:spPr>
        <p:txBody>
          <a:bodyPr/>
          <a:lstStyle/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453198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F9DC9-7ACE-8649-BBBF-9A114619E80B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585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6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168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778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8155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765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52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46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9389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191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40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9000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 para editar título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U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latin typeface="Verdana" charset="0"/>
                <a:ea typeface="ＭＳ Ｐゴシック" charset="0"/>
                <a:cs typeface="Arial" charset="0"/>
              </a:defRPr>
            </a:lvl1pPr>
          </a:lstStyle>
          <a:p>
            <a:fld id="{C46AC317-2FFE-BB49-B3D8-38595EFB98EB}" type="datetimeFigureOut">
              <a:rPr lang="es-ES" smtClean="0"/>
              <a:t>8/8/23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AD55D89-B76F-174D-B922-E16B324618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597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1BA36ED4-3340-1D42-B569-7B0579C998DF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5570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1477" y="116632"/>
            <a:ext cx="10363200" cy="432048"/>
          </a:xfrm>
          <a:prstGeom prst="rect">
            <a:avLst/>
          </a:prstGeom>
          <a:solidFill>
            <a:srgbClr val="A50021"/>
          </a:solidFill>
        </p:spPr>
        <p:txBody>
          <a:bodyPr>
            <a:normAutofit/>
          </a:bodyPr>
          <a:lstStyle>
            <a:lvl1pPr>
              <a:defRPr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s-UY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1FED4-BC2B-4082-A72F-1B6ABD8042A2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2764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82F7B-ED16-F342-90DD-25F3718163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620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3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faccio@fq.edu.uy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tif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1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10" Type="http://schemas.openxmlformats.org/officeDocument/2006/relationships/image" Target="../media/image19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60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28.tiff"/><Relationship Id="rId5" Type="http://schemas.openxmlformats.org/officeDocument/2006/relationships/image" Target="../media/image22.jpeg"/><Relationship Id="rId10" Type="http://schemas.openxmlformats.org/officeDocument/2006/relationships/image" Target="../media/image27.tiff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tiff"/><Relationship Id="rId4" Type="http://schemas.openxmlformats.org/officeDocument/2006/relationships/image" Target="../media/image3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gif"/><Relationship Id="rId4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6.jpeg"/><Relationship Id="rId7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tema.fq.edu.uy/fisica/Publicaciones.html" TargetMode="External"/><Relationship Id="rId5" Type="http://schemas.openxmlformats.org/officeDocument/2006/relationships/image" Target="../media/image37.gif"/><Relationship Id="rId4" Type="http://schemas.openxmlformats.org/officeDocument/2006/relationships/hyperlink" Target="mailto:rfaccio@fq.edu.u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834" y="1916244"/>
            <a:ext cx="7285493" cy="2449573"/>
          </a:xfrm>
          <a:noFill/>
        </p:spPr>
        <p:txBody>
          <a:bodyPr anchor="ctr" anchorCtr="1">
            <a:normAutofit/>
          </a:bodyPr>
          <a:lstStyle/>
          <a:p>
            <a:pPr eaLnBrk="1" hangingPunct="1"/>
            <a:r>
              <a:rPr lang="en-US" sz="5000" b="1" noProof="0" dirty="0">
                <a:latin typeface="+mn-lt"/>
              </a:rPr>
              <a:t> “</a:t>
            </a:r>
            <a:r>
              <a:rPr lang="en-US" sz="5000" b="1" noProof="0" dirty="0" err="1">
                <a:latin typeface="+mn-lt"/>
              </a:rPr>
              <a:t>Nanotecnología</a:t>
            </a:r>
            <a:r>
              <a:rPr lang="en-US" sz="5000" b="1" noProof="0" dirty="0">
                <a:latin typeface="+mn-lt"/>
              </a:rPr>
              <a:t> y </a:t>
            </a:r>
            <a:r>
              <a:rPr lang="en-US" sz="5000" b="1" noProof="0" dirty="0" err="1">
                <a:latin typeface="+mn-lt"/>
              </a:rPr>
              <a:t>Nuevos</a:t>
            </a:r>
            <a:r>
              <a:rPr lang="en-US" sz="5000" b="1" noProof="0" dirty="0">
                <a:latin typeface="+mn-lt"/>
              </a:rPr>
              <a:t> </a:t>
            </a:r>
            <a:r>
              <a:rPr lang="en-US" sz="5000" b="1" noProof="0" dirty="0" err="1">
                <a:latin typeface="+mn-lt"/>
              </a:rPr>
              <a:t>Materiales</a:t>
            </a:r>
            <a:r>
              <a:rPr lang="en-US" sz="5000" b="1" noProof="0" dirty="0">
                <a:latin typeface="+mn-lt"/>
              </a:rPr>
              <a:t>”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26980" y="4558077"/>
            <a:ext cx="6553200" cy="2005344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3200" b="1" noProof="0" dirty="0">
                <a:latin typeface="+mn-lt"/>
              </a:rPr>
              <a:t>Dr. Ricardo Faccio</a:t>
            </a:r>
            <a:endParaRPr lang="en-US" sz="2800" noProof="0" dirty="0">
              <a:latin typeface="+mn-lt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800" noProof="0" dirty="0">
                <a:latin typeface="+mn-lt"/>
              </a:rPr>
              <a:t> DETEMA 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800" noProof="0" dirty="0">
                <a:latin typeface="+mn-lt"/>
              </a:rPr>
              <a:t>Facultad de Química 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800" noProof="0" dirty="0">
                <a:latin typeface="+mn-lt"/>
              </a:rPr>
              <a:t>Universidad de la República 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r>
              <a:rPr lang="en-US" sz="2800" dirty="0">
                <a:hlinkClick r:id="rId3"/>
              </a:rPr>
              <a:t>rfaccio@fq.edu.uy</a:t>
            </a:r>
            <a:r>
              <a:rPr lang="en-US" sz="2800" dirty="0"/>
              <a:t> </a:t>
            </a:r>
            <a:endParaRPr lang="en-US" sz="2800" noProof="0" dirty="0">
              <a:latin typeface="+mn-lt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None/>
            </a:pPr>
            <a:endParaRPr lang="en-US" sz="2800" noProof="0" dirty="0">
              <a:latin typeface="+mn-l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B3D18B6-5028-B0BC-197D-CCAFEEA67B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9461" y="0"/>
            <a:ext cx="2745674" cy="285293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A98C4FE-FC71-8530-C5E6-E292C70B455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459" y="2351"/>
            <a:ext cx="2177293" cy="3066609"/>
          </a:xfrm>
          <a:prstGeom prst="rect">
            <a:avLst/>
          </a:prstGeom>
        </p:spPr>
      </p:pic>
      <p:pic>
        <p:nvPicPr>
          <p:cNvPr id="1025" name="Imagen 1">
            <a:extLst>
              <a:ext uri="{FF2B5EF4-FFF2-40B4-BE49-F238E27FC236}">
                <a16:creationId xmlns:a16="http://schemas.microsoft.com/office/drawing/2014/main" id="{4AC38892-81C5-022C-830E-4C2F9DC8E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344" y="4918571"/>
            <a:ext cx="3181718" cy="145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A752A0-5D0D-1CA0-F3DF-B0BECFCF8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Y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24CA2F-11F3-C136-0A22-82F771D65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Y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F66129-C664-49F7-CEFF-CEBF95328F2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8625" y="4191898"/>
            <a:ext cx="2593516" cy="26317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269FB8D4-5274-AE14-8A1A-6CC8691182B0}"/>
              </a:ext>
            </a:extLst>
          </p:cNvPr>
          <p:cNvGrpSpPr/>
          <p:nvPr/>
        </p:nvGrpSpPr>
        <p:grpSpPr>
          <a:xfrm>
            <a:off x="1703512" y="332656"/>
            <a:ext cx="8317490" cy="5798255"/>
            <a:chOff x="802846" y="61393"/>
            <a:chExt cx="9971959" cy="6717590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5D3BDA81-4F8E-18FF-AF29-70202805D7D5}"/>
                </a:ext>
              </a:extLst>
            </p:cNvPr>
            <p:cNvSpPr/>
            <p:nvPr/>
          </p:nvSpPr>
          <p:spPr>
            <a:xfrm>
              <a:off x="4144237" y="2308974"/>
              <a:ext cx="3312369" cy="2238120"/>
            </a:xfrm>
            <a:prstGeom prst="ellipse">
              <a:avLst/>
            </a:prstGeom>
            <a:solidFill>
              <a:schemeClr val="accent1">
                <a:alpha val="59922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dirty="0"/>
                <a:t>Preparación de nuevos nanomateriales</a:t>
              </a: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D4E250E8-D8BB-22B7-3D56-F493BF3500FC}"/>
                </a:ext>
              </a:extLst>
            </p:cNvPr>
            <p:cNvSpPr/>
            <p:nvPr/>
          </p:nvSpPr>
          <p:spPr>
            <a:xfrm>
              <a:off x="7462436" y="2392977"/>
              <a:ext cx="3312369" cy="2296912"/>
            </a:xfrm>
            <a:prstGeom prst="ellipse">
              <a:avLst/>
            </a:prstGeom>
            <a:solidFill>
              <a:srgbClr val="00B0F0">
                <a:alpha val="50941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dirty="0"/>
                <a:t>Ensamble de dispositivos</a:t>
              </a:r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111970C6-A2CC-AF5F-0839-E7F9DE7A49DD}"/>
                </a:ext>
              </a:extLst>
            </p:cNvPr>
            <p:cNvSpPr/>
            <p:nvPr/>
          </p:nvSpPr>
          <p:spPr>
            <a:xfrm>
              <a:off x="802846" y="2309940"/>
              <a:ext cx="3312369" cy="2238120"/>
            </a:xfrm>
            <a:prstGeom prst="ellipse">
              <a:avLst/>
            </a:prstGeom>
            <a:solidFill>
              <a:srgbClr val="FFC000">
                <a:alpha val="5628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dirty="0"/>
                <a:t>Caracterización Químico-Estructural</a:t>
              </a:r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7B756B28-E447-9BA7-7B00-BBDF96CE9566}"/>
                </a:ext>
              </a:extLst>
            </p:cNvPr>
            <p:cNvSpPr/>
            <p:nvPr/>
          </p:nvSpPr>
          <p:spPr>
            <a:xfrm>
              <a:off x="4115215" y="4540863"/>
              <a:ext cx="3312369" cy="2238120"/>
            </a:xfrm>
            <a:prstGeom prst="ellipse">
              <a:avLst/>
            </a:prstGeom>
            <a:solidFill>
              <a:schemeClr val="accent2">
                <a:alpha val="59922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dirty="0"/>
                <a:t>Simulación Computacional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E094AA95-0645-C0FA-D54F-900D5CA0A611}"/>
                </a:ext>
              </a:extLst>
            </p:cNvPr>
            <p:cNvSpPr/>
            <p:nvPr/>
          </p:nvSpPr>
          <p:spPr>
            <a:xfrm>
              <a:off x="4144237" y="61393"/>
              <a:ext cx="3312369" cy="2238120"/>
            </a:xfrm>
            <a:prstGeom prst="ellipse">
              <a:avLst/>
            </a:prstGeom>
            <a:solidFill>
              <a:schemeClr val="accent6">
                <a:alpha val="5628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dirty="0"/>
                <a:t>Caracterización Morfológica</a:t>
              </a:r>
            </a:p>
          </p:txBody>
        </p:sp>
        <p:sp>
          <p:nvSpPr>
            <p:cNvPr id="10" name="Flecha curva 9">
              <a:extLst>
                <a:ext uri="{FF2B5EF4-FFF2-40B4-BE49-F238E27FC236}">
                  <a16:creationId xmlns:a16="http://schemas.microsoft.com/office/drawing/2014/main" id="{92E4B4BB-3A0D-94B4-F5F1-4BE2CF1E7C8A}"/>
                </a:ext>
              </a:extLst>
            </p:cNvPr>
            <p:cNvSpPr/>
            <p:nvPr/>
          </p:nvSpPr>
          <p:spPr>
            <a:xfrm>
              <a:off x="2279576" y="836712"/>
              <a:ext cx="1864661" cy="1472262"/>
            </a:xfrm>
            <a:prstGeom prst="bentArrow">
              <a:avLst>
                <a:gd name="adj1" fmla="val 25000"/>
                <a:gd name="adj2" fmla="val 24607"/>
                <a:gd name="adj3" fmla="val 29717"/>
                <a:gd name="adj4" fmla="val 7362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>
                <a:solidFill>
                  <a:schemeClr val="tx1"/>
                </a:solidFill>
              </a:endParaRPr>
            </a:p>
          </p:txBody>
        </p:sp>
        <p:sp>
          <p:nvSpPr>
            <p:cNvPr id="11" name="Flecha curva 10">
              <a:extLst>
                <a:ext uri="{FF2B5EF4-FFF2-40B4-BE49-F238E27FC236}">
                  <a16:creationId xmlns:a16="http://schemas.microsoft.com/office/drawing/2014/main" id="{4931008E-3E84-D25F-AF3B-89D60FEF8D43}"/>
                </a:ext>
              </a:extLst>
            </p:cNvPr>
            <p:cNvSpPr/>
            <p:nvPr/>
          </p:nvSpPr>
          <p:spPr>
            <a:xfrm rot="5400000">
              <a:off x="7820911" y="647955"/>
              <a:ext cx="1401009" cy="2066555"/>
            </a:xfrm>
            <a:prstGeom prst="bentArrow">
              <a:avLst>
                <a:gd name="adj1" fmla="val 25000"/>
                <a:gd name="adj2" fmla="val 24607"/>
                <a:gd name="adj3" fmla="val 29717"/>
                <a:gd name="adj4" fmla="val 7362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>
                <a:solidFill>
                  <a:schemeClr val="tx1"/>
                </a:solidFill>
              </a:endParaRPr>
            </a:p>
          </p:txBody>
        </p:sp>
        <p:sp>
          <p:nvSpPr>
            <p:cNvPr id="14" name="Flecha curva 13">
              <a:extLst>
                <a:ext uri="{FF2B5EF4-FFF2-40B4-BE49-F238E27FC236}">
                  <a16:creationId xmlns:a16="http://schemas.microsoft.com/office/drawing/2014/main" id="{383DCC64-18B6-475F-E2A0-4D7171DE68FB}"/>
                </a:ext>
              </a:extLst>
            </p:cNvPr>
            <p:cNvSpPr/>
            <p:nvPr/>
          </p:nvSpPr>
          <p:spPr>
            <a:xfrm rot="16200000">
              <a:off x="2338548" y="4208090"/>
              <a:ext cx="1401009" cy="2066555"/>
            </a:xfrm>
            <a:prstGeom prst="bentArrow">
              <a:avLst>
                <a:gd name="adj1" fmla="val 25000"/>
                <a:gd name="adj2" fmla="val 24607"/>
                <a:gd name="adj3" fmla="val 29717"/>
                <a:gd name="adj4" fmla="val 7362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>
                <a:solidFill>
                  <a:schemeClr val="tx1"/>
                </a:solidFill>
              </a:endParaRPr>
            </a:p>
          </p:txBody>
        </p:sp>
        <p:sp>
          <p:nvSpPr>
            <p:cNvPr id="15" name="Flecha curva 14">
              <a:extLst>
                <a:ext uri="{FF2B5EF4-FFF2-40B4-BE49-F238E27FC236}">
                  <a16:creationId xmlns:a16="http://schemas.microsoft.com/office/drawing/2014/main" id="{1A10A79C-43D5-7323-C2AF-3F5C033FB055}"/>
                </a:ext>
              </a:extLst>
            </p:cNvPr>
            <p:cNvSpPr/>
            <p:nvPr/>
          </p:nvSpPr>
          <p:spPr>
            <a:xfrm rot="10800000">
              <a:off x="7427583" y="4701129"/>
              <a:ext cx="1925215" cy="1392167"/>
            </a:xfrm>
            <a:prstGeom prst="bentArrow">
              <a:avLst>
                <a:gd name="adj1" fmla="val 25000"/>
                <a:gd name="adj2" fmla="val 24607"/>
                <a:gd name="adj3" fmla="val 29717"/>
                <a:gd name="adj4" fmla="val 7362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>
                <a:solidFill>
                  <a:schemeClr val="tx1"/>
                </a:solidFill>
              </a:endParaRPr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34D4821-40CE-7AD3-1481-4EB19C0E387D}"/>
              </a:ext>
            </a:extLst>
          </p:cNvPr>
          <p:cNvSpPr txBox="1"/>
          <p:nvPr/>
        </p:nvSpPr>
        <p:spPr>
          <a:xfrm>
            <a:off x="95027" y="5495456"/>
            <a:ext cx="48571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UY" sz="2800" dirty="0"/>
              <a:t>Nanomateriales para energía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UY" sz="2800" dirty="0"/>
              <a:t>Biomateriales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UY" sz="2800" dirty="0"/>
              <a:t>Biolectrónica</a:t>
            </a:r>
          </a:p>
        </p:txBody>
      </p:sp>
    </p:spTree>
    <p:extLst>
      <p:ext uri="{BB962C8B-B14F-4D97-AF65-F5344CB8AC3E}">
        <p14:creationId xmlns:p14="http://schemas.microsoft.com/office/powerpoint/2010/main" val="1286157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B1C6DB-3C4E-7DCD-FDAF-3138880C6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b="1" dirty="0"/>
              <a:t>Capacidades Instaladas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BB481E-3B72-BE48-11AB-880E09164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92810" y="1769810"/>
            <a:ext cx="4775398" cy="4351338"/>
          </a:xfrm>
        </p:spPr>
        <p:txBody>
          <a:bodyPr>
            <a:normAutofit/>
          </a:bodyPr>
          <a:lstStyle/>
          <a:p>
            <a:r>
              <a:rPr lang="es-UY" sz="2400" b="1" dirty="0"/>
              <a:t>Caracterización Estructural</a:t>
            </a:r>
          </a:p>
          <a:p>
            <a:pPr lvl="1"/>
            <a:r>
              <a:rPr lang="es-UY" sz="2000" dirty="0"/>
              <a:t>Difracción de rayos X de Polvo</a:t>
            </a:r>
          </a:p>
          <a:p>
            <a:pPr lvl="1"/>
            <a:r>
              <a:rPr lang="es-UY" sz="2000" dirty="0"/>
              <a:t>Difracción de rayos X de bajo ángulo (nanomateriales).</a:t>
            </a:r>
          </a:p>
          <a:p>
            <a:pPr lvl="1"/>
            <a:r>
              <a:rPr lang="es-UY" sz="2000" dirty="0"/>
              <a:t>Difracción de rayos X de capas finas.</a:t>
            </a:r>
          </a:p>
          <a:p>
            <a:pPr lvl="1"/>
            <a:r>
              <a:rPr lang="es-UY" sz="2000" dirty="0"/>
              <a:t>Microscopio Raman Confocal</a:t>
            </a:r>
          </a:p>
          <a:p>
            <a:pPr lvl="1"/>
            <a:r>
              <a:rPr lang="es-UY" sz="2000" dirty="0"/>
              <a:t>Microscopio de Fuerza Atómica AFM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AF170F6-FEFD-125D-E614-5F64162C4F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79582" y="1722237"/>
            <a:ext cx="4522069" cy="4351338"/>
          </a:xfrm>
        </p:spPr>
        <p:txBody>
          <a:bodyPr>
            <a:normAutofit/>
          </a:bodyPr>
          <a:lstStyle/>
          <a:p>
            <a:r>
              <a:rPr lang="es-UY" sz="2400" b="1" dirty="0"/>
              <a:t>Caracterización Física</a:t>
            </a:r>
          </a:p>
          <a:p>
            <a:pPr lvl="1"/>
            <a:r>
              <a:rPr lang="es-UY" sz="2000" dirty="0"/>
              <a:t>Simulador Solar</a:t>
            </a:r>
          </a:p>
          <a:p>
            <a:pPr lvl="1"/>
            <a:r>
              <a:rPr lang="es-UY" sz="2000" dirty="0"/>
              <a:t>Espectroscopia de Impedancias</a:t>
            </a:r>
          </a:p>
          <a:p>
            <a:pPr lvl="2"/>
            <a:r>
              <a:rPr lang="es-UY" sz="1600" dirty="0"/>
              <a:t>IMPS/IMVS</a:t>
            </a:r>
          </a:p>
          <a:p>
            <a:pPr lvl="2"/>
            <a:r>
              <a:rPr lang="es-UY" sz="1800" dirty="0"/>
              <a:t>Eléctrica</a:t>
            </a:r>
          </a:p>
          <a:p>
            <a:pPr lvl="2"/>
            <a:r>
              <a:rPr lang="es-UY" sz="1800" dirty="0"/>
              <a:t>Electroquímica.</a:t>
            </a:r>
          </a:p>
          <a:p>
            <a:pPr lvl="1"/>
            <a:r>
              <a:rPr lang="es-UY" sz="2000" dirty="0"/>
              <a:t>Propiedades ópticas:</a:t>
            </a:r>
          </a:p>
          <a:p>
            <a:pPr lvl="2"/>
            <a:r>
              <a:rPr lang="es-UY" sz="1600" dirty="0"/>
              <a:t>UV-vis Sólidos</a:t>
            </a:r>
          </a:p>
          <a:p>
            <a:pPr lvl="2"/>
            <a:r>
              <a:rPr lang="es-UY" sz="1600" dirty="0"/>
              <a:t>Thorlabs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009ACA6-75D9-BC0B-DFF2-E65AB5831F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07247" y="4970142"/>
            <a:ext cx="2093948" cy="16039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1DABA56-379E-7C9C-9488-CE0BE216A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804" y="4707491"/>
            <a:ext cx="1720891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4B5BFF-934A-E150-C8CF-F8CC4BF09D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0992" y="4764052"/>
            <a:ext cx="1516289" cy="20338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634BC0-9E42-45CC-2932-2680DB4E58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4840" y="4821742"/>
            <a:ext cx="4522069" cy="1918483"/>
          </a:xfrm>
          <a:prstGeom prst="rect">
            <a:avLst/>
          </a:prstGeom>
        </p:spPr>
      </p:pic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CAEE196-A1A6-A29B-08F3-7E9091FEB73B}"/>
              </a:ext>
            </a:extLst>
          </p:cNvPr>
          <p:cNvSpPr txBox="1">
            <a:spLocks/>
          </p:cNvSpPr>
          <p:nvPr/>
        </p:nvSpPr>
        <p:spPr>
          <a:xfrm>
            <a:off x="-19074" y="1738261"/>
            <a:ext cx="45220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UY" sz="2400" b="1" dirty="0"/>
              <a:t>Síntesis</a:t>
            </a:r>
          </a:p>
          <a:p>
            <a:pPr lvl="1"/>
            <a:r>
              <a:rPr lang="es-UY" sz="2000" dirty="0"/>
              <a:t>Reactores hidrotermal</a:t>
            </a:r>
          </a:p>
          <a:p>
            <a:pPr lvl="1"/>
            <a:r>
              <a:rPr lang="es-UY" sz="2000" dirty="0"/>
              <a:t>Silverson Mixer (grafeno)</a:t>
            </a:r>
          </a:p>
          <a:p>
            <a:pPr lvl="1"/>
            <a:r>
              <a:rPr lang="es-UY" sz="2000" dirty="0"/>
              <a:t>CVD (grafeno)</a:t>
            </a:r>
          </a:p>
          <a:p>
            <a:pPr lvl="1"/>
            <a:r>
              <a:rPr lang="es-UY" sz="2000" dirty="0"/>
              <a:t>Impresión 3D</a:t>
            </a:r>
          </a:p>
          <a:p>
            <a:pPr lvl="2"/>
            <a:r>
              <a:rPr lang="es-UY" sz="1600" dirty="0"/>
              <a:t>Biomateriales</a:t>
            </a:r>
          </a:p>
          <a:p>
            <a:pPr lvl="2"/>
            <a:r>
              <a:rPr lang="es-UY" sz="1600" dirty="0"/>
              <a:t>Convencional</a:t>
            </a:r>
          </a:p>
          <a:p>
            <a:pPr lvl="1"/>
            <a:r>
              <a:rPr lang="es-UY" sz="2000" dirty="0"/>
              <a:t>Sonoplot (2D printing)</a:t>
            </a:r>
          </a:p>
          <a:p>
            <a:pPr lvl="1"/>
            <a:r>
              <a:rPr lang="es-UY" sz="2000" dirty="0"/>
              <a:t>Plasma Sputtering</a:t>
            </a:r>
          </a:p>
        </p:txBody>
      </p:sp>
      <p:pic>
        <p:nvPicPr>
          <p:cNvPr id="1026" name="Picture 2" descr="Llave de los mezcladores de Silverson en la producción del graphene del  escalamiento - United Kingdom - SILVERSON MACHINES">
            <a:extLst>
              <a:ext uri="{FF2B5EF4-FFF2-40B4-BE49-F238E27FC236}">
                <a16:creationId xmlns:a16="http://schemas.microsoft.com/office/drawing/2014/main" id="{6823F5FB-0068-A03F-7A32-D95350EA9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77" y="4843341"/>
            <a:ext cx="2020114" cy="202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CD6DFB3-BBC0-0713-1733-83C640A5F7A7}"/>
              </a:ext>
            </a:extLst>
          </p:cNvPr>
          <p:cNvSpPr txBox="1"/>
          <p:nvPr/>
        </p:nvSpPr>
        <p:spPr>
          <a:xfrm>
            <a:off x="8760296" y="908720"/>
            <a:ext cx="2953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400" b="1" dirty="0"/>
              <a:t>Capacidades en CeFI !</a:t>
            </a:r>
          </a:p>
        </p:txBody>
      </p:sp>
    </p:spTree>
    <p:extLst>
      <p:ext uri="{BB962C8B-B14F-4D97-AF65-F5344CB8AC3E}">
        <p14:creationId xmlns:p14="http://schemas.microsoft.com/office/powerpoint/2010/main" val="267130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86BCC-19E1-DC10-6877-36E522A90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b="1" dirty="0"/>
              <a:t>Síntesis y preparación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C66138-2D1C-E840-D24E-8AED53E59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17840" cy="4351338"/>
          </a:xfrm>
        </p:spPr>
        <p:txBody>
          <a:bodyPr>
            <a:normAutofit lnSpcReduction="10000"/>
          </a:bodyPr>
          <a:lstStyle/>
          <a:p>
            <a:r>
              <a:rPr lang="es-UY" b="1" dirty="0"/>
              <a:t>Grafeno y Óxido de grafeno: </a:t>
            </a:r>
          </a:p>
          <a:p>
            <a:pPr lvl="1"/>
            <a:r>
              <a:rPr lang="es-UY" dirty="0"/>
              <a:t>biomateriales </a:t>
            </a:r>
          </a:p>
          <a:p>
            <a:pPr lvl="1"/>
            <a:r>
              <a:rPr lang="es-UY" dirty="0"/>
              <a:t>polímeros conductores</a:t>
            </a:r>
          </a:p>
          <a:p>
            <a:r>
              <a:rPr lang="es-UY" b="1" dirty="0"/>
              <a:t>Titanatos nanoestructurados: </a:t>
            </a:r>
          </a:p>
          <a:p>
            <a:pPr lvl="1"/>
            <a:r>
              <a:rPr lang="es-UY" dirty="0"/>
              <a:t>Celdas solares y electrolitos de baterías</a:t>
            </a:r>
          </a:p>
          <a:p>
            <a:r>
              <a:rPr lang="es-UY" b="1" dirty="0"/>
              <a:t>Compósitos Poliméricos</a:t>
            </a:r>
          </a:p>
          <a:p>
            <a:pPr lvl="1"/>
            <a:r>
              <a:rPr lang="es-UY" dirty="0"/>
              <a:t>Celdas Solares</a:t>
            </a:r>
          </a:p>
          <a:p>
            <a:pPr lvl="1"/>
            <a:r>
              <a:rPr lang="es-UY" dirty="0"/>
              <a:t>OECD: transistores orgánicos electroquímicos</a:t>
            </a:r>
          </a:p>
          <a:p>
            <a:pPr lvl="1"/>
            <a:r>
              <a:rPr lang="es-UY" dirty="0"/>
              <a:t>bioelectrónica</a:t>
            </a:r>
          </a:p>
          <a:p>
            <a:pPr marL="0" indent="0">
              <a:buNone/>
            </a:pPr>
            <a:endParaRPr lang="es-UY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5F4C01-F0DF-7858-7AEC-1A4D5326A2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9148925" y="666987"/>
            <a:ext cx="2091399" cy="169572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B21833E-8399-AA6B-C4D7-5C629ECA95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4193" y="1023341"/>
            <a:ext cx="1957392" cy="1695723"/>
          </a:xfrm>
          <a:prstGeom prst="rect">
            <a:avLst/>
          </a:prstGeom>
        </p:spPr>
      </p:pic>
      <p:pic>
        <p:nvPicPr>
          <p:cNvPr id="6" name="Picture 9" descr="15 001">
            <a:extLst>
              <a:ext uri="{FF2B5EF4-FFF2-40B4-BE49-F238E27FC236}">
                <a16:creationId xmlns:a16="http://schemas.microsoft.com/office/drawing/2014/main" id="{3AFC7E3F-895F-DEB0-C120-7A03C1FE72F1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37401" y="2327202"/>
            <a:ext cx="2091399" cy="3046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0" descr="15 006">
            <a:extLst>
              <a:ext uri="{FF2B5EF4-FFF2-40B4-BE49-F238E27FC236}">
                <a16:creationId xmlns:a16="http://schemas.microsoft.com/office/drawing/2014/main" id="{9F2CCD05-2437-2A89-3259-4B1DDA1F185B}"/>
              </a:ext>
            </a:extLst>
          </p:cNvPr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48328" y="3645024"/>
            <a:ext cx="1044165" cy="2938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B015090F-F463-3399-0341-7D5602DA87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4146" y="4115479"/>
            <a:ext cx="2811621" cy="240820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F7BE254-D2CF-676B-E5E9-756AB124F9A8}"/>
              </a:ext>
            </a:extLst>
          </p:cNvPr>
          <p:cNvSpPr txBox="1"/>
          <p:nvPr/>
        </p:nvSpPr>
        <p:spPr>
          <a:xfrm>
            <a:off x="8129415" y="1203402"/>
            <a:ext cx="902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grafeno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986BED3-42F1-93EA-ED65-390A83FB1730}"/>
              </a:ext>
            </a:extLst>
          </p:cNvPr>
          <p:cNvSpPr txBox="1"/>
          <p:nvPr/>
        </p:nvSpPr>
        <p:spPr>
          <a:xfrm>
            <a:off x="10709809" y="860222"/>
            <a:ext cx="15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quantum-dots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F91A1A9-35DF-3AD0-69E8-669EE359E105}"/>
              </a:ext>
            </a:extLst>
          </p:cNvPr>
          <p:cNvSpPr txBox="1"/>
          <p:nvPr/>
        </p:nvSpPr>
        <p:spPr>
          <a:xfrm>
            <a:off x="10092493" y="5530632"/>
            <a:ext cx="1310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Nanotubos de titanatos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D4EEC31-F804-7A62-D548-98162EFD941E}"/>
              </a:ext>
            </a:extLst>
          </p:cNvPr>
          <p:cNvSpPr txBox="1"/>
          <p:nvPr/>
        </p:nvSpPr>
        <p:spPr>
          <a:xfrm>
            <a:off x="5945919" y="6523681"/>
            <a:ext cx="2059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Thin film polimérico</a:t>
            </a:r>
          </a:p>
        </p:txBody>
      </p:sp>
    </p:spTree>
    <p:extLst>
      <p:ext uri="{BB962C8B-B14F-4D97-AF65-F5344CB8AC3E}">
        <p14:creationId xmlns:p14="http://schemas.microsoft.com/office/powerpoint/2010/main" val="1451045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89006967"/>
              </p:ext>
            </p:extLst>
          </p:nvPr>
        </p:nvGraphicFramePr>
        <p:xfrm>
          <a:off x="5519739" y="2924002"/>
          <a:ext cx="5292725" cy="371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4131360" imgH="2901600" progId="Origin50.Graph">
                  <p:embed/>
                </p:oleObj>
              </mc:Choice>
              <mc:Fallback>
                <p:oleObj name="Graph" r:id="rId2" imgW="4131360" imgH="2901600" progId="Origin50.Graph">
                  <p:embed/>
                  <p:pic>
                    <p:nvPicPr>
                      <p:cNvPr id="51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9739" y="2924002"/>
                        <a:ext cx="5292725" cy="371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o 1"/>
          <p:cNvSpPr/>
          <p:nvPr/>
        </p:nvSpPr>
        <p:spPr>
          <a:xfrm>
            <a:off x="6743776" y="3356447"/>
            <a:ext cx="2016521" cy="2664296"/>
          </a:xfrm>
          <a:prstGeom prst="frame">
            <a:avLst>
              <a:gd name="adj1" fmla="val 18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>
              <a:solidFill>
                <a:schemeClr val="tx1"/>
              </a:solidFill>
            </a:endParaRP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197343"/>
              </p:ext>
            </p:extLst>
          </p:nvPr>
        </p:nvGraphicFramePr>
        <p:xfrm>
          <a:off x="9281157" y="3186777"/>
          <a:ext cx="2755344" cy="2042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4133088" imgH="2900477" progId="Origin50.Graph">
                  <p:embed/>
                </p:oleObj>
              </mc:Choice>
              <mc:Fallback>
                <p:oleObj name="Graph" r:id="rId4" imgW="4133088" imgH="2900477" progId="Origin50.Graph">
                  <p:embed/>
                  <p:pic>
                    <p:nvPicPr>
                      <p:cNvPr id="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530" t="8223" r="12212" b="4605"/>
                      <a:stretch>
                        <a:fillRect/>
                      </a:stretch>
                    </p:blipFill>
                    <p:spPr bwMode="auto">
                      <a:xfrm>
                        <a:off x="9281157" y="3186777"/>
                        <a:ext cx="2755344" cy="204242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9624392" y="5282079"/>
            <a:ext cx="26642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377"/>
            <a:r>
              <a:rPr lang="es-ES" sz="1200" dirty="0">
                <a:ea typeface="Times New Roman" pitchFamily="18" charset="0"/>
                <a:cs typeface="Arial" pitchFamily="34" charset="0"/>
              </a:rPr>
              <a:t>Diagrama de densidad de estados local (LDOS) proyectado sobre Ti, O, Ru y ligando N719. </a:t>
            </a:r>
            <a:endParaRPr lang="es-ES" sz="2800" dirty="0">
              <a:cs typeface="Arial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7100" y="83608"/>
            <a:ext cx="2384956" cy="2624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1157" y="68717"/>
            <a:ext cx="2578522" cy="2557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uadroTexto 3"/>
          <p:cNvSpPr txBox="1"/>
          <p:nvPr/>
        </p:nvSpPr>
        <p:spPr>
          <a:xfrm>
            <a:off x="6743776" y="2744713"/>
            <a:ext cx="4896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HOMO		           		LUMO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8087554" y="6230805"/>
                <a:ext cx="976999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_tradnl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</m:oMath>
                </a14:m>
                <a:r>
                  <a:rPr lang="es-ES_tradnl" sz="2400" dirty="0"/>
                  <a:t>nm)</a:t>
                </a:r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7554" y="6230805"/>
                <a:ext cx="976999" cy="461665"/>
              </a:xfrm>
              <a:prstGeom prst="rect">
                <a:avLst/>
              </a:prstGeom>
              <a:blipFill>
                <a:blip r:embed="rId9"/>
                <a:stretch>
                  <a:fillRect l="-1282" t="-7895" r="-8974" b="-28947"/>
                </a:stretch>
              </a:blipFill>
            </p:spPr>
            <p:txBody>
              <a:bodyPr/>
              <a:lstStyle/>
              <a:p>
                <a:r>
                  <a:rPr lang="es-U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6">
            <a:extLst>
              <a:ext uri="{FF2B5EF4-FFF2-40B4-BE49-F238E27FC236}">
                <a16:creationId xmlns:a16="http://schemas.microsoft.com/office/drawing/2014/main" id="{FBA90653-DD96-F29B-B55F-4368D8EB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UY" b="1" dirty="0"/>
              <a:t>Celdas Solares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9A33EFE-BD59-422B-5F76-026E57E7343D}"/>
              </a:ext>
            </a:extLst>
          </p:cNvPr>
          <p:cNvSpPr txBox="1"/>
          <p:nvPr/>
        </p:nvSpPr>
        <p:spPr>
          <a:xfrm>
            <a:off x="312516" y="1805651"/>
            <a:ext cx="56032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UY" sz="2400" dirty="0"/>
              <a:t>Obtener nuevos nanomateriales que mejoren las propiedades ópticas y la  respuesta de fotoelectrodos para conversión de energía solar a eléctrica.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628275" y="6484264"/>
            <a:ext cx="6660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/>
              <a:t>N719 </a:t>
            </a:r>
            <a:r>
              <a:rPr lang="es-ES_tradnl" sz="2400" dirty="0" err="1"/>
              <a:t>Dye</a:t>
            </a:r>
            <a:r>
              <a:rPr lang="es-ES_tradnl" sz="2400" dirty="0"/>
              <a:t> </a:t>
            </a:r>
            <a:r>
              <a:rPr lang="es-ES_tradnl" sz="2400" dirty="0" err="1"/>
              <a:t>on</a:t>
            </a:r>
            <a:r>
              <a:rPr lang="es-ES_tradnl" sz="2400" dirty="0"/>
              <a:t> top of a </a:t>
            </a:r>
            <a:r>
              <a:rPr lang="es-ES_tradnl" sz="2400" dirty="0" err="1"/>
              <a:t>nanoparticle</a:t>
            </a:r>
            <a:r>
              <a:rPr lang="es-ES_tradnl" sz="2400" dirty="0"/>
              <a:t> </a:t>
            </a:r>
            <a:r>
              <a:rPr lang="es-ES_tradnl" sz="2400" dirty="0" err="1"/>
              <a:t>model</a:t>
            </a:r>
            <a:r>
              <a:rPr lang="es-ES_tradnl" sz="2400" dirty="0"/>
              <a:t> of TiO2(B)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F509B91-FA2C-31F2-CD32-71673ED538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499" y="3888694"/>
            <a:ext cx="5603265" cy="278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33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CE89FD-875A-20BB-3975-DBD5B168D9D9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2381" y="4770909"/>
            <a:ext cx="2335136" cy="1871349"/>
          </a:xfrm>
          <a:prstGeom prst="rect">
            <a:avLst/>
          </a:prstGeom>
        </p:spPr>
      </p:pic>
      <p:pic>
        <p:nvPicPr>
          <p:cNvPr id="502786" name="Picture 2" descr="A_z_optmizado_ab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52616" y="4087329"/>
            <a:ext cx="3600451" cy="683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789" name="Picture 5" descr="S830245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1630365" y="1083744"/>
            <a:ext cx="2366961" cy="1572145"/>
          </a:xfrm>
          <a:noFill/>
          <a:ln/>
        </p:spPr>
      </p:pic>
      <p:sp>
        <p:nvSpPr>
          <p:cNvPr id="502790" name="Rectangle 6"/>
          <p:cNvSpPr>
            <a:spLocks noChangeArrowheads="1"/>
          </p:cNvSpPr>
          <p:nvPr/>
        </p:nvSpPr>
        <p:spPr bwMode="auto">
          <a:xfrm>
            <a:off x="616216" y="260351"/>
            <a:ext cx="5551223" cy="3051175"/>
          </a:xfrm>
          <a:prstGeom prst="rect">
            <a:avLst/>
          </a:prstGeom>
          <a:noFill/>
          <a:ln w="12700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UY" sz="2400"/>
          </a:p>
        </p:txBody>
      </p:sp>
      <p:pic>
        <p:nvPicPr>
          <p:cNvPr id="502791" name="Picture 7" descr="5c00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583632" y="1738233"/>
            <a:ext cx="1528763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2792" name="Group 8"/>
          <p:cNvGrpSpPr>
            <a:grpSpLocks/>
          </p:cNvGrpSpPr>
          <p:nvPr/>
        </p:nvGrpSpPr>
        <p:grpSpPr bwMode="auto">
          <a:xfrm>
            <a:off x="6492875" y="1196975"/>
            <a:ext cx="2698751" cy="2160588"/>
            <a:chOff x="249" y="641"/>
            <a:chExt cx="1710" cy="1428"/>
          </a:xfrm>
        </p:grpSpPr>
        <p:pic>
          <p:nvPicPr>
            <p:cNvPr id="502793" name="Picture 9" descr="5A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49" y="641"/>
              <a:ext cx="1710" cy="1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2794" name="Text Box 10"/>
            <p:cNvSpPr txBox="1">
              <a:spLocks noChangeArrowheads="1"/>
            </p:cNvSpPr>
            <p:nvPr/>
          </p:nvSpPr>
          <p:spPr bwMode="auto">
            <a:xfrm>
              <a:off x="477" y="754"/>
              <a:ext cx="497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UY" sz="1200">
                  <a:solidFill>
                    <a:srgbClr val="990033"/>
                  </a:solidFill>
                  <a:cs typeface="Arial" charset="0"/>
                </a:rPr>
                <a:t>5A</a:t>
              </a:r>
              <a:endParaRPr lang="es-ES" sz="1200">
                <a:solidFill>
                  <a:srgbClr val="990033"/>
                </a:solidFill>
                <a:cs typeface="Arial" charset="0"/>
              </a:endParaRPr>
            </a:p>
          </p:txBody>
        </p:sp>
      </p:grpSp>
      <p:sp>
        <p:nvSpPr>
          <p:cNvPr id="502795" name="Rectangle 11"/>
          <p:cNvSpPr>
            <a:spLocks noChangeArrowheads="1"/>
          </p:cNvSpPr>
          <p:nvPr/>
        </p:nvSpPr>
        <p:spPr bwMode="auto">
          <a:xfrm>
            <a:off x="6527800" y="260351"/>
            <a:ext cx="5322492" cy="3097213"/>
          </a:xfrm>
          <a:prstGeom prst="rect">
            <a:avLst/>
          </a:prstGeom>
          <a:noFill/>
          <a:ln w="12700">
            <a:solidFill>
              <a:srgbClr val="B9B95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UY" sz="2400"/>
          </a:p>
        </p:txBody>
      </p:sp>
      <p:pic>
        <p:nvPicPr>
          <p:cNvPr id="502796" name="Picture 12" descr="Muestra5Ax750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8"/>
          <a:srcRect/>
          <a:stretch>
            <a:fillRect/>
          </a:stretch>
        </p:blipFill>
        <p:spPr>
          <a:xfrm>
            <a:off x="9294054" y="406238"/>
            <a:ext cx="2022475" cy="1516063"/>
          </a:xfrm>
          <a:noFill/>
          <a:ln/>
        </p:spPr>
      </p:pic>
      <p:sp>
        <p:nvSpPr>
          <p:cNvPr id="502797" name="Text Box 13"/>
          <p:cNvSpPr txBox="1">
            <a:spLocks noChangeArrowheads="1"/>
          </p:cNvSpPr>
          <p:nvPr/>
        </p:nvSpPr>
        <p:spPr bwMode="auto">
          <a:xfrm rot="-956723">
            <a:off x="631702" y="502148"/>
            <a:ext cx="1524000" cy="461665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UY" sz="2400" b="1" dirty="0">
                <a:solidFill>
                  <a:schemeClr val="bg1"/>
                </a:solidFill>
                <a:cs typeface="Arial" charset="0"/>
              </a:rPr>
              <a:t>Synthesis</a:t>
            </a:r>
            <a:endParaRPr lang="es-ES" sz="24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02798" name="Text Box 14"/>
          <p:cNvSpPr txBox="1">
            <a:spLocks noChangeArrowheads="1"/>
          </p:cNvSpPr>
          <p:nvPr/>
        </p:nvSpPr>
        <p:spPr bwMode="auto">
          <a:xfrm rot="-956723">
            <a:off x="6416192" y="246842"/>
            <a:ext cx="3437421" cy="1015663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b="1">
                <a:solidFill>
                  <a:schemeClr val="bg1"/>
                </a:solidFill>
                <a:latin typeface="+mj-lt"/>
                <a:cs typeface="Arial" charset="0"/>
              </a:defRPr>
            </a:lvl1pPr>
          </a:lstStyle>
          <a:p>
            <a:r>
              <a:rPr lang="es-UY" sz="2400" dirty="0">
                <a:latin typeface="+mn-lt"/>
              </a:rPr>
              <a:t>Characterization: </a:t>
            </a:r>
          </a:p>
          <a:p>
            <a:r>
              <a:rPr lang="es-UY" sz="2400" dirty="0">
                <a:latin typeface="+mn-lt"/>
              </a:rPr>
              <a:t>XRD, SAXS, Raman</a:t>
            </a:r>
            <a:endParaRPr lang="es-ES" sz="2400" dirty="0">
              <a:latin typeface="+mn-lt"/>
            </a:endParaRPr>
          </a:p>
        </p:txBody>
      </p:sp>
      <p:sp>
        <p:nvSpPr>
          <p:cNvPr id="502799" name="Rectangle 15"/>
          <p:cNvSpPr>
            <a:spLocks noChangeArrowheads="1"/>
          </p:cNvSpPr>
          <p:nvPr/>
        </p:nvSpPr>
        <p:spPr bwMode="auto">
          <a:xfrm>
            <a:off x="616216" y="3429000"/>
            <a:ext cx="5551223" cy="3240088"/>
          </a:xfrm>
          <a:prstGeom prst="rect">
            <a:avLst/>
          </a:prstGeom>
          <a:noFill/>
          <a:ln w="12700">
            <a:solidFill>
              <a:srgbClr val="B9B95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UY" sz="2400"/>
          </a:p>
        </p:txBody>
      </p:sp>
      <p:sp>
        <p:nvSpPr>
          <p:cNvPr id="502800" name="Rectangle 16"/>
          <p:cNvSpPr>
            <a:spLocks noChangeArrowheads="1"/>
          </p:cNvSpPr>
          <p:nvPr/>
        </p:nvSpPr>
        <p:spPr bwMode="auto">
          <a:xfrm>
            <a:off x="6527800" y="3429000"/>
            <a:ext cx="5322492" cy="3240088"/>
          </a:xfrm>
          <a:prstGeom prst="rect">
            <a:avLst/>
          </a:prstGeom>
          <a:noFill/>
          <a:ln w="12700">
            <a:solidFill>
              <a:srgbClr val="B9B95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UY" sz="2400"/>
          </a:p>
        </p:txBody>
      </p:sp>
      <p:sp>
        <p:nvSpPr>
          <p:cNvPr id="502801" name="Text Box 17"/>
          <p:cNvSpPr txBox="1">
            <a:spLocks noChangeArrowheads="1"/>
          </p:cNvSpPr>
          <p:nvPr/>
        </p:nvSpPr>
        <p:spPr bwMode="auto">
          <a:xfrm rot="-956723">
            <a:off x="580203" y="3673583"/>
            <a:ext cx="2012951" cy="461665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b="1">
                <a:solidFill>
                  <a:schemeClr val="bg1"/>
                </a:solidFill>
                <a:latin typeface="+mj-lt"/>
                <a:cs typeface="Arial" charset="0"/>
              </a:defRPr>
            </a:lvl1pPr>
          </a:lstStyle>
          <a:p>
            <a:r>
              <a:rPr lang="es-UY" sz="2400" dirty="0">
                <a:latin typeface="+mn-lt"/>
              </a:rPr>
              <a:t>Prototyping</a:t>
            </a:r>
            <a:endParaRPr lang="es-ES" sz="2400" dirty="0">
              <a:latin typeface="+mn-lt"/>
            </a:endParaRPr>
          </a:p>
        </p:txBody>
      </p:sp>
      <p:sp>
        <p:nvSpPr>
          <p:cNvPr id="502802" name="Text Box 18"/>
          <p:cNvSpPr txBox="1">
            <a:spLocks noChangeArrowheads="1"/>
          </p:cNvSpPr>
          <p:nvPr/>
        </p:nvSpPr>
        <p:spPr bwMode="auto">
          <a:xfrm rot="-956723">
            <a:off x="6542495" y="3597348"/>
            <a:ext cx="1622580" cy="461665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s-ES"/>
            </a:defPPr>
            <a:lvl1pPr>
              <a:spcBef>
                <a:spcPct val="50000"/>
              </a:spcBef>
              <a:defRPr b="1">
                <a:solidFill>
                  <a:schemeClr val="bg1"/>
                </a:solidFill>
                <a:latin typeface="+mj-lt"/>
                <a:cs typeface="Arial" charset="0"/>
              </a:defRPr>
            </a:lvl1pPr>
          </a:lstStyle>
          <a:p>
            <a:r>
              <a:rPr lang="es-UY" sz="2400" dirty="0">
                <a:latin typeface="+mn-lt"/>
              </a:rPr>
              <a:t>Modeling</a:t>
            </a:r>
            <a:endParaRPr lang="es-ES" sz="2400" dirty="0">
              <a:latin typeface="+mn-lt"/>
            </a:endParaRPr>
          </a:p>
        </p:txBody>
      </p:sp>
      <p:sp>
        <p:nvSpPr>
          <p:cNvPr id="502805" name="Line 21"/>
          <p:cNvSpPr>
            <a:spLocks noChangeShapeType="1"/>
          </p:cNvSpPr>
          <p:nvPr/>
        </p:nvSpPr>
        <p:spPr bwMode="auto">
          <a:xfrm>
            <a:off x="8953491" y="3143486"/>
            <a:ext cx="1587" cy="958851"/>
          </a:xfrm>
          <a:prstGeom prst="line">
            <a:avLst/>
          </a:prstGeom>
          <a:noFill/>
          <a:ln w="635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 sz="2400"/>
          </a:p>
        </p:txBody>
      </p:sp>
      <p:sp>
        <p:nvSpPr>
          <p:cNvPr id="502806" name="Line 22"/>
          <p:cNvSpPr>
            <a:spLocks noChangeShapeType="1"/>
          </p:cNvSpPr>
          <p:nvPr/>
        </p:nvSpPr>
        <p:spPr bwMode="auto">
          <a:xfrm flipV="1">
            <a:off x="9385248" y="3046839"/>
            <a:ext cx="1587" cy="958851"/>
          </a:xfrm>
          <a:prstGeom prst="line">
            <a:avLst/>
          </a:prstGeom>
          <a:noFill/>
          <a:ln w="635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 sz="2400"/>
          </a:p>
        </p:txBody>
      </p:sp>
      <p:sp>
        <p:nvSpPr>
          <p:cNvPr id="502807" name="Line 23"/>
          <p:cNvSpPr>
            <a:spLocks noChangeShapeType="1"/>
          </p:cNvSpPr>
          <p:nvPr/>
        </p:nvSpPr>
        <p:spPr bwMode="auto">
          <a:xfrm flipV="1">
            <a:off x="3421125" y="3096254"/>
            <a:ext cx="1587" cy="958851"/>
          </a:xfrm>
          <a:prstGeom prst="line">
            <a:avLst/>
          </a:prstGeom>
          <a:noFill/>
          <a:ln w="635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 sz="2400"/>
          </a:p>
        </p:txBody>
      </p:sp>
      <p:sp>
        <p:nvSpPr>
          <p:cNvPr id="502808" name="Line 24"/>
          <p:cNvSpPr>
            <a:spLocks noChangeShapeType="1"/>
          </p:cNvSpPr>
          <p:nvPr/>
        </p:nvSpPr>
        <p:spPr bwMode="auto">
          <a:xfrm>
            <a:off x="3079623" y="3100662"/>
            <a:ext cx="1587" cy="958851"/>
          </a:xfrm>
          <a:prstGeom prst="line">
            <a:avLst/>
          </a:prstGeom>
          <a:noFill/>
          <a:ln w="635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 sz="2400"/>
          </a:p>
        </p:txBody>
      </p:sp>
      <p:sp>
        <p:nvSpPr>
          <p:cNvPr id="502809" name="Line 25"/>
          <p:cNvSpPr>
            <a:spLocks noChangeShapeType="1"/>
          </p:cNvSpPr>
          <p:nvPr/>
        </p:nvSpPr>
        <p:spPr bwMode="auto">
          <a:xfrm>
            <a:off x="5707063" y="2301875"/>
            <a:ext cx="990600" cy="1588"/>
          </a:xfrm>
          <a:prstGeom prst="line">
            <a:avLst/>
          </a:prstGeom>
          <a:noFill/>
          <a:ln w="635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 sz="2400"/>
          </a:p>
        </p:txBody>
      </p:sp>
      <p:sp>
        <p:nvSpPr>
          <p:cNvPr id="502810" name="Line 26"/>
          <p:cNvSpPr>
            <a:spLocks noChangeShapeType="1"/>
          </p:cNvSpPr>
          <p:nvPr/>
        </p:nvSpPr>
        <p:spPr bwMode="auto">
          <a:xfrm flipH="1">
            <a:off x="5640065" y="2677787"/>
            <a:ext cx="990600" cy="1588"/>
          </a:xfrm>
          <a:prstGeom prst="line">
            <a:avLst/>
          </a:prstGeom>
          <a:noFill/>
          <a:ln w="635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 sz="2400"/>
          </a:p>
        </p:txBody>
      </p:sp>
      <p:pic>
        <p:nvPicPr>
          <p:cNvPr id="502811" name="Picture 27" descr="S8303907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77215" y="4688478"/>
            <a:ext cx="1216025" cy="1620839"/>
          </a:xfrm>
          <a:prstGeom prst="rect">
            <a:avLst/>
          </a:prstGeom>
          <a:noFill/>
        </p:spPr>
      </p:pic>
      <p:sp>
        <p:nvSpPr>
          <p:cNvPr id="502816" name="Rectangle 32"/>
          <p:cNvSpPr>
            <a:spLocks noChangeArrowheads="1"/>
          </p:cNvSpPr>
          <p:nvPr/>
        </p:nvSpPr>
        <p:spPr bwMode="auto">
          <a:xfrm>
            <a:off x="3003356" y="528913"/>
            <a:ext cx="31388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UY" sz="2400" i="1" dirty="0">
                <a:cs typeface="Arial" charset="0"/>
              </a:rPr>
              <a:t>Hydrothermal Synthesis</a:t>
            </a:r>
            <a:endParaRPr lang="es-ES" sz="2400" i="1" dirty="0">
              <a:cs typeface="Arial" charset="0"/>
            </a:endParaRPr>
          </a:p>
        </p:txBody>
      </p:sp>
      <p:sp>
        <p:nvSpPr>
          <p:cNvPr id="502817" name="Rectangle 33"/>
          <p:cNvSpPr>
            <a:spLocks noChangeArrowheads="1"/>
          </p:cNvSpPr>
          <p:nvPr/>
        </p:nvSpPr>
        <p:spPr bwMode="auto">
          <a:xfrm>
            <a:off x="724165" y="2682875"/>
            <a:ext cx="55178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UY" sz="2400" dirty="0">
                <a:cs typeface="Arial" charset="0"/>
              </a:rPr>
              <a:t>(Anatase(A) , Rutile(R), o A/R 50% p/p)</a:t>
            </a:r>
            <a:endParaRPr lang="es-ES" sz="2400" dirty="0">
              <a:cs typeface="Arial" charset="0"/>
            </a:endParaRPr>
          </a:p>
        </p:txBody>
      </p:sp>
      <p:sp>
        <p:nvSpPr>
          <p:cNvPr id="502818" name="Text Box 34"/>
          <p:cNvSpPr txBox="1">
            <a:spLocks noChangeArrowheads="1"/>
          </p:cNvSpPr>
          <p:nvPr/>
        </p:nvSpPr>
        <p:spPr bwMode="auto">
          <a:xfrm>
            <a:off x="3684589" y="1817689"/>
            <a:ext cx="270033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UY" sz="2400" dirty="0">
                <a:cs typeface="Arial" charset="0"/>
              </a:rPr>
              <a:t>120° C &lt;T</a:t>
            </a:r>
            <a:r>
              <a:rPr lang="es-UY" sz="2400" baseline="-25000" dirty="0">
                <a:cs typeface="Arial" charset="0"/>
              </a:rPr>
              <a:t>r</a:t>
            </a:r>
            <a:r>
              <a:rPr lang="es-UY" sz="2400" dirty="0">
                <a:cs typeface="Arial" charset="0"/>
              </a:rPr>
              <a:t>&lt;150°C</a:t>
            </a:r>
            <a:endParaRPr lang="es-ES" sz="2400" dirty="0">
              <a:cs typeface="Arial" charset="0"/>
            </a:endParaRPr>
          </a:p>
        </p:txBody>
      </p:sp>
      <p:sp>
        <p:nvSpPr>
          <p:cNvPr id="502819" name="Text Box 35"/>
          <p:cNvSpPr txBox="1">
            <a:spLocks noChangeArrowheads="1"/>
          </p:cNvSpPr>
          <p:nvPr/>
        </p:nvSpPr>
        <p:spPr bwMode="auto">
          <a:xfrm>
            <a:off x="3684587" y="945992"/>
            <a:ext cx="2700339" cy="461665"/>
          </a:xfrm>
          <a:prstGeom prst="rect">
            <a:avLst/>
          </a:prstGeom>
          <a:noFill/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UY" sz="2400" dirty="0">
                <a:cs typeface="Arial" charset="0"/>
              </a:rPr>
              <a:t>24h&lt;t</a:t>
            </a:r>
            <a:r>
              <a:rPr lang="es-UY" sz="2400" baseline="-25000" dirty="0">
                <a:cs typeface="Arial" charset="0"/>
              </a:rPr>
              <a:t>r</a:t>
            </a:r>
            <a:r>
              <a:rPr lang="es-UY" sz="2400" dirty="0">
                <a:cs typeface="Arial" charset="0"/>
              </a:rPr>
              <a:t>&lt;68h</a:t>
            </a:r>
            <a:endParaRPr lang="es-ES" sz="2400" dirty="0">
              <a:cs typeface="Arial" charset="0"/>
            </a:endParaRPr>
          </a:p>
        </p:txBody>
      </p:sp>
      <p:sp>
        <p:nvSpPr>
          <p:cNvPr id="502820" name="Text Box 36"/>
          <p:cNvSpPr txBox="1">
            <a:spLocks noChangeArrowheads="1"/>
          </p:cNvSpPr>
          <p:nvPr/>
        </p:nvSpPr>
        <p:spPr bwMode="auto">
          <a:xfrm>
            <a:off x="3960814" y="1392240"/>
            <a:ext cx="20329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UY" sz="2400" dirty="0">
                <a:cs typeface="Arial" charset="0"/>
              </a:rPr>
              <a:t>NaOH(ac) 10M</a:t>
            </a:r>
            <a:endParaRPr lang="es-ES" sz="2400" dirty="0">
              <a:cs typeface="Arial" charset="0"/>
            </a:endParaRPr>
          </a:p>
        </p:txBody>
      </p:sp>
      <p:sp>
        <p:nvSpPr>
          <p:cNvPr id="502821" name="Rectangle 37"/>
          <p:cNvSpPr>
            <a:spLocks noChangeArrowheads="1"/>
          </p:cNvSpPr>
          <p:nvPr/>
        </p:nvSpPr>
        <p:spPr bwMode="auto">
          <a:xfrm>
            <a:off x="9587912" y="5306263"/>
            <a:ext cx="202565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endParaRPr lang="es-ES" sz="2400" dirty="0">
              <a:latin typeface="+mj-lt"/>
              <a:cs typeface="Arial" charset="0"/>
            </a:endParaRPr>
          </a:p>
          <a:p>
            <a:pPr algn="ctr"/>
            <a:r>
              <a:rPr lang="en-US" sz="2400" dirty="0">
                <a:latin typeface="+mj-lt"/>
                <a:cs typeface="Arial" charset="0"/>
              </a:rPr>
              <a:t>First Principles Calculations</a:t>
            </a:r>
            <a:endParaRPr lang="es-ES" sz="2400" dirty="0">
              <a:latin typeface="+mj-lt"/>
              <a:cs typeface="Arial" charset="0"/>
            </a:endParaRPr>
          </a:p>
          <a:p>
            <a:pPr algn="ctr" eaLnBrk="0" hangingPunct="0"/>
            <a:endParaRPr lang="es-ES" sz="2400" dirty="0">
              <a:latin typeface="+mj-lt"/>
              <a:cs typeface="Arial" charset="0"/>
            </a:endParaRPr>
          </a:p>
        </p:txBody>
      </p:sp>
      <p:sp>
        <p:nvSpPr>
          <p:cNvPr id="502803" name="Line 19"/>
          <p:cNvSpPr>
            <a:spLocks noChangeShapeType="1"/>
          </p:cNvSpPr>
          <p:nvPr/>
        </p:nvSpPr>
        <p:spPr bwMode="auto">
          <a:xfrm>
            <a:off x="5740470" y="5317864"/>
            <a:ext cx="990600" cy="1587"/>
          </a:xfrm>
          <a:prstGeom prst="line">
            <a:avLst/>
          </a:prstGeom>
          <a:noFill/>
          <a:ln w="635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 sz="2400"/>
          </a:p>
        </p:txBody>
      </p:sp>
      <p:sp>
        <p:nvSpPr>
          <p:cNvPr id="502804" name="Line 20"/>
          <p:cNvSpPr>
            <a:spLocks noChangeShapeType="1"/>
          </p:cNvSpPr>
          <p:nvPr/>
        </p:nvSpPr>
        <p:spPr bwMode="auto">
          <a:xfrm flipH="1">
            <a:off x="5707063" y="5760657"/>
            <a:ext cx="990600" cy="1588"/>
          </a:xfrm>
          <a:prstGeom prst="line">
            <a:avLst/>
          </a:prstGeom>
          <a:noFill/>
          <a:ln w="635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 sz="2400"/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716" y="4979304"/>
            <a:ext cx="2026061" cy="1589904"/>
          </a:xfrm>
          <a:prstGeom prst="rect">
            <a:avLst/>
          </a:prstGeom>
        </p:spPr>
      </p:pic>
      <p:pic>
        <p:nvPicPr>
          <p:cNvPr id="37" name="6 Imagen" descr="Light_nanotube_JV_fitted.tif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6479" y="3563781"/>
            <a:ext cx="2095708" cy="162105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0773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5BBBBEDA-6A8C-F602-9602-B54998C2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b="1" dirty="0"/>
              <a:t>Almacenamiento de Energía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EE7781-EFF8-E7D6-DDC2-E0643B591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025D-3093-6E47-81AE-107FAFA9547D}" type="slidenum">
              <a:rPr lang="es-UY" smtClean="0"/>
              <a:t>7</a:t>
            </a:fld>
            <a:endParaRPr lang="es-UY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5D513F-8A84-8149-AF47-E77AA543AAC4}"/>
              </a:ext>
            </a:extLst>
          </p:cNvPr>
          <p:cNvSpPr txBox="1"/>
          <p:nvPr/>
        </p:nvSpPr>
        <p:spPr>
          <a:xfrm>
            <a:off x="-3638" y="4233324"/>
            <a:ext cx="6113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400" dirty="0"/>
              <a:t>Modificaciones a polímeros Conductores P3HT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400" dirty="0"/>
              <a:t>Transferencia de carga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400" dirty="0"/>
              <a:t>Difusión de iones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400" dirty="0"/>
              <a:t>Mecanismo bi-polarónicos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400" dirty="0"/>
              <a:t>Aplicación en celdas solares.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D892F7-88BF-E8F7-C3D9-7504CEA17A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698" b="14828"/>
          <a:stretch/>
        </p:blipFill>
        <p:spPr>
          <a:xfrm>
            <a:off x="6422420" y="1277615"/>
            <a:ext cx="5460938" cy="29273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55B267C-A24B-B63D-4186-A76B3E3C15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4561400"/>
            <a:ext cx="6113781" cy="22966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7CDFF03-3DA5-5B58-2E7A-E3BDF5A25394}"/>
              </a:ext>
            </a:extLst>
          </p:cNvPr>
          <p:cNvSpPr txBox="1"/>
          <p:nvPr/>
        </p:nvSpPr>
        <p:spPr>
          <a:xfrm>
            <a:off x="10431305" y="4736328"/>
            <a:ext cx="156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Monday’s talk!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4C4A935-F155-6ECB-47B7-D7997967FDB6}"/>
              </a:ext>
            </a:extLst>
          </p:cNvPr>
          <p:cNvSpPr txBox="1"/>
          <p:nvPr/>
        </p:nvSpPr>
        <p:spPr>
          <a:xfrm>
            <a:off x="82564" y="1635727"/>
            <a:ext cx="56032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UY" sz="2400" dirty="0"/>
              <a:t>Obtener nuevos nanomateriales y compósitos poliméricos, que mejoren la conductividad iónica de electrolitos para baterías de ion-litio e ión-sodio.</a:t>
            </a:r>
          </a:p>
        </p:txBody>
      </p:sp>
    </p:spTree>
    <p:extLst>
      <p:ext uri="{BB962C8B-B14F-4D97-AF65-F5344CB8AC3E}">
        <p14:creationId xmlns:p14="http://schemas.microsoft.com/office/powerpoint/2010/main" val="3236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E2AEEB-245A-EA73-84CA-AB07B14BF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b="1" dirty="0"/>
              <a:t>Transistores orgánicos electroquímicos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D7F5486-FE81-C14F-EA74-EFBACC306B90}"/>
              </a:ext>
            </a:extLst>
          </p:cNvPr>
          <p:cNvSpPr txBox="1"/>
          <p:nvPr/>
        </p:nvSpPr>
        <p:spPr>
          <a:xfrm>
            <a:off x="186677" y="1698812"/>
            <a:ext cx="7902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UY" sz="2400" dirty="0"/>
              <a:t>Preparación, caracterización y simulación de materiales (polímeros conductores e hidrogeles) para dispositivos de detección de iones y otros metabolitos de interés biológico (bioelectrónica).</a:t>
            </a:r>
          </a:p>
        </p:txBody>
      </p:sp>
      <p:pic>
        <p:nvPicPr>
          <p:cNvPr id="5" name="Imagen 4" descr="Diagrama, Escala de tiempo&#10;&#10;Descripción generada automáticamente">
            <a:extLst>
              <a:ext uri="{FF2B5EF4-FFF2-40B4-BE49-F238E27FC236}">
                <a16:creationId xmlns:a16="http://schemas.microsoft.com/office/drawing/2014/main" id="{9CE2B46D-D81F-7314-8187-E75545C65C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5004" y="1596035"/>
            <a:ext cx="3256738" cy="352425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F4DC09E-EBBC-A383-BFFD-8800B0805091}"/>
              </a:ext>
            </a:extLst>
          </p:cNvPr>
          <p:cNvSpPr txBox="1"/>
          <p:nvPr/>
        </p:nvSpPr>
        <p:spPr>
          <a:xfrm>
            <a:off x="8089081" y="6581001"/>
            <a:ext cx="4102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UY" sz="1200" dirty="0"/>
              <a:t>Romero </a:t>
            </a:r>
            <a:r>
              <a:rPr lang="es-UY" sz="1200" i="1" dirty="0"/>
              <a:t>et al. ACS </a:t>
            </a:r>
            <a:r>
              <a:rPr lang="es-UY" sz="1200" i="1" dirty="0" err="1"/>
              <a:t>Appl</a:t>
            </a:r>
            <a:r>
              <a:rPr lang="es-UY" sz="1200" i="1" dirty="0"/>
              <a:t>. </a:t>
            </a:r>
            <a:r>
              <a:rPr lang="es-UY" sz="1200" i="1" dirty="0" err="1"/>
              <a:t>Electron</a:t>
            </a:r>
            <a:r>
              <a:rPr lang="de-DE" sz="1200" i="1" dirty="0"/>
              <a:t>. Mater. (Under revision)</a:t>
            </a:r>
            <a:endParaRPr lang="en-US" sz="1200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C1A1683C-4781-F9B8-A5D7-FEC28496EE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462" y="3399332"/>
            <a:ext cx="5215203" cy="15901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DB07E77-50BF-4A30-5AC4-FD35162690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8" b="26259"/>
          <a:stretch/>
        </p:blipFill>
        <p:spPr>
          <a:xfrm>
            <a:off x="261253" y="5120292"/>
            <a:ext cx="5098636" cy="1574726"/>
          </a:xfrm>
          <a:prstGeom prst="rect">
            <a:avLst/>
          </a:prstGeom>
        </p:spPr>
      </p:pic>
      <p:pic>
        <p:nvPicPr>
          <p:cNvPr id="4" name="Imagen 3" descr="Interfaz de usuario gráfica, Diagrama, Aplicación&#10;&#10;Descripción generada automáticamente">
            <a:extLst>
              <a:ext uri="{FF2B5EF4-FFF2-40B4-BE49-F238E27FC236}">
                <a16:creationId xmlns:a16="http://schemas.microsoft.com/office/drawing/2014/main" id="{F8675D38-D3B9-8B2D-A63C-B3A182095B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156" y="3816429"/>
            <a:ext cx="4181131" cy="273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45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5BBBBEDA-6A8C-F602-9602-B54998C2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b="1" dirty="0"/>
              <a:t>Modelado Molecular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EE7781-EFF8-E7D6-DDC2-E0643B591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025D-3093-6E47-81AE-107FAFA9547D}" type="slidenum">
              <a:rPr lang="es-UY" smtClean="0"/>
              <a:t>9</a:t>
            </a:fld>
            <a:endParaRPr lang="es-UY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AE1FEE-F5A3-B0D5-112B-01F2734DD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84" y="4497343"/>
            <a:ext cx="6087244" cy="236921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EB635A-0A5F-F70D-1B43-13AE06E14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00" y="2668433"/>
            <a:ext cx="3990362" cy="258663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71EB4AF-C6EA-8AE6-BED1-77DC2E48D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297" y="150775"/>
            <a:ext cx="5406433" cy="40548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65D513F-8A84-8149-AF47-E77AA543AAC4}"/>
              </a:ext>
            </a:extLst>
          </p:cNvPr>
          <p:cNvSpPr txBox="1"/>
          <p:nvPr/>
        </p:nvSpPr>
        <p:spPr>
          <a:xfrm>
            <a:off x="263352" y="1344994"/>
            <a:ext cx="7734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dirty="0"/>
              <a:t>Estructura electrónica y dinámica molecular ab initio en sistemas nanoestructurados. </a:t>
            </a:r>
            <a:r>
              <a:rPr lang="es-UY" sz="2000"/>
              <a:t>(VASP + Machine Learning).</a:t>
            </a:r>
            <a:endParaRPr lang="es-UY" sz="2000" dirty="0"/>
          </a:p>
          <a:p>
            <a:r>
              <a:rPr lang="es-UY" sz="2000" dirty="0"/>
              <a:t>Nuevas propiedades electrónicas (ópticas y magnéticas).</a:t>
            </a:r>
          </a:p>
          <a:p>
            <a:r>
              <a:rPr lang="es-UY" sz="2000" dirty="0"/>
              <a:t>Nuevos mecanismos de reacción sobre superficies.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16F4B48-911A-A830-011A-71AB29526929}"/>
              </a:ext>
            </a:extLst>
          </p:cNvPr>
          <p:cNvSpPr txBox="1"/>
          <p:nvPr/>
        </p:nvSpPr>
        <p:spPr>
          <a:xfrm>
            <a:off x="0" y="5389231"/>
            <a:ext cx="5711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b="0" i="0" u="none" strike="noStrike" dirty="0">
                <a:effectLst/>
                <a:latin typeface="Source Sans Pro" panose="020B0503030403020204" pitchFamily="34" charset="0"/>
              </a:rPr>
              <a:t>The simulations reveal how collisions with hydrogen molecules, intramolecular or surface-mediated proton transfer, and direct TMIn/graphene reactions assist TMIn transformations, which ultimately enables delivery of In monomers or InH and CH</a:t>
            </a:r>
            <a:r>
              <a:rPr lang="es-UY" baseline="-25000" dirty="0">
                <a:effectLst/>
              </a:rPr>
              <a:t>3</a:t>
            </a:r>
            <a:r>
              <a:rPr lang="es-UY" b="0" i="0" u="none" strike="noStrike" dirty="0">
                <a:effectLst/>
                <a:latin typeface="Source Sans Pro" panose="020B0503030403020204" pitchFamily="34" charset="0"/>
              </a:rPr>
              <a:t>In admolecules, on graphene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417537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133" y="4505092"/>
            <a:ext cx="2550341" cy="11221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Integrantes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516" y="1475464"/>
            <a:ext cx="5442565" cy="5069160"/>
          </a:xfrm>
        </p:spPr>
        <p:txBody>
          <a:bodyPr>
            <a:normAutofit/>
          </a:bodyPr>
          <a:lstStyle/>
          <a:p>
            <a:pPr lvl="1"/>
            <a:r>
              <a:rPr lang="es-ES" sz="2800" dirty="0"/>
              <a:t>Dr. Álvaro W. Mombrú</a:t>
            </a:r>
          </a:p>
          <a:p>
            <a:pPr lvl="1"/>
            <a:r>
              <a:rPr lang="es-ES" sz="2800" dirty="0"/>
              <a:t>Dra. Helena Pardo</a:t>
            </a:r>
          </a:p>
          <a:p>
            <a:pPr lvl="1"/>
            <a:r>
              <a:rPr lang="es-ES" sz="2800" dirty="0"/>
              <a:t>Dr. Mariano Romero</a:t>
            </a:r>
          </a:p>
          <a:p>
            <a:pPr lvl="1"/>
            <a:r>
              <a:rPr lang="es-ES" sz="2800" dirty="0"/>
              <a:t>Dra. Luciana Fernández-Werner</a:t>
            </a:r>
          </a:p>
          <a:p>
            <a:pPr lvl="1"/>
            <a:r>
              <a:rPr lang="es-ES" sz="2800" dirty="0"/>
              <a:t>Dra. Dominique Mombrú</a:t>
            </a:r>
          </a:p>
          <a:p>
            <a:pPr lvl="1"/>
            <a:r>
              <a:rPr lang="es-ES" sz="2800" dirty="0"/>
              <a:t>Lic. Benjamín Montenegro</a:t>
            </a:r>
          </a:p>
          <a:p>
            <a:pPr lvl="1"/>
            <a:r>
              <a:rPr lang="es-ES" sz="2800" dirty="0"/>
              <a:t>Lic. Fernando Pignanelli</a:t>
            </a:r>
          </a:p>
          <a:p>
            <a:pPr lvl="1"/>
            <a:r>
              <a:rPr lang="es-ES" sz="2800" dirty="0"/>
              <a:t>Lic. Martín Esteves</a:t>
            </a:r>
          </a:p>
          <a:p>
            <a:pPr lvl="1"/>
            <a:r>
              <a:rPr lang="es-ES" sz="2800" dirty="0"/>
              <a:t>BSc. Tatiana Gregorio</a:t>
            </a:r>
          </a:p>
          <a:p>
            <a:pPr lvl="1"/>
            <a:endParaRPr lang="es-ES" sz="28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03614" y="4862512"/>
            <a:ext cx="1700371" cy="1648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3718" y="3929148"/>
            <a:ext cx="40195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7470" y="5858782"/>
            <a:ext cx="3838487" cy="72931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0100" y="5135771"/>
            <a:ext cx="2384450" cy="126431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ED94732-E05D-9613-F8CB-CC5998844AA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1017" y="0"/>
            <a:ext cx="1901834" cy="197613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ABF4AAB-8C8F-DDE9-EFA0-4F1B4C470BD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0439" y="53644"/>
            <a:ext cx="1403054" cy="1976131"/>
          </a:xfrm>
          <a:prstGeom prst="rect">
            <a:avLst/>
          </a:prstGeom>
        </p:spPr>
      </p:pic>
      <p:pic>
        <p:nvPicPr>
          <p:cNvPr id="13" name="Imagen 1">
            <a:extLst>
              <a:ext uri="{FF2B5EF4-FFF2-40B4-BE49-F238E27FC236}">
                <a16:creationId xmlns:a16="http://schemas.microsoft.com/office/drawing/2014/main" id="{AD5A1A42-96EA-D267-E040-76586F1F2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4920" y="2216478"/>
            <a:ext cx="3181718" cy="145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D15D2EA-9606-8F6A-6C76-BDBAF56C76CA}"/>
              </a:ext>
            </a:extLst>
          </p:cNvPr>
          <p:cNvSpPr txBox="1"/>
          <p:nvPr/>
        </p:nvSpPr>
        <p:spPr>
          <a:xfrm>
            <a:off x="7295610" y="780099"/>
            <a:ext cx="808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800" dirty="0"/>
              <a:t>CeFI</a:t>
            </a:r>
          </a:p>
        </p:txBody>
      </p:sp>
    </p:spTree>
    <p:extLst>
      <p:ext uri="{BB962C8B-B14F-4D97-AF65-F5344CB8AC3E}">
        <p14:creationId xmlns:p14="http://schemas.microsoft.com/office/powerpoint/2010/main" val="4229892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5ACC5-546F-2247-9779-F6E3CB9FB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2585" y="3013690"/>
            <a:ext cx="9144000" cy="2387600"/>
          </a:xfrm>
        </p:spPr>
        <p:txBody>
          <a:bodyPr>
            <a:noAutofit/>
          </a:bodyPr>
          <a:lstStyle/>
          <a:p>
            <a:r>
              <a:rPr lang="es-UY" sz="7200" b="1" dirty="0"/>
              <a:t>¿Preguntas?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C32D81-C630-EC4E-98A7-2491896B0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025D-3093-6E47-81AE-107FAFA9547D}" type="slidenum">
              <a:rPr lang="es-UY" smtClean="0"/>
              <a:t>11</a:t>
            </a:fld>
            <a:endParaRPr lang="es-UY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F3AB6B6-E42E-2B4B-8CB9-D0CE899486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46875" y="60556"/>
            <a:ext cx="2545125" cy="26445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3DE22D3-617E-8F4A-94F5-BA44A0E191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154" y="152665"/>
            <a:ext cx="1812235" cy="255244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E777166-E8B0-3C4F-9429-12B885A7C4A6}"/>
              </a:ext>
            </a:extLst>
          </p:cNvPr>
          <p:cNvSpPr txBox="1"/>
          <p:nvPr/>
        </p:nvSpPr>
        <p:spPr>
          <a:xfrm>
            <a:off x="4208208" y="5401290"/>
            <a:ext cx="3336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3200" dirty="0">
                <a:hlinkClick r:id="rId4"/>
              </a:rPr>
              <a:t>rfaccio@fq.edu.uy</a:t>
            </a:r>
            <a:r>
              <a:rPr lang="es-UY" sz="3200" dirty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7C3D2D-4755-1BA4-EC9A-1F74721AB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3516" y="152665"/>
            <a:ext cx="5406433" cy="405482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039854D-F526-D7C4-51FA-8DB78EBD1054}"/>
              </a:ext>
            </a:extLst>
          </p:cNvPr>
          <p:cNvSpPr txBox="1"/>
          <p:nvPr/>
        </p:nvSpPr>
        <p:spPr>
          <a:xfrm>
            <a:off x="2442258" y="6354501"/>
            <a:ext cx="7871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800" dirty="0">
                <a:hlinkClick r:id="rId6"/>
              </a:rPr>
              <a:t>https://detema.fq.edu.uy/fisica/Publicaciones.html</a:t>
            </a:r>
            <a:r>
              <a:rPr lang="es-UY" sz="2800" dirty="0"/>
              <a:t> </a:t>
            </a:r>
          </a:p>
        </p:txBody>
      </p:sp>
      <p:pic>
        <p:nvPicPr>
          <p:cNvPr id="9" name="Imagen 1">
            <a:extLst>
              <a:ext uri="{FF2B5EF4-FFF2-40B4-BE49-F238E27FC236}">
                <a16:creationId xmlns:a16="http://schemas.microsoft.com/office/drawing/2014/main" id="{76BED49D-0344-0046-3313-753048750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6701" y="4152893"/>
            <a:ext cx="3181718" cy="145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60B4D14-1283-4CF2-332C-0741C0E2B91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517" y="3658319"/>
            <a:ext cx="2593516" cy="263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90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8928</TotalTime>
  <Words>525</Words>
  <Application>Microsoft Macintosh PowerPoint</Application>
  <PresentationFormat>Panorámica</PresentationFormat>
  <Paragraphs>110</Paragraphs>
  <Slides>11</Slides>
  <Notes>4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Source Sans Pro</vt:lpstr>
      <vt:lpstr>Times New Roman</vt:lpstr>
      <vt:lpstr>Verdana</vt:lpstr>
      <vt:lpstr>Wingdings</vt:lpstr>
      <vt:lpstr>Tema de Office</vt:lpstr>
      <vt:lpstr>Graph</vt:lpstr>
      <vt:lpstr> “Nanotecnología y Nuevos Materiales” </vt:lpstr>
      <vt:lpstr>Presentación de PowerPoint</vt:lpstr>
      <vt:lpstr>Capacidades Instaladas</vt:lpstr>
      <vt:lpstr>Síntesis y preparación</vt:lpstr>
      <vt:lpstr>Celdas Solares</vt:lpstr>
      <vt:lpstr>Presentación de PowerPoint</vt:lpstr>
      <vt:lpstr>Almacenamiento de Energía</vt:lpstr>
      <vt:lpstr>Transistores orgánicos electroquímicos</vt:lpstr>
      <vt:lpstr>Modelado Molecular</vt:lpstr>
      <vt:lpstr>Integrantes</vt:lpstr>
      <vt:lpstr>¿Preguntas?</vt:lpstr>
    </vt:vector>
  </TitlesOfParts>
  <Company>NOTEBOOK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Ricardo Faccio</dc:creator>
  <cp:lastModifiedBy>Ricardo Faccio</cp:lastModifiedBy>
  <cp:revision>345</cp:revision>
  <cp:lastPrinted>2023-08-08T01:17:29Z</cp:lastPrinted>
  <dcterms:created xsi:type="dcterms:W3CDTF">2006-08-23T22:32:16Z</dcterms:created>
  <dcterms:modified xsi:type="dcterms:W3CDTF">2023-08-08T15:38:46Z</dcterms:modified>
</cp:coreProperties>
</file>