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05"/>
  </p:notesMasterIdLst>
  <p:handoutMasterIdLst>
    <p:handoutMasterId r:id="rId106"/>
  </p:handoutMasterIdLst>
  <p:sldIdLst>
    <p:sldId id="546" r:id="rId2"/>
    <p:sldId id="438" r:id="rId3"/>
    <p:sldId id="428" r:id="rId4"/>
    <p:sldId id="433" r:id="rId5"/>
    <p:sldId id="429" r:id="rId6"/>
    <p:sldId id="434" r:id="rId7"/>
    <p:sldId id="393" r:id="rId8"/>
    <p:sldId id="405" r:id="rId9"/>
    <p:sldId id="419" r:id="rId10"/>
    <p:sldId id="394" r:id="rId11"/>
    <p:sldId id="395" r:id="rId12"/>
    <p:sldId id="439" r:id="rId13"/>
    <p:sldId id="440" r:id="rId14"/>
    <p:sldId id="441" r:id="rId15"/>
    <p:sldId id="444" r:id="rId16"/>
    <p:sldId id="391" r:id="rId17"/>
    <p:sldId id="392" r:id="rId18"/>
    <p:sldId id="406" r:id="rId19"/>
    <p:sldId id="396" r:id="rId20"/>
    <p:sldId id="397" r:id="rId21"/>
    <p:sldId id="417" r:id="rId22"/>
    <p:sldId id="382" r:id="rId23"/>
    <p:sldId id="383" r:id="rId24"/>
    <p:sldId id="425" r:id="rId25"/>
    <p:sldId id="491" r:id="rId26"/>
    <p:sldId id="398" r:id="rId27"/>
    <p:sldId id="399" r:id="rId28"/>
    <p:sldId id="401" r:id="rId29"/>
    <p:sldId id="418" r:id="rId30"/>
    <p:sldId id="386" r:id="rId31"/>
    <p:sldId id="427" r:id="rId32"/>
    <p:sldId id="426" r:id="rId33"/>
    <p:sldId id="506" r:id="rId34"/>
    <p:sldId id="517" r:id="rId35"/>
    <p:sldId id="389" r:id="rId36"/>
    <p:sldId id="409" r:id="rId37"/>
    <p:sldId id="410" r:id="rId38"/>
    <p:sldId id="411" r:id="rId39"/>
    <p:sldId id="522" r:id="rId40"/>
    <p:sldId id="523" r:id="rId41"/>
    <p:sldId id="524" r:id="rId42"/>
    <p:sldId id="525" r:id="rId43"/>
    <p:sldId id="453" r:id="rId44"/>
    <p:sldId id="452" r:id="rId45"/>
    <p:sldId id="445" r:id="rId46"/>
    <p:sldId id="446" r:id="rId47"/>
    <p:sldId id="447" r:id="rId48"/>
    <p:sldId id="448" r:id="rId49"/>
    <p:sldId id="536" r:id="rId50"/>
    <p:sldId id="473" r:id="rId51"/>
    <p:sldId id="538" r:id="rId52"/>
    <p:sldId id="475" r:id="rId53"/>
    <p:sldId id="476" r:id="rId54"/>
    <p:sldId id="478" r:id="rId55"/>
    <p:sldId id="479" r:id="rId56"/>
    <p:sldId id="480" r:id="rId57"/>
    <p:sldId id="481" r:id="rId58"/>
    <p:sldId id="482" r:id="rId59"/>
    <p:sldId id="539" r:id="rId60"/>
    <p:sldId id="507" r:id="rId61"/>
    <p:sldId id="508" r:id="rId62"/>
    <p:sldId id="509" r:id="rId63"/>
    <p:sldId id="483" r:id="rId64"/>
    <p:sldId id="492" r:id="rId65"/>
    <p:sldId id="529" r:id="rId66"/>
    <p:sldId id="493" r:id="rId67"/>
    <p:sldId id="531" r:id="rId68"/>
    <p:sldId id="294" r:id="rId69"/>
    <p:sldId id="293" r:id="rId70"/>
    <p:sldId id="292" r:id="rId71"/>
    <p:sldId id="291" r:id="rId72"/>
    <p:sldId id="290" r:id="rId73"/>
    <p:sldId id="289" r:id="rId74"/>
    <p:sldId id="782" r:id="rId75"/>
    <p:sldId id="783" r:id="rId76"/>
    <p:sldId id="784" r:id="rId77"/>
    <p:sldId id="485" r:id="rId78"/>
    <p:sldId id="540" r:id="rId79"/>
    <p:sldId id="541" r:id="rId80"/>
    <p:sldId id="542" r:id="rId81"/>
    <p:sldId id="496" r:id="rId82"/>
    <p:sldId id="543" r:id="rId83"/>
    <p:sldId id="544" r:id="rId84"/>
    <p:sldId id="545" r:id="rId85"/>
    <p:sldId id="490" r:id="rId86"/>
    <p:sldId id="779" r:id="rId87"/>
    <p:sldId id="780" r:id="rId88"/>
    <p:sldId id="499" r:id="rId89"/>
    <p:sldId id="781" r:id="rId90"/>
    <p:sldId id="500" r:id="rId91"/>
    <p:sldId id="486" r:id="rId92"/>
    <p:sldId id="497" r:id="rId93"/>
    <p:sldId id="526" r:id="rId94"/>
    <p:sldId id="527" r:id="rId95"/>
    <p:sldId id="501" r:id="rId96"/>
    <p:sldId id="735" r:id="rId97"/>
    <p:sldId id="777" r:id="rId98"/>
    <p:sldId id="775" r:id="rId99"/>
    <p:sldId id="736" r:id="rId100"/>
    <p:sldId id="778" r:id="rId101"/>
    <p:sldId id="504" r:id="rId102"/>
    <p:sldId id="488" r:id="rId103"/>
    <p:sldId id="277" r:id="rId104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Verdana" charset="0"/>
        <a:ea typeface="ＭＳ Ｐゴシック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Verdana" charset="0"/>
        <a:ea typeface="ＭＳ Ｐゴシック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Verdana" charset="0"/>
        <a:ea typeface="ＭＳ Ｐゴシック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Verdana" charset="0"/>
        <a:ea typeface="ＭＳ Ｐゴシック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9" autoAdjust="0"/>
    <p:restoredTop sz="93252" autoAdjust="0"/>
  </p:normalViewPr>
  <p:slideViewPr>
    <p:cSldViewPr>
      <p:cViewPr varScale="1">
        <p:scale>
          <a:sx n="133" d="100"/>
          <a:sy n="133" d="100"/>
        </p:scale>
        <p:origin x="141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1FF034F5-0D25-5540-92A1-C523F528B4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A38DE96-9D38-884B-9060-5A47157C7DA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6DFD71-2E3F-3343-82E3-1E633A52947E}" type="datetimeFigureOut">
              <a:rPr lang="es-UY" smtClean="0"/>
              <a:t>14/5/19</a:t>
            </a:fld>
            <a:endParaRPr lang="es-UY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1558BFC-2992-554D-A1E5-8CA6110CC95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AC34DE8-C015-4140-BC83-ABAE42538E1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C3D6F9-679E-F14F-ABCD-E4BA39A03D04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347427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Verdana" pitchFamily="34" charset="0"/>
                <a:ea typeface="+mn-ea"/>
              </a:defRPr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40F4159-0C18-004A-BB22-B6D09CDB08BF}" type="datetimeFigureOut">
              <a:rPr lang="es-UY"/>
              <a:pPr/>
              <a:t>14/5/19</a:t>
            </a:fld>
            <a:endParaRPr lang="es-U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UY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s-UY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Verdana" pitchFamily="34" charset="0"/>
                <a:ea typeface="+mn-ea"/>
              </a:defRPr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471B5E2-12E7-D94A-B323-116B35A3020D}" type="slidenum">
              <a:rPr lang="es-UY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5475516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obtuvieron  por MRC los espectros correspondientes a las células sin tratar control y a las tratadas con </a:t>
            </a:r>
            <a:r>
              <a:rPr lang="es-A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Nps</a:t>
            </a:r>
            <a:r>
              <a:rPr lang="es-A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Se realizó la comparación de los espectros promedio obtenidos, luego del análisis estadístico, para determinar diferencias en los perfiles </a:t>
            </a:r>
            <a:r>
              <a:rPr lang="es-A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fenotipicos</a:t>
            </a:r>
            <a:r>
              <a:rPr lang="es-A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 de las células tratadas y control como podemos ver en el gráfico.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AR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este caso, las </a:t>
            </a:r>
            <a:r>
              <a:rPr lang="es-A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PeNPs</a:t>
            </a:r>
            <a:r>
              <a:rPr lang="es-A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frente a </a:t>
            </a:r>
            <a:r>
              <a:rPr lang="es-A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E.coli</a:t>
            </a:r>
            <a:r>
              <a:rPr lang="es-A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  <a:endParaRPr lang="es-A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A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realizaron las imágenes </a:t>
            </a:r>
            <a:r>
              <a:rPr lang="es-A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hiperespectrales</a:t>
            </a: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 visualizar la interacción entre las NPs y los distintos microorganismos. Estas imágenes se obtuvieron de la combinación de las bandas correspondientes al </a:t>
            </a:r>
            <a:r>
              <a:rPr lang="es-A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streching</a:t>
            </a: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C-H de los microorganismos (espectro </a:t>
            </a:r>
            <a:r>
              <a:rPr lang="es-A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Raman</a:t>
            </a: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rojo) y las bandas correspondientes al </a:t>
            </a:r>
            <a:r>
              <a:rPr lang="es-A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stretching</a:t>
            </a: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Ag-N de las NPs (espectro </a:t>
            </a:r>
            <a:r>
              <a:rPr lang="es-A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Raman</a:t>
            </a:r>
            <a:r>
              <a:rPr lang="es-A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azul); y permiten visualizar las regiones correspondientes al microorganismo y las NPs, respectivamente y al límite de resolución de la técnica.</a:t>
            </a:r>
          </a:p>
          <a:p>
            <a:endParaRPr lang="es-A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A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C32DF-FF3E-406D-9F6E-D49CE8B60FE6}" type="slidenum">
              <a:rPr lang="es-AR" smtClean="0"/>
              <a:t>68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14128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C32DF-FF3E-406D-9F6E-D49CE8B60FE6}" type="slidenum">
              <a:rPr lang="es-AR" smtClean="0"/>
              <a:t>69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41757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C32DF-FF3E-406D-9F6E-D49CE8B60FE6}" type="slidenum">
              <a:rPr lang="es-AR" smtClean="0"/>
              <a:t>70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18691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 err="1"/>
              <a:t>PeNPs</a:t>
            </a:r>
            <a:r>
              <a:rPr lang="es-AR" dirty="0"/>
              <a:t> frente a E </a:t>
            </a:r>
            <a:r>
              <a:rPr lang="es-AR" dirty="0" err="1"/>
              <a:t>coli</a:t>
            </a:r>
            <a:r>
              <a:rPr lang="es-AR" dirty="0"/>
              <a:t>, provocaron que</a:t>
            </a:r>
            <a:r>
              <a:rPr lang="es-AR" baseline="0" dirty="0"/>
              <a:t> algunas bandas aumenten, otras desaparezcan y otras disminuyan.</a:t>
            </a:r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C32DF-FF3E-406D-9F6E-D49CE8B60FE6}" type="slidenum">
              <a:rPr lang="es-AR" smtClean="0"/>
              <a:t>71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07740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PeNPs</a:t>
            </a:r>
            <a:r>
              <a:rPr lang="es-A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frente a S. </a:t>
            </a:r>
            <a:r>
              <a:rPr lang="es-A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aureus</a:t>
            </a:r>
            <a:r>
              <a:rPr lang="es-A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provocaron una disminución de aminoácidos, </a:t>
            </a:r>
            <a:r>
              <a:rPr lang="es-A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acidos</a:t>
            </a:r>
            <a:r>
              <a:rPr lang="es-A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grasos, </a:t>
            </a:r>
            <a:r>
              <a:rPr lang="es-AR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acidos</a:t>
            </a:r>
            <a:r>
              <a:rPr lang="es-A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nucleicos y polisacáridos</a:t>
            </a:r>
            <a:endParaRPr lang="es-A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C32DF-FF3E-406D-9F6E-D49CE8B60FE6}" type="slidenum">
              <a:rPr lang="es-AR" smtClean="0"/>
              <a:t>72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53210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C32DF-FF3E-406D-9F6E-D49CE8B60FE6}" type="slidenum">
              <a:rPr lang="es-AR" smtClean="0"/>
              <a:t>73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14817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71B5E2-12E7-D94A-B323-116B35A3020D}" type="slidenum">
              <a:rPr lang="es-UY" smtClean="0"/>
              <a:pPr/>
              <a:t>88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081443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F9DC9-7ACE-8649-BBBF-9A114619E80B}" type="slidenum">
              <a:rPr lang="es-ES" smtClean="0"/>
              <a:pPr/>
              <a:t>99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7161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UY"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UY"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UY">
                <a:latin typeface="Verdana" pitchFamily="34" charset="0"/>
                <a:ea typeface="+mn-ea"/>
                <a:cs typeface="+mn-cs"/>
              </a:endParaRPr>
            </a:p>
          </p:txBody>
        </p:sp>
      </p:grp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E5192-5C87-AD4C-AEF7-4409C912CDD3}" type="datetime6">
              <a:rPr lang="es-UY" smtClean="0"/>
              <a:t>Mayo de 2019</a:t>
            </a:fld>
            <a:endParaRPr lang="es-E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E89D58-AE8B-3A40-A8D0-35E4885FE76B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8162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5736FA-374F-0147-8E34-CFB0B0492A09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0B759C-C34E-9142-8317-D5A43C73BA78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9435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4A996-1B70-9347-A9EC-0DDBFF398997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E34187-C570-3D43-A86C-E58D2F1DAEED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7222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DA5340-FBC3-B545-94EC-89AED790A31B}" type="datetime6">
              <a:rPr lang="es-UY" smtClean="0"/>
              <a:t>Mayo de 2019</a:t>
            </a:fld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1B902F-D604-1447-86F1-8803683F707D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9797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9FE38-13C3-A947-810F-565763BE6C79}" type="datetime6">
              <a:rPr lang="es-UY" smtClean="0"/>
              <a:t>Mayo de 2019</a:t>
            </a:fld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8111EB-56C8-A341-BB1B-6B5D6C98C42B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6638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B16CD-AA13-C243-8A6A-91F369151874}" type="datetime6">
              <a:rPr lang="es-UY" smtClean="0"/>
              <a:t>Mayo de 2019</a:t>
            </a:fld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FAD951-CD66-EE4E-9667-9D8C69885483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109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5A664-56EA-3943-B243-B3BC8BAD1A35}" type="datetime6">
              <a:rPr lang="es-UY" smtClean="0"/>
              <a:t>Mayo de 2019</a:t>
            </a:fld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A41786-638C-D54A-A909-4C3A419F1DA1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3076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C44AE-4631-FC4C-9C4F-7FB1374428EB}" type="datetime6">
              <a:rPr lang="es-UY" smtClean="0"/>
              <a:t>Mayo de 2019</a:t>
            </a:fld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CFCF7A-ACCF-1540-8BDA-8B804AF1B43D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0042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UY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348EA9-F477-5F4E-A197-A8522350573F}" type="datetime6">
              <a:rPr lang="es-UY" smtClean="0"/>
              <a:t>Mayo de 2019</a:t>
            </a:fld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60EA4-F2F9-2543-B557-C1B243D931DD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5133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990BD-CE2C-8240-912D-2A2589413052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9E6254-5206-4542-B39F-8E03A243262C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0217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0D158-AD3B-DB43-8564-83F65F040DA9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61DEA6-522D-C14D-8183-48ABC6C7B62C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5808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CCB4477E-62E4-5E41-B564-793758F5858D}" type="datetime6">
              <a:rPr lang="es-UY" smtClean="0"/>
              <a:t>Mayo de 2019</a:t>
            </a:fld>
            <a:endParaRPr lang="es-E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9E90D453-CE06-D946-9812-B9A29FE32B8A}" type="slidenum">
              <a:rPr lang="es-ES"/>
              <a:pPr/>
              <a:t>‹Nº›</a:t>
            </a:fld>
            <a:endParaRPr lang="es-E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s-UY" sz="2400"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UY"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s-UY" sz="2400"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s-UY" sz="2400"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charset="0"/>
        <a:buChar char="p"/>
        <a:defRPr sz="28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p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buChar char="§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0"/>
        <a:buChar char="§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emf"/><Relationship Id="rId4" Type="http://schemas.openxmlformats.org/officeDocument/2006/relationships/image" Target="../media/image57.em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tiff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tiff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tiff"/><Relationship Id="rId2" Type="http://schemas.openxmlformats.org/officeDocument/2006/relationships/image" Target="../media/image69.tiff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72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tif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tif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9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emf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5" Type="http://schemas.openxmlformats.org/officeDocument/2006/relationships/image" Target="../media/image98.png"/><Relationship Id="rId4" Type="http://schemas.openxmlformats.org/officeDocument/2006/relationships/image" Target="../media/image97.emf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emf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02.emf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6" Type="http://schemas.openxmlformats.org/officeDocument/2006/relationships/image" Target="../media/image101.emf"/><Relationship Id="rId5" Type="http://schemas.openxmlformats.org/officeDocument/2006/relationships/image" Target="../media/image100.emf"/><Relationship Id="rId4" Type="http://schemas.openxmlformats.org/officeDocument/2006/relationships/image" Target="../media/image99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microsoft.com/office/2007/relationships/media" Target="../media/media6.mov"/><Relationship Id="rId7" Type="http://schemas.openxmlformats.org/officeDocument/2006/relationships/image" Target="../media/image106.png"/><Relationship Id="rId2" Type="http://schemas.openxmlformats.org/officeDocument/2006/relationships/video" Target="../media/media5.mov"/><Relationship Id="rId1" Type="http://schemas.microsoft.com/office/2007/relationships/media" Target="../media/media5.mov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6.mov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tiff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tiff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72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tiff"/><Relationship Id="rId2" Type="http://schemas.openxmlformats.org/officeDocument/2006/relationships/image" Target="../media/image12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tiff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tiff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pn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1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.png"/><Relationship Id="rId5" Type="http://schemas.openxmlformats.org/officeDocument/2006/relationships/image" Target="../media/image129.gi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14799" y="2074641"/>
            <a:ext cx="7170200" cy="270326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_tradnl" sz="6600" dirty="0">
                <a:latin typeface="Garamond" charset="0"/>
              </a:rPr>
              <a:t>Microscopía Raman Confocal y Microscopia de Fuerza Atómica</a:t>
            </a:r>
            <a:endParaRPr lang="es-ES" sz="6600" dirty="0">
              <a:latin typeface="Garamond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1468" y="4581127"/>
            <a:ext cx="8501063" cy="2265431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r>
              <a:rPr lang="es-ES_tradnl" sz="2400" dirty="0">
                <a:latin typeface="Verdana" charset="0"/>
              </a:rPr>
              <a:t>Dr. Ricardo Faccio</a:t>
            </a:r>
            <a:endParaRPr lang="es-ES_tradnl" sz="2000" b="1" dirty="0">
              <a:latin typeface="Verdana" charset="0"/>
            </a:endParaRPr>
          </a:p>
          <a:p>
            <a:pPr eaLnBrk="1" hangingPunct="1">
              <a:buFont typeface="Wingdings" charset="0"/>
              <a:buNone/>
            </a:pPr>
            <a:r>
              <a:rPr lang="es-ES_tradnl" sz="2000" b="1" dirty="0">
                <a:latin typeface="Verdana" charset="0"/>
              </a:rPr>
              <a:t>Centro </a:t>
            </a:r>
            <a:r>
              <a:rPr lang="es-ES_tradnl" sz="2000" b="1" dirty="0" err="1">
                <a:latin typeface="Verdana" charset="0"/>
              </a:rPr>
              <a:t>NanoMat</a:t>
            </a:r>
            <a:r>
              <a:rPr lang="es-ES_tradnl" sz="2000" b="1" dirty="0">
                <a:latin typeface="Verdana" charset="0"/>
              </a:rPr>
              <a:t>/DETEMA</a:t>
            </a:r>
          </a:p>
          <a:p>
            <a:pPr eaLnBrk="1" hangingPunct="1">
              <a:buFont typeface="Wingdings" charset="0"/>
              <a:buNone/>
            </a:pPr>
            <a:r>
              <a:rPr lang="es-ES_tradnl" sz="2000" dirty="0">
                <a:latin typeface="Verdana" charset="0"/>
              </a:rPr>
              <a:t>Facultad de Química</a:t>
            </a:r>
          </a:p>
          <a:p>
            <a:pPr eaLnBrk="1" hangingPunct="1">
              <a:buFont typeface="Wingdings" charset="0"/>
              <a:buNone/>
            </a:pPr>
            <a:r>
              <a:rPr lang="es-ES_tradnl" sz="2000" dirty="0">
                <a:latin typeface="Verdana" charset="0"/>
              </a:rPr>
              <a:t>Universidad de la República</a:t>
            </a:r>
            <a:endParaRPr lang="es-ES_tradnl" sz="2400" dirty="0">
              <a:latin typeface="Verdana" charset="0"/>
            </a:endParaRPr>
          </a:p>
          <a:p>
            <a:pPr eaLnBrk="1" hangingPunct="1">
              <a:buFont typeface="Wingdings" charset="0"/>
              <a:buNone/>
            </a:pPr>
            <a:r>
              <a:rPr lang="es-ES_tradnl" sz="2400" u="sng" dirty="0" err="1">
                <a:solidFill>
                  <a:srgbClr val="00B0F0"/>
                </a:solidFill>
                <a:latin typeface="Verdana" charset="0"/>
              </a:rPr>
              <a:t>rfaccio@fq.edu.uy</a:t>
            </a:r>
            <a:endParaRPr lang="es-ES" sz="2400" u="sng" dirty="0">
              <a:solidFill>
                <a:srgbClr val="00B0F0"/>
              </a:solidFill>
              <a:latin typeface="Verdana" charset="0"/>
            </a:endParaRPr>
          </a:p>
        </p:txBody>
      </p:sp>
      <p:pic>
        <p:nvPicPr>
          <p:cNvPr id="6148" name="Picture 12" descr="nanotub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387" y="4624717"/>
            <a:ext cx="1522413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4" descr="LogoF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12" y="476672"/>
            <a:ext cx="1500187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5" descr="UDELAR_medi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7901" y="512390"/>
            <a:ext cx="1309687" cy="206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A0195A0-754B-5440-8A55-A9FAD14142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0288" y="11442"/>
            <a:ext cx="3923928" cy="2076276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23A43A1-007C-3046-A9C8-2364415B6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F0AE0D-41BD-CF40-82E1-21419FD97A85}" type="datetime6">
              <a:rPr lang="es-UY" smtClean="0"/>
              <a:t>Mayo de 2019</a:t>
            </a:fld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7BB23BB-F5CF-8444-A05D-ECD179482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1E4A5-8978-3D4E-87E3-1C81DD596E19}" type="slidenum">
              <a:rPr lang="es-ES" altLang="es-ES_tradnl" smtClean="0"/>
              <a:pPr/>
              <a:t>1</a:t>
            </a:fld>
            <a:endParaRPr lang="es-ES" altLang="es-ES_tradn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32011E7-991F-0743-966A-696A6CC8F1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9" y="4413579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228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Punteo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latin typeface="+mj-lt"/>
              </a:rPr>
              <a:t>Modos </a:t>
            </a:r>
            <a:r>
              <a:rPr lang="es-ES" dirty="0" err="1">
                <a:latin typeface="+mj-lt"/>
              </a:rPr>
              <a:t>Vibracionales</a:t>
            </a:r>
            <a:endParaRPr lang="es-ES" dirty="0">
              <a:latin typeface="+mj-lt"/>
            </a:endParaRPr>
          </a:p>
          <a:p>
            <a:r>
              <a:rPr lang="es-ES" dirty="0">
                <a:latin typeface="+mj-lt"/>
              </a:rPr>
              <a:t>Reglas de Selección: IR vs Raman</a:t>
            </a:r>
          </a:p>
          <a:p>
            <a:r>
              <a:rPr lang="es-ES" dirty="0">
                <a:latin typeface="+mj-lt"/>
              </a:rPr>
              <a:t>Microscopia Óptica y Confocal</a:t>
            </a:r>
          </a:p>
          <a:p>
            <a:r>
              <a:rPr lang="es-ES" dirty="0">
                <a:latin typeface="+mj-lt"/>
              </a:rPr>
              <a:t>Microscopia Raman Confocal</a:t>
            </a:r>
          </a:p>
          <a:p>
            <a:r>
              <a:rPr lang="es-ES" dirty="0">
                <a:latin typeface="+mj-lt"/>
              </a:rPr>
              <a:t>Aplicaciones de Microscopía Raman Confocal</a:t>
            </a:r>
          </a:p>
          <a:p>
            <a:r>
              <a:rPr lang="es-ES" dirty="0">
                <a:latin typeface="+mj-lt"/>
              </a:rPr>
              <a:t>Microscopia de Fuerza Atómica</a:t>
            </a:r>
          </a:p>
          <a:p>
            <a:r>
              <a:rPr lang="es-ES" dirty="0">
                <a:latin typeface="+mj-lt"/>
              </a:rPr>
              <a:t>Modos de Medida</a:t>
            </a:r>
          </a:p>
          <a:p>
            <a:r>
              <a:rPr lang="es-ES" dirty="0">
                <a:latin typeface="+mj-lt"/>
              </a:rPr>
              <a:t>Aplicaciones de Microscopía de Fuerza Atómica</a:t>
            </a:r>
          </a:p>
          <a:p>
            <a:endParaRPr lang="es-ES" dirty="0">
              <a:latin typeface="+mj-lt"/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7A0847-01B0-C94A-9510-3EBD0D3B2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07D489-0D29-AA4D-9D68-F6E54FE971E3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57EA1EC-0763-1A4A-9313-5F9E2B80D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5587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1. Modos </a:t>
            </a:r>
            <a:r>
              <a:rPr lang="es-ES" dirty="0" err="1"/>
              <a:t>Vibracionales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2348880"/>
            <a:ext cx="4827467" cy="364369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2708920"/>
            <a:ext cx="3664479" cy="2650140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6DBA65D-FAF2-6141-8C06-179E5B018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CCB10E-A904-0248-8FBC-475F7E1A9022}" type="datetime6">
              <a:rPr lang="es-UY" smtClean="0"/>
              <a:t>Mayo de 2019</a:t>
            </a:fld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497396-7B03-A341-8650-1A1FBDC0D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2732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 Reglas de Selección</a:t>
            </a:r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>
          <a:xfrm>
            <a:off x="251520" y="1600200"/>
            <a:ext cx="8784976" cy="4530725"/>
          </a:xfrm>
        </p:spPr>
        <p:txBody>
          <a:bodyPr/>
          <a:lstStyle/>
          <a:p>
            <a:r>
              <a:rPr lang="es-ES" dirty="0">
                <a:latin typeface="+mj-lt"/>
              </a:rPr>
              <a:t>IR: Absorción de fotón por dipolo (μ) del modo normal de vibración.</a:t>
            </a:r>
          </a:p>
          <a:p>
            <a:r>
              <a:rPr lang="es-ES" dirty="0">
                <a:latin typeface="+mj-lt"/>
              </a:rPr>
              <a:t>Raman: Dispersión inelástica mediada por momento dipolar inducido (</a:t>
            </a:r>
            <a:r>
              <a:rPr lang="es-ES" dirty="0" err="1">
                <a:latin typeface="+mj-lt"/>
              </a:rPr>
              <a:t>polarizabilidad</a:t>
            </a:r>
            <a:r>
              <a:rPr lang="es-ES" dirty="0">
                <a:latin typeface="+mj-lt"/>
              </a:rPr>
              <a:t> α) generado por la OEM.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3645024"/>
            <a:ext cx="8532440" cy="2844147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3206EF3-D459-C34A-9F5F-62B37C95A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76A52A-733E-664D-A611-0567A1DA8465}" type="datetime6">
              <a:rPr lang="es-UY" smtClean="0"/>
              <a:t>Mayo de 2019</a:t>
            </a:fld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DCBED5A-3793-034F-BB27-FC0E7C398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0111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1. Modos </a:t>
            </a:r>
            <a:r>
              <a:rPr lang="es-ES" dirty="0" err="1"/>
              <a:t>Vibracionales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latin typeface="+mj-lt"/>
              </a:rPr>
              <a:t>Número de modos depende de los grados de libertad</a:t>
            </a:r>
          </a:p>
          <a:p>
            <a:pPr marL="0" indent="0">
              <a:buNone/>
            </a:pPr>
            <a:endParaRPr lang="es-ES" dirty="0">
              <a:latin typeface="+mj-lt"/>
            </a:endParaRPr>
          </a:p>
          <a:p>
            <a:pPr lvl="1"/>
            <a:r>
              <a:rPr lang="es-ES" dirty="0">
                <a:latin typeface="+mj-lt"/>
              </a:rPr>
              <a:t>Moléculas no Lineales</a:t>
            </a:r>
          </a:p>
          <a:p>
            <a:pPr lvl="2"/>
            <a:r>
              <a:rPr lang="es-ES" dirty="0">
                <a:latin typeface="+mj-lt"/>
              </a:rPr>
              <a:t>Nº modos=3N-6</a:t>
            </a:r>
          </a:p>
          <a:p>
            <a:pPr lvl="2"/>
            <a:r>
              <a:rPr lang="es-ES" dirty="0">
                <a:latin typeface="+mj-lt"/>
              </a:rPr>
              <a:t>Ejemplo: Benceno </a:t>
            </a:r>
          </a:p>
          <a:p>
            <a:pPr lvl="3"/>
            <a:r>
              <a:rPr lang="es-ES" dirty="0">
                <a:latin typeface="+mj-lt"/>
              </a:rPr>
              <a:t>30 modos</a:t>
            </a:r>
          </a:p>
          <a:p>
            <a:pPr marL="914400" lvl="2" indent="0">
              <a:buNone/>
            </a:pPr>
            <a:endParaRPr lang="es-ES" dirty="0">
              <a:latin typeface="+mj-lt"/>
            </a:endParaRPr>
          </a:p>
          <a:p>
            <a:pPr lvl="1"/>
            <a:r>
              <a:rPr lang="es-ES" dirty="0">
                <a:latin typeface="+mj-lt"/>
              </a:rPr>
              <a:t>Moléculas Lineales</a:t>
            </a:r>
          </a:p>
          <a:p>
            <a:pPr lvl="2"/>
            <a:r>
              <a:rPr lang="es-ES" dirty="0">
                <a:latin typeface="+mj-lt"/>
              </a:rPr>
              <a:t>Nº modos=3N-5</a:t>
            </a:r>
          </a:p>
          <a:p>
            <a:pPr lvl="2"/>
            <a:r>
              <a:rPr lang="es-ES" dirty="0">
                <a:latin typeface="+mj-lt"/>
              </a:rPr>
              <a:t>Ejemplo: CO</a:t>
            </a:r>
            <a:r>
              <a:rPr lang="es-ES" baseline="-25000" dirty="0">
                <a:latin typeface="+mj-lt"/>
              </a:rPr>
              <a:t>2</a:t>
            </a:r>
          </a:p>
          <a:p>
            <a:pPr lvl="3"/>
            <a:r>
              <a:rPr lang="es-ES" dirty="0">
                <a:latin typeface="+mj-lt"/>
              </a:rPr>
              <a:t>4 modos</a:t>
            </a:r>
          </a:p>
          <a:p>
            <a:pPr lvl="2"/>
            <a:endParaRPr lang="es-ES" dirty="0">
              <a:latin typeface="+mj-lt"/>
            </a:endParaRPr>
          </a:p>
          <a:p>
            <a:pPr lvl="2"/>
            <a:endParaRPr lang="es-ES" dirty="0">
              <a:latin typeface="+mj-lt"/>
            </a:endParaRPr>
          </a:p>
        </p:txBody>
      </p:sp>
      <p:pic>
        <p:nvPicPr>
          <p:cNvPr id="5" name="Imagen 4" descr="1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729" t="12737" r="30233" b="17114"/>
          <a:stretch/>
        </p:blipFill>
        <p:spPr>
          <a:xfrm>
            <a:off x="5940152" y="2492896"/>
            <a:ext cx="2193862" cy="201898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5013176"/>
            <a:ext cx="2642159" cy="1528741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AFE178-EB80-2846-A723-E2648597F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747CF8-B303-E04F-8BB1-1F4C2CBA0B15}" type="datetime6">
              <a:rPr lang="es-UY" smtClean="0"/>
              <a:t>Mayo de 2019</a:t>
            </a:fld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476C9C3-97A4-2F4E-9782-193A52189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7531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 Reglas de Selección: IR vs Raman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556792"/>
            <a:ext cx="8424936" cy="5209548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E94279F-7486-4344-A3E5-A20D6DB80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DBA700-7E90-7A46-A44C-A7CE09659379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F7A23E7-75AE-FD4E-8492-CC263BF96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536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 El efecto Raman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78" t="13" r="-678" b="13"/>
          <a:stretch/>
        </p:blipFill>
        <p:spPr>
          <a:xfrm>
            <a:off x="467544" y="1479416"/>
            <a:ext cx="8229600" cy="5378585"/>
          </a:xfr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313890-8010-9F4F-9EAD-701D74EF3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F38C6A-46D2-D740-BC3D-1CE50B077BFB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5FA395A-7B09-784F-849E-8116DE45E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0453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 El efecto Raman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t="500"/>
          <a:stretch/>
        </p:blipFill>
        <p:spPr>
          <a:xfrm>
            <a:off x="611560" y="1547417"/>
            <a:ext cx="8136904" cy="5291875"/>
          </a:xfrm>
          <a:prstGeom prst="rect">
            <a:avLst/>
          </a:prstGeom>
        </p:spPr>
      </p:pic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8C5756C-6789-3340-952E-562D769CC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AEEBD2-D41A-6D41-B0A0-9F3DCCA59F48}" type="datetime6">
              <a:rPr lang="es-UY" smtClean="0"/>
              <a:t>Mayo de 2019</a:t>
            </a:fld>
            <a:endParaRPr lang="es-ES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918CCF9C-61D7-3F45-BE03-7301657D7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8074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 Infrarrojo vs. Raman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628800"/>
            <a:ext cx="7665799" cy="5081822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639D15E-2AF3-C84A-9BF1-532FB2F90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054F58-9D75-CE4A-B4CF-B0483C0A9980}" type="datetime6">
              <a:rPr lang="es-UY" smtClean="0"/>
              <a:t>Mayo de 2019</a:t>
            </a:fld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58D1EA-D5F5-1B4E-A613-D24CE9F82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4902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 Esquema Típico de Experimento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291" b="2906"/>
          <a:stretch/>
        </p:blipFill>
        <p:spPr>
          <a:xfrm>
            <a:off x="457200" y="1798453"/>
            <a:ext cx="8229600" cy="4870907"/>
          </a:xfr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2256BD-010C-4F4A-90CB-7D94EF13F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A9B983-B4E6-3447-A29C-16EE3167C2B9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73395D7-238D-5849-A096-1921052B7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6876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 Espectroscopia Raman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25" b="2628"/>
          <a:stretch/>
        </p:blipFill>
        <p:spPr>
          <a:xfrm>
            <a:off x="755576" y="1484784"/>
            <a:ext cx="7716877" cy="5222661"/>
          </a:xfr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2210756-9D78-8E43-99D1-F6927E728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BF41C8-7876-D14F-968F-288DF773CF2D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EE1FF8D-3928-EF44-AA39-783CC539F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0173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 Identificación de Bandas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40" y="1659092"/>
            <a:ext cx="8856360" cy="4434204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1778CAB-B9F5-D046-88E1-99E72ED9B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AC3355-382D-7442-BC1C-0188474A423F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ACE0AA0-1B29-544E-9D2D-2A0F0B6E1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2496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749" y="0"/>
            <a:ext cx="7704667" cy="6858000"/>
          </a:xfrm>
          <a:prstGeom prst="rect">
            <a:avLst/>
          </a:prstGeom>
        </p:spPr>
      </p:pic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4A1ED3B-9C66-2643-B1A7-A73B67590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801578-3954-6440-BA60-7181D8E6A8BF}" type="datetime6">
              <a:rPr lang="es-UY" smtClean="0"/>
              <a:t>Mayo de 2019</a:t>
            </a:fld>
            <a:endParaRPr lang="es-ES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ED9B269B-D55C-D145-8DD2-7CD08216F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41786-638C-D54A-A909-4C3A419F1DA1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3309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 Métodos Teóricos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latin typeface="+mj-lt"/>
              </a:rPr>
              <a:t>Cálculos </a:t>
            </a:r>
            <a:r>
              <a:rPr lang="es-ES" i="1" dirty="0">
                <a:latin typeface="+mj-lt"/>
              </a:rPr>
              <a:t>ab initio </a:t>
            </a:r>
            <a:r>
              <a:rPr lang="es-ES" dirty="0">
                <a:latin typeface="+mj-lt"/>
              </a:rPr>
              <a:t>o </a:t>
            </a:r>
            <a:r>
              <a:rPr lang="es-ES" i="1" dirty="0">
                <a:latin typeface="+mj-lt"/>
              </a:rPr>
              <a:t>Primeros Principios</a:t>
            </a:r>
          </a:p>
          <a:p>
            <a:endParaRPr lang="es-ES" i="1" dirty="0">
              <a:latin typeface="+mj-lt"/>
            </a:endParaRPr>
          </a:p>
          <a:p>
            <a:r>
              <a:rPr lang="es-ES" i="1" dirty="0">
                <a:latin typeface="+mj-lt"/>
              </a:rPr>
              <a:t>DFT</a:t>
            </a:r>
          </a:p>
          <a:p>
            <a:pPr lvl="1"/>
            <a:r>
              <a:rPr lang="es-ES" i="1" dirty="0" err="1">
                <a:latin typeface="+mj-lt"/>
              </a:rPr>
              <a:t>Gaussian</a:t>
            </a:r>
            <a:endParaRPr lang="es-ES" i="1" dirty="0">
              <a:latin typeface="+mj-lt"/>
            </a:endParaRPr>
          </a:p>
          <a:p>
            <a:pPr lvl="1"/>
            <a:endParaRPr lang="es-ES" i="1" dirty="0">
              <a:latin typeface="+mj-lt"/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DB2244-D74D-DA42-BBE6-FBD39B143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2400E-8198-6446-ACFD-66ED2D11131F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6A5DAED-5BE8-0549-BA16-1CE01FA12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8444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 Simulación de IR y Raman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565692"/>
            <a:ext cx="8604448" cy="5262056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D92C0E4-78F3-AC42-9886-7461BBEE9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E96F52-BEC9-AC4A-9AC4-BEAD45A2BF8E}" type="datetime6">
              <a:rPr lang="es-UY" smtClean="0"/>
              <a:t>Mayo de 2019</a:t>
            </a:fld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D63A445-7ACB-ED43-8542-B4087DB3D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5547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3 Microscopia Óptica Clásica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437" b="1988"/>
          <a:stretch/>
        </p:blipFill>
        <p:spPr>
          <a:xfrm>
            <a:off x="467544" y="1646897"/>
            <a:ext cx="8229600" cy="4856949"/>
          </a:xfr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6FEE678-1676-364D-8A03-6752800AB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AEC3F5-C98E-F94B-B7D3-884BD738C839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07B36CA-051D-B44C-B54C-BEC1CF6F9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7990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3. Microscopia Confocal 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" t="-617" r="-979" b="-1577"/>
          <a:stretch/>
        </p:blipFill>
        <p:spPr>
          <a:xfrm>
            <a:off x="467544" y="1412776"/>
            <a:ext cx="8310138" cy="5415220"/>
          </a:xfr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C3A8633-B7DD-D141-9873-0AB588780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643F10-2C91-8E47-ACA2-0888B7BFC8F9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B6DA2F1-0FEC-EE44-A3D1-E4AE07164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59209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3. Microscopio Confocal + Espectroscopia Raman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847" t="24638" b="1"/>
          <a:stretch/>
        </p:blipFill>
        <p:spPr>
          <a:xfrm>
            <a:off x="328760" y="1556792"/>
            <a:ext cx="8849639" cy="4131196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683568" y="5818038"/>
            <a:ext cx="73395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/>
              <a:t>Parque Científico y Tecnológico de Pando (PCTP) / Instituto Polo Tecnológico de Pando (IPTP)</a:t>
            </a:r>
          </a:p>
          <a:p>
            <a:r>
              <a:rPr lang="es-ES" b="1" dirty="0"/>
              <a:t>ANII- Proyecto EQC_X_2012_1_14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AE3BB4F-B190-FC47-9BBA-AE4AE0208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04D08A-5203-FE4B-AC7C-920A98BB3FFC}" type="datetime6">
              <a:rPr lang="es-UY" smtClean="0"/>
              <a:t>Mayo de 2019</a:t>
            </a:fld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3C4048-CAC9-C441-A5E6-F52BF8BEE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5438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3. Microscopio Confocal + Espectrómetro Raman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62" t="1226" r="922" b="-1341"/>
          <a:stretch/>
        </p:blipFill>
        <p:spPr>
          <a:xfrm>
            <a:off x="611560" y="1828335"/>
            <a:ext cx="8207987" cy="4535946"/>
          </a:xfr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CEDB79B-D659-B645-81E1-F93948B51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B6613A-4F56-1047-B490-EE6ABAF7D4C4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8BB8B2F-BF55-DE49-AF06-142B0301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5341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3. Esquema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556792"/>
            <a:ext cx="8534400" cy="4914900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66BEC3-51AF-A046-935C-2AD83D38D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A01BA0-EA2A-BB42-B928-D3C28899A7CC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5041527-572B-2741-A1BA-6A421E562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6152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3. Características de la Técnica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457200" y="1412776"/>
            <a:ext cx="8435280" cy="5445224"/>
          </a:xfrm>
        </p:spPr>
        <p:txBody>
          <a:bodyPr/>
          <a:lstStyle/>
          <a:p>
            <a:r>
              <a:rPr lang="es-ES" dirty="0">
                <a:latin typeface="+mj-lt"/>
              </a:rPr>
              <a:t>No Destructivo</a:t>
            </a:r>
            <a:endParaRPr lang="es-ES" b="1" i="1" dirty="0">
              <a:latin typeface="+mj-lt"/>
            </a:endParaRPr>
          </a:p>
          <a:p>
            <a:r>
              <a:rPr lang="es-ES" dirty="0">
                <a:latin typeface="+mj-lt"/>
              </a:rPr>
              <a:t>Identificación Química Directa</a:t>
            </a:r>
          </a:p>
          <a:p>
            <a:r>
              <a:rPr lang="es-ES" dirty="0">
                <a:latin typeface="+mj-lt"/>
              </a:rPr>
              <a:t>Identificación de Propiedades de Materiales</a:t>
            </a:r>
          </a:p>
          <a:p>
            <a:r>
              <a:rPr lang="es-ES" dirty="0">
                <a:latin typeface="+mj-lt"/>
              </a:rPr>
              <a:t>F</a:t>
            </a:r>
            <a:r>
              <a:rPr lang="en-US" dirty="0" err="1">
                <a:latin typeface="+mj-lt"/>
              </a:rPr>
              <a:t>ácil</a:t>
            </a:r>
            <a:r>
              <a:rPr lang="en-US" dirty="0">
                <a:latin typeface="+mj-lt"/>
              </a:rPr>
              <a:t> o </a:t>
            </a:r>
            <a:r>
              <a:rPr lang="en-US" dirty="0" err="1">
                <a:latin typeface="+mj-lt"/>
              </a:rPr>
              <a:t>nula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preparación</a:t>
            </a:r>
            <a:r>
              <a:rPr lang="en-US" dirty="0">
                <a:latin typeface="+mj-lt"/>
              </a:rPr>
              <a:t> de </a:t>
            </a:r>
            <a:r>
              <a:rPr lang="es-ES" dirty="0">
                <a:latin typeface="+mj-lt"/>
              </a:rPr>
              <a:t>muestra</a:t>
            </a:r>
          </a:p>
          <a:p>
            <a:r>
              <a:rPr lang="es-ES" dirty="0">
                <a:latin typeface="+mj-lt"/>
              </a:rPr>
              <a:t>Sólidos cristalinos, sólidos amorfos y Líquidos</a:t>
            </a:r>
          </a:p>
          <a:p>
            <a:r>
              <a:rPr lang="es-ES" dirty="0">
                <a:latin typeface="+mj-lt"/>
              </a:rPr>
              <a:t>Detección 3-dimensional</a:t>
            </a:r>
          </a:p>
          <a:p>
            <a:r>
              <a:rPr lang="es-ES" dirty="0">
                <a:latin typeface="+mj-lt"/>
              </a:rPr>
              <a:t>Variación de Temperatura (</a:t>
            </a:r>
            <a:r>
              <a:rPr lang="es-ES" dirty="0" err="1">
                <a:latin typeface="+mj-lt"/>
              </a:rPr>
              <a:t>Linkam</a:t>
            </a:r>
            <a:r>
              <a:rPr lang="es-ES" dirty="0">
                <a:latin typeface="+mj-lt"/>
              </a:rPr>
              <a:t>)</a:t>
            </a:r>
          </a:p>
          <a:p>
            <a:r>
              <a:rPr lang="es-ES" dirty="0">
                <a:latin typeface="+mj-lt"/>
              </a:rPr>
              <a:t>Combinación de detección química con AFM (EFM &amp; MFM)</a:t>
            </a:r>
          </a:p>
          <a:p>
            <a:pPr marL="0" indent="0">
              <a:buNone/>
            </a:pPr>
            <a:endParaRPr lang="es-ES" dirty="0">
              <a:latin typeface="+mj-lt"/>
            </a:endParaRP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4AAD2D9-1615-9B4F-9433-F56E0C297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7DC96B-69BA-0D44-BE0D-B67CEFA1F7F3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1FF3F64-B58A-234C-B9A8-8C125D4C3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77610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3. </a:t>
            </a:r>
            <a:r>
              <a:rPr lang="es-ES" dirty="0" err="1"/>
              <a:t>WITec</a:t>
            </a:r>
            <a:r>
              <a:rPr lang="es-ES" dirty="0"/>
              <a:t> </a:t>
            </a:r>
            <a:r>
              <a:rPr lang="es-ES" dirty="0" err="1"/>
              <a:t>Alpha</a:t>
            </a:r>
            <a:r>
              <a:rPr lang="es-ES" dirty="0"/>
              <a:t> 300 RA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5536" y="1417638"/>
            <a:ext cx="8208912" cy="52517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200" dirty="0" err="1">
                <a:latin typeface="+mj-lt"/>
              </a:rPr>
              <a:t>WITec</a:t>
            </a:r>
            <a:r>
              <a:rPr lang="es-ES" sz="2200" dirty="0">
                <a:latin typeface="+mj-lt"/>
              </a:rPr>
              <a:t> Confocal Raman </a:t>
            </a:r>
            <a:r>
              <a:rPr lang="es-ES" sz="2200" dirty="0" err="1">
                <a:latin typeface="+mj-lt"/>
              </a:rPr>
              <a:t>Microscope</a:t>
            </a:r>
            <a:r>
              <a:rPr lang="es-ES" sz="2200" dirty="0">
                <a:latin typeface="+mj-lt"/>
              </a:rPr>
              <a:t> </a:t>
            </a:r>
            <a:r>
              <a:rPr lang="es-ES" sz="2200" dirty="0" err="1">
                <a:latin typeface="+mj-lt"/>
              </a:rPr>
              <a:t>System</a:t>
            </a:r>
            <a:r>
              <a:rPr lang="es-ES" sz="2200" dirty="0">
                <a:latin typeface="+mj-lt"/>
              </a:rPr>
              <a:t> Alpha300R de alta sensibilidad para longitudes de onda de </a:t>
            </a:r>
            <a:r>
              <a:rPr lang="es-ES" sz="2200" dirty="0" err="1">
                <a:latin typeface="+mj-lt"/>
              </a:rPr>
              <a:t>excitación</a:t>
            </a:r>
            <a:r>
              <a:rPr lang="es-ES" sz="2200" dirty="0">
                <a:latin typeface="+mj-lt"/>
              </a:rPr>
              <a:t> de 532 nm y 785 nm.</a:t>
            </a:r>
          </a:p>
          <a:p>
            <a:r>
              <a:rPr lang="es-ES" sz="2200" dirty="0">
                <a:latin typeface="+mj-lt"/>
              </a:rPr>
              <a:t>Imagen Espectral Raman: </a:t>
            </a:r>
            <a:r>
              <a:rPr lang="es-ES" sz="2200" dirty="0" err="1">
                <a:latin typeface="+mj-lt"/>
              </a:rPr>
              <a:t>adquisición</a:t>
            </a:r>
            <a:r>
              <a:rPr lang="es-ES" sz="2200" dirty="0">
                <a:latin typeface="+mj-lt"/>
              </a:rPr>
              <a:t> de espectros Raman completos en cada pixel (</a:t>
            </a:r>
            <a:r>
              <a:rPr lang="es-ES" sz="2200" dirty="0" err="1">
                <a:latin typeface="+mj-lt"/>
              </a:rPr>
              <a:t>mapping</a:t>
            </a:r>
            <a:r>
              <a:rPr lang="es-ES" sz="2200" dirty="0">
                <a:latin typeface="+mj-lt"/>
              </a:rPr>
              <a:t>)</a:t>
            </a:r>
          </a:p>
          <a:p>
            <a:r>
              <a:rPr lang="es-ES" sz="2200" dirty="0" err="1">
                <a:latin typeface="+mj-lt"/>
              </a:rPr>
              <a:t>Adquisición</a:t>
            </a:r>
            <a:r>
              <a:rPr lang="es-ES" sz="2200" dirty="0">
                <a:latin typeface="+mj-lt"/>
              </a:rPr>
              <a:t> de espectros Raman en </a:t>
            </a:r>
            <a:r>
              <a:rPr lang="es-ES" sz="2200" dirty="0" err="1">
                <a:latin typeface="+mj-lt"/>
              </a:rPr>
              <a:t>áreas</a:t>
            </a:r>
            <a:r>
              <a:rPr lang="es-ES" sz="2200" dirty="0">
                <a:latin typeface="+mj-lt"/>
              </a:rPr>
              <a:t> seleccionadas (micro-Raman) </a:t>
            </a:r>
          </a:p>
          <a:p>
            <a:r>
              <a:rPr lang="es-ES" sz="2200" dirty="0" err="1">
                <a:latin typeface="+mj-lt"/>
              </a:rPr>
              <a:t>Imágenes</a:t>
            </a:r>
            <a:r>
              <a:rPr lang="es-ES" sz="2200" dirty="0">
                <a:latin typeface="+mj-lt"/>
              </a:rPr>
              <a:t> 3D Raman confocal.</a:t>
            </a:r>
          </a:p>
          <a:p>
            <a:r>
              <a:rPr lang="es-ES" sz="2200" dirty="0" err="1">
                <a:latin typeface="+mj-lt"/>
              </a:rPr>
              <a:t>Microscop</a:t>
            </a:r>
            <a:r>
              <a:rPr lang="en-US" sz="2200" dirty="0" err="1">
                <a:latin typeface="+mj-lt"/>
              </a:rPr>
              <a:t>í</a:t>
            </a:r>
            <a:r>
              <a:rPr lang="es-ES" sz="2200" dirty="0">
                <a:latin typeface="+mj-lt"/>
              </a:rPr>
              <a:t>a confocal de </a:t>
            </a:r>
            <a:r>
              <a:rPr lang="es-ES" sz="2200" dirty="0" err="1">
                <a:latin typeface="+mj-lt"/>
              </a:rPr>
              <a:t>Reflexión</a:t>
            </a:r>
            <a:endParaRPr lang="es-ES" sz="2200" dirty="0">
              <a:latin typeface="+mj-lt"/>
            </a:endParaRPr>
          </a:p>
          <a:p>
            <a:r>
              <a:rPr lang="es-ES" sz="2200" dirty="0" err="1">
                <a:latin typeface="+mj-lt"/>
              </a:rPr>
              <a:t>Resolución</a:t>
            </a:r>
            <a:r>
              <a:rPr lang="es-ES" sz="2200" dirty="0">
                <a:latin typeface="+mj-lt"/>
              </a:rPr>
              <a:t> </a:t>
            </a:r>
            <a:r>
              <a:rPr lang="es-ES" sz="2200" dirty="0" err="1">
                <a:latin typeface="+mj-lt"/>
              </a:rPr>
              <a:t>Óptica</a:t>
            </a:r>
            <a:r>
              <a:rPr lang="es-ES" sz="2200" dirty="0">
                <a:latin typeface="+mj-lt"/>
              </a:rPr>
              <a:t>: L</a:t>
            </a:r>
            <a:r>
              <a:rPr lang="en-US" sz="2200" dirty="0" err="1">
                <a:latin typeface="+mj-lt"/>
              </a:rPr>
              <a:t>í</a:t>
            </a:r>
            <a:r>
              <a:rPr lang="es-ES" sz="2200" dirty="0">
                <a:latin typeface="+mj-lt"/>
              </a:rPr>
              <a:t>mite de </a:t>
            </a:r>
            <a:r>
              <a:rPr lang="es-ES" sz="2200" dirty="0" err="1">
                <a:latin typeface="+mj-lt"/>
              </a:rPr>
              <a:t>difracción</a:t>
            </a:r>
            <a:r>
              <a:rPr lang="es-ES" sz="2200" dirty="0">
                <a:latin typeface="+mj-lt"/>
              </a:rPr>
              <a:t>, t</a:t>
            </a:r>
            <a:r>
              <a:rPr lang="en-US" sz="2200" dirty="0" err="1">
                <a:latin typeface="+mj-lt"/>
              </a:rPr>
              <a:t>í</a:t>
            </a:r>
            <a:r>
              <a:rPr lang="es-ES" sz="2200" dirty="0">
                <a:latin typeface="+mj-lt"/>
              </a:rPr>
              <a:t>pico 300 nm @ 532 nm </a:t>
            </a:r>
            <a:r>
              <a:rPr lang="es-ES" sz="2200" dirty="0" err="1">
                <a:latin typeface="+mj-lt"/>
              </a:rPr>
              <a:t>delongitud</a:t>
            </a:r>
            <a:r>
              <a:rPr lang="es-ES" sz="2200" dirty="0">
                <a:latin typeface="+mj-lt"/>
              </a:rPr>
              <a:t> de onda de </a:t>
            </a:r>
            <a:r>
              <a:rPr lang="es-ES" sz="2200" dirty="0" err="1">
                <a:latin typeface="+mj-lt"/>
              </a:rPr>
              <a:t>excitación</a:t>
            </a:r>
            <a:r>
              <a:rPr lang="es-ES" sz="2200" dirty="0">
                <a:latin typeface="+mj-lt"/>
              </a:rPr>
              <a:t> (objetivo NA 1.4)</a:t>
            </a:r>
          </a:p>
          <a:p>
            <a:r>
              <a:rPr lang="es-ES" sz="2200" dirty="0" err="1">
                <a:latin typeface="+mj-lt"/>
              </a:rPr>
              <a:t>Tamaño</a:t>
            </a:r>
            <a:r>
              <a:rPr lang="es-ES" sz="2200" dirty="0">
                <a:latin typeface="+mj-lt"/>
              </a:rPr>
              <a:t> de la muestra: </a:t>
            </a:r>
            <a:r>
              <a:rPr lang="es-ES" sz="2200" dirty="0" err="1">
                <a:latin typeface="+mj-lt"/>
              </a:rPr>
              <a:t>máx</a:t>
            </a:r>
            <a:r>
              <a:rPr lang="es-ES" sz="2200" dirty="0">
                <a:latin typeface="+mj-lt"/>
              </a:rPr>
              <a:t>. 120 mm x e y </a:t>
            </a:r>
            <a:r>
              <a:rPr lang="es-ES" sz="2200" dirty="0" err="1">
                <a:latin typeface="+mj-lt"/>
              </a:rPr>
              <a:t>dirección</a:t>
            </a:r>
            <a:r>
              <a:rPr lang="es-ES" sz="2200" dirty="0">
                <a:latin typeface="+mj-lt"/>
              </a:rPr>
              <a:t>, 25 mm de altura</a:t>
            </a:r>
          </a:p>
          <a:p>
            <a:r>
              <a:rPr lang="es-ES" sz="2200" b="1" dirty="0">
                <a:latin typeface="+mj-lt"/>
              </a:rPr>
              <a:t>Dos </a:t>
            </a:r>
            <a:r>
              <a:rPr lang="es-ES" sz="2200" b="1" dirty="0" err="1">
                <a:latin typeface="+mj-lt"/>
              </a:rPr>
              <a:t>espectrómetros</a:t>
            </a:r>
            <a:r>
              <a:rPr lang="es-ES" sz="2200" b="1" dirty="0">
                <a:latin typeface="+mj-lt"/>
              </a:rPr>
              <a:t> y </a:t>
            </a:r>
            <a:r>
              <a:rPr lang="es-ES" sz="2200" b="1" dirty="0" err="1">
                <a:latin typeface="+mj-lt"/>
              </a:rPr>
              <a:t>detectors</a:t>
            </a:r>
            <a:r>
              <a:rPr lang="es-ES" sz="2200" b="1" dirty="0">
                <a:latin typeface="+mj-lt"/>
              </a:rPr>
              <a:t> CCD optimizados, uno para IR cercano y otro para rango Visible.</a:t>
            </a:r>
          </a:p>
          <a:p>
            <a:r>
              <a:rPr lang="es-ES" sz="2200" dirty="0">
                <a:latin typeface="+mj-lt"/>
              </a:rPr>
              <a:t>Criostato para micro-confocal rango T= -196 C  a 600 C (</a:t>
            </a:r>
            <a:r>
              <a:rPr lang="es-ES" sz="2200" dirty="0" err="1">
                <a:latin typeface="+mj-lt"/>
              </a:rPr>
              <a:t>Linkam</a:t>
            </a:r>
            <a:r>
              <a:rPr lang="es-ES" sz="2200" dirty="0">
                <a:latin typeface="+mj-lt"/>
              </a:rPr>
              <a:t>)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736FA6-C0AA-0B40-A24A-D480A2180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CBE6EB-3752-8F4A-9196-BB58B1642682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92342F2-F4CE-D94C-B676-448E35107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89686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3. Plataforma Piezoeléctrica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199" y="1600200"/>
            <a:ext cx="8147249" cy="5257800"/>
          </a:xfrm>
        </p:spPr>
        <p:txBody>
          <a:bodyPr>
            <a:normAutofit/>
          </a:bodyPr>
          <a:lstStyle/>
          <a:p>
            <a:pPr algn="just"/>
            <a:r>
              <a:rPr lang="es-ES" sz="2400" dirty="0">
                <a:latin typeface="+mj-lt"/>
              </a:rPr>
              <a:t>Plataforma piezoeléctrica para el barrido de muestras.</a:t>
            </a:r>
          </a:p>
          <a:p>
            <a:pPr algn="just"/>
            <a:r>
              <a:rPr lang="es-ES" sz="2400" dirty="0">
                <a:latin typeface="+mj-lt"/>
              </a:rPr>
              <a:t>Rango continuo de barrido de hasta 200μm en ejes X e Y y 20 </a:t>
            </a:r>
            <a:r>
              <a:rPr lang="es-ES" sz="2400" dirty="0" err="1">
                <a:latin typeface="+mj-lt"/>
              </a:rPr>
              <a:t>μm</a:t>
            </a:r>
            <a:r>
              <a:rPr lang="es-ES" sz="2400" dirty="0">
                <a:latin typeface="+mj-lt"/>
              </a:rPr>
              <a:t> en eje Z.</a:t>
            </a:r>
          </a:p>
          <a:p>
            <a:pPr algn="just"/>
            <a:r>
              <a:rPr lang="es-ES" sz="2400" dirty="0">
                <a:latin typeface="+mj-lt"/>
              </a:rPr>
              <a:t>Dispositivo de barrido lineal con </a:t>
            </a:r>
            <a:r>
              <a:rPr lang="es-ES" sz="2400" dirty="0" err="1">
                <a:latin typeface="+mj-lt"/>
              </a:rPr>
              <a:t>feedback</a:t>
            </a:r>
            <a:r>
              <a:rPr lang="es-ES" sz="2400" dirty="0">
                <a:latin typeface="+mj-lt"/>
              </a:rPr>
              <a:t> de </a:t>
            </a:r>
            <a:r>
              <a:rPr lang="es-ES" sz="2400" dirty="0" err="1">
                <a:latin typeface="+mj-lt"/>
              </a:rPr>
              <a:t>loop</a:t>
            </a:r>
            <a:r>
              <a:rPr lang="es-ES" sz="2400" dirty="0">
                <a:latin typeface="+mj-lt"/>
              </a:rPr>
              <a:t> cerrado</a:t>
            </a:r>
          </a:p>
          <a:p>
            <a:pPr algn="just"/>
            <a:r>
              <a:rPr lang="es-ES" sz="2400" dirty="0">
                <a:latin typeface="+mj-lt"/>
              </a:rPr>
              <a:t>Resolución de barrido: </a:t>
            </a:r>
          </a:p>
          <a:p>
            <a:pPr lvl="1" algn="just"/>
            <a:r>
              <a:rPr lang="es-ES" sz="2000" dirty="0">
                <a:latin typeface="+mj-lt"/>
              </a:rPr>
              <a:t>Precisión de posicionamiento:  </a:t>
            </a:r>
          </a:p>
          <a:p>
            <a:pPr lvl="1" algn="just"/>
            <a:r>
              <a:rPr lang="es-ES" sz="2000" dirty="0">
                <a:latin typeface="+mj-lt"/>
              </a:rPr>
              <a:t>&lt; 2 nm en eje ejes X e Y</a:t>
            </a:r>
          </a:p>
          <a:p>
            <a:pPr lvl="1" algn="just"/>
            <a:r>
              <a:rPr lang="es-ES" sz="2000" dirty="0">
                <a:latin typeface="+mj-lt"/>
              </a:rPr>
              <a:t>&lt; 0.2 nm (2 </a:t>
            </a:r>
            <a:r>
              <a:rPr lang="es-ES" sz="2000" dirty="0" err="1">
                <a:latin typeface="+mj-lt"/>
              </a:rPr>
              <a:t>Å</a:t>
            </a:r>
            <a:r>
              <a:rPr lang="es-ES" sz="2000" dirty="0">
                <a:latin typeface="+mj-lt"/>
              </a:rPr>
              <a:t>) en eje Z</a:t>
            </a:r>
          </a:p>
          <a:p>
            <a:pPr algn="just"/>
            <a:endParaRPr lang="es-ES" sz="2400" dirty="0">
              <a:latin typeface="+mj-lt"/>
            </a:endParaRPr>
          </a:p>
          <a:p>
            <a:pPr algn="just"/>
            <a:r>
              <a:rPr lang="es-ES" sz="2400" dirty="0">
                <a:latin typeface="+mj-lt"/>
              </a:rPr>
              <a:t>AFM, MFM y EFM</a:t>
            </a:r>
          </a:p>
          <a:p>
            <a:pPr lvl="1"/>
            <a:r>
              <a:rPr lang="es-ES" sz="2000" dirty="0">
                <a:latin typeface="+mj-lt"/>
              </a:rPr>
              <a:t>FSE_1_2014_1_102008 Fondo Sectorial de </a:t>
            </a:r>
            <a:r>
              <a:rPr lang="es-ES" sz="2000" dirty="0" err="1">
                <a:latin typeface="+mj-lt"/>
              </a:rPr>
              <a:t>Energ</a:t>
            </a:r>
            <a:r>
              <a:rPr lang="en-US" sz="2000" dirty="0" err="1">
                <a:latin typeface="+mj-lt"/>
              </a:rPr>
              <a:t>í</a:t>
            </a:r>
            <a:r>
              <a:rPr lang="es-ES" sz="2000" dirty="0">
                <a:latin typeface="+mj-lt"/>
              </a:rPr>
              <a:t>a - ANII</a:t>
            </a:r>
          </a:p>
          <a:p>
            <a:pPr lvl="1"/>
            <a:r>
              <a:rPr lang="es-ES" sz="2000" dirty="0">
                <a:latin typeface="+mj-lt"/>
              </a:rPr>
              <a:t>“Nanomateriales para almacenamiento de </a:t>
            </a:r>
            <a:r>
              <a:rPr lang="es-ES" sz="2000" dirty="0" err="1">
                <a:latin typeface="+mj-lt"/>
              </a:rPr>
              <a:t>energ</a:t>
            </a:r>
            <a:r>
              <a:rPr lang="en-US" sz="2000" dirty="0" err="1">
                <a:latin typeface="+mj-lt"/>
              </a:rPr>
              <a:t>ía</a:t>
            </a:r>
            <a:r>
              <a:rPr lang="es-ES" sz="2000" dirty="0">
                <a:latin typeface="+mj-lt"/>
              </a:rPr>
              <a:t>: nueva serie de </a:t>
            </a:r>
            <a:r>
              <a:rPr lang="es-ES" sz="2000" dirty="0" err="1">
                <a:latin typeface="+mj-lt"/>
              </a:rPr>
              <a:t>cátodos</a:t>
            </a:r>
            <a:r>
              <a:rPr lang="es-ES" sz="2000" dirty="0">
                <a:latin typeface="+mj-lt"/>
              </a:rPr>
              <a:t> para </a:t>
            </a:r>
            <a:r>
              <a:rPr lang="es-ES" sz="2000" dirty="0" err="1">
                <a:latin typeface="+mj-lt"/>
              </a:rPr>
              <a:t>bater</a:t>
            </a:r>
            <a:r>
              <a:rPr lang="en-US" sz="2000" dirty="0" err="1">
                <a:latin typeface="+mj-lt"/>
              </a:rPr>
              <a:t>í</a:t>
            </a:r>
            <a:r>
              <a:rPr lang="es-ES" sz="2000" dirty="0">
                <a:latin typeface="+mj-lt"/>
              </a:rPr>
              <a:t>as de ion-Litio”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998DAE-7471-034F-9EB1-709900283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D8310B-4E0C-3C4A-B006-C25F415B4553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120D5EF-C6FD-864D-926E-747F49E34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3755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3. Doble CCD optimizada para cada región del espectro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21" y="1531545"/>
            <a:ext cx="8724775" cy="5353839"/>
          </a:xfrm>
          <a:prstGeom prst="rect">
            <a:avLst/>
          </a:prstGeom>
        </p:spPr>
      </p:pic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0F8788-0BC2-9A4F-B987-95B59A335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BC2873-769A-A84A-981F-0565BA7DAFF1}" type="datetime6">
              <a:rPr lang="es-UY" smtClean="0"/>
              <a:t>Mayo de 2019</a:t>
            </a:fld>
            <a:endParaRPr lang="es-ES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D3AE2D3-0930-2A49-98F5-E2FE60651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81144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3. </a:t>
            </a:r>
            <a:r>
              <a:rPr lang="es-ES" dirty="0" err="1"/>
              <a:t>Disposici</a:t>
            </a:r>
            <a:r>
              <a:rPr lang="en-US" dirty="0" err="1"/>
              <a:t>ón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5" t="12569"/>
          <a:stretch/>
        </p:blipFill>
        <p:spPr>
          <a:xfrm rot="5400000">
            <a:off x="-407304" y="2076097"/>
            <a:ext cx="5394443" cy="4132112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A3F1339-02A6-6C4D-A578-031938995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04CED9-6D96-984F-B3A6-FD25BE297992}" type="datetime6">
              <a:rPr lang="es-UY" smtClean="0"/>
              <a:t>Mayo de 2019</a:t>
            </a:fld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4F1B06-0728-6F4B-81C9-7633C2215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25</a:t>
            </a:fld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196E808-77BE-6444-9004-6EC470AD1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64901" y="2117006"/>
            <a:ext cx="5376597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0333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4. Aplicaciones</a:t>
            </a: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Microscopia Raman Confocal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635FC3B-DBAC-394C-950A-765F6CAEF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D10DF0-C473-804E-B91E-9A864E97AB6F}" type="datetime6">
              <a:rPr lang="es-UY" smtClean="0"/>
              <a:t>Mayo de 2019</a:t>
            </a:fld>
            <a:endParaRPr lang="es-ES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67B0670-FE03-AF48-B22B-97E4F5B6C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89D58-AE8B-3A40-A8D0-35E4885FE76B}" type="slidenum">
              <a:rPr lang="es-ES" smtClean="0"/>
              <a:pPr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69368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277813"/>
            <a:ext cx="8686800" cy="1139825"/>
          </a:xfrm>
        </p:spPr>
        <p:txBody>
          <a:bodyPr/>
          <a:lstStyle/>
          <a:p>
            <a:r>
              <a:rPr lang="es-ES" dirty="0"/>
              <a:t>Imagen Raman:  dispersión agua-aceite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556792"/>
            <a:ext cx="8674100" cy="5207000"/>
          </a:xfrm>
          <a:prstGeom prst="rect">
            <a:avLst/>
          </a:prstGeom>
        </p:spPr>
      </p:pic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9BF4EDE-9364-3B4F-B3E7-44AE45C35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4FE195-F960-4647-83A2-4EFE3F9661C7}" type="datetime6">
              <a:rPr lang="es-UY" smtClean="0"/>
              <a:t>Mayo de 2019</a:t>
            </a:fld>
            <a:endParaRPr lang="es-ES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895BC98-7F45-B940-95B6-9202AD673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37190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Reconstrucción Imagen Raman 3D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473200"/>
            <a:ext cx="8750300" cy="53848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5301208"/>
            <a:ext cx="3556000" cy="952500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240FC1B-C97D-5B4E-BEDF-E67263CAF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4D348B-0A36-144F-AD5E-32EF60A8C21D}" type="datetime6">
              <a:rPr lang="es-UY" smtClean="0"/>
              <a:t>Mayo de 2019</a:t>
            </a:fld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009E562-A4C9-D44D-A078-37B07886A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89567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Stents</a:t>
            </a:r>
            <a:r>
              <a:rPr lang="es-ES" dirty="0"/>
              <a:t> para </a:t>
            </a:r>
            <a:r>
              <a:rPr lang="es-ES" dirty="0" err="1"/>
              <a:t>Drug</a:t>
            </a:r>
            <a:r>
              <a:rPr lang="es-ES" dirty="0"/>
              <a:t> </a:t>
            </a:r>
            <a:r>
              <a:rPr lang="es-ES" dirty="0" err="1"/>
              <a:t>Delivery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35" y="1556792"/>
            <a:ext cx="8801100" cy="4940300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6611AA3-8C27-3843-B2E1-CD106C88C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44382F-A18B-064F-B717-4BFAA3AEDE1F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1F91808-2D27-A54D-8DC9-84473B087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79806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Polímeros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488" y="1640160"/>
            <a:ext cx="8636000" cy="5029200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93435FC-9BE1-2444-8948-B15E8E350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6EA7E0-97BA-CA42-96D5-F152783D8CF9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4133723-2D16-5144-9AD5-CD5DAD8F1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01121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Blend</a:t>
            </a:r>
            <a:r>
              <a:rPr lang="es-ES" dirty="0"/>
              <a:t> PMMA+SBR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" y="3454694"/>
            <a:ext cx="9078468" cy="338437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188639"/>
            <a:ext cx="2980680" cy="323186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672" y="1412776"/>
            <a:ext cx="2336800" cy="1981200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286B798-E9D0-F446-B3CC-719934937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7811C3-69A9-3242-A6BC-B5E3751CC9CA}" type="datetime6">
              <a:rPr lang="es-UY" smtClean="0"/>
              <a:t>Mayo de 2019</a:t>
            </a:fld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A53DBD6-890D-CF4B-B4F0-C6CF1374A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48458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Alimentos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0"/>
            <a:ext cx="7344816" cy="6828514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7092280" y="4077072"/>
            <a:ext cx="215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Chocolate blanco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4EBB5B7-0296-2248-BC48-9A124607F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7CE3AA-ADAB-1442-850F-99C3913DC10E}" type="datetime6">
              <a:rPr lang="es-UY" smtClean="0"/>
              <a:t>Mayo de 2019</a:t>
            </a:fld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DA5F7E6-E4F0-E64C-900A-B505FB407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16274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Chocolate Blanco (</a:t>
            </a:r>
            <a:r>
              <a:rPr lang="es-ES" dirty="0" err="1"/>
              <a:t>toblerone</a:t>
            </a:r>
            <a:r>
              <a:rPr lang="es-ES" dirty="0"/>
              <a:t>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/>
              <a:t>Sacharose</a:t>
            </a:r>
            <a:r>
              <a:rPr lang="es-ES" dirty="0"/>
              <a:t>, </a:t>
            </a:r>
            <a:r>
              <a:rPr lang="es-ES" dirty="0" err="1"/>
              <a:t>Maltose</a:t>
            </a:r>
            <a:r>
              <a:rPr lang="es-ES" dirty="0"/>
              <a:t> and </a:t>
            </a:r>
            <a:r>
              <a:rPr lang="es-ES" dirty="0" err="1"/>
              <a:t>Fats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69" y="2492896"/>
            <a:ext cx="8895331" cy="3566832"/>
          </a:xfrm>
          <a:prstGeom prst="rect">
            <a:avLst/>
          </a:prstGeom>
        </p:spPr>
      </p:pic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95402F4-62A3-F045-A2EA-470F20E8A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9C31FB-33CA-5C4D-B62E-52F674600A4F}" type="datetime6">
              <a:rPr lang="es-UY" smtClean="0"/>
              <a:t>Mayo de 2019</a:t>
            </a:fld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E5CBA2-22BF-AD49-9391-EAF3B5F0B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60773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Medidas de Tensiones Residuales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700808"/>
            <a:ext cx="8255000" cy="4940300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0D6047-32DD-594F-8B27-1ACBA2A6E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9CA459-CAB0-A744-8FE4-92B3CA76DA92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62BA705-65A3-CA4C-8794-2795FAB54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66421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Células Bacterianas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t="8349"/>
          <a:stretch/>
        </p:blipFill>
        <p:spPr>
          <a:xfrm>
            <a:off x="539552" y="1628800"/>
            <a:ext cx="7928070" cy="48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6032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Células Vivas: células </a:t>
            </a:r>
            <a:br>
              <a:rPr lang="es-ES" dirty="0"/>
            </a:br>
            <a:r>
              <a:rPr lang="es-ES" dirty="0"/>
              <a:t>epiteliales de Rata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9624" y="0"/>
            <a:ext cx="3384376" cy="274304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780928"/>
            <a:ext cx="7247916" cy="394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074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Células epiteliales en Buffer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r="30973"/>
          <a:stretch/>
        </p:blipFill>
        <p:spPr>
          <a:xfrm>
            <a:off x="755576" y="1628799"/>
            <a:ext cx="6840760" cy="504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232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Imagen reconstruida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700808"/>
            <a:ext cx="77343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875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Tabletas: API y Excipientes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681" y="1772816"/>
            <a:ext cx="8559800" cy="4813300"/>
          </a:xfrm>
          <a:prstGeom prst="rect">
            <a:avLst/>
          </a:prstGeom>
        </p:spPr>
      </p:pic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04D3442-6145-B648-B621-812DF5BED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C112A7-837D-A043-B8BA-2BB5AB1B1065}" type="datetime6">
              <a:rPr lang="es-UY" smtClean="0"/>
              <a:t>Mayo de 2019</a:t>
            </a:fld>
            <a:endParaRPr lang="es-ES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0C06009-2927-A641-84FB-5641A74FF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86589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Stents</a:t>
            </a:r>
            <a:r>
              <a:rPr lang="es-ES" dirty="0"/>
              <a:t> para </a:t>
            </a:r>
            <a:r>
              <a:rPr lang="es-ES" dirty="0" err="1"/>
              <a:t>Drug</a:t>
            </a:r>
            <a:r>
              <a:rPr lang="es-ES" dirty="0"/>
              <a:t> </a:t>
            </a:r>
            <a:r>
              <a:rPr lang="es-ES" dirty="0" err="1"/>
              <a:t>Delivery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35" y="1556792"/>
            <a:ext cx="8801100" cy="4940300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2835AE-8C20-7741-B522-35706F61B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66259A-DAC9-524F-93DA-5E95237EDC76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215B3C-2D93-9A40-9DCF-82839A56C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63493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Polímeros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488" y="1640160"/>
            <a:ext cx="8636000" cy="5029200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70E0DAE-9280-8A4C-8396-6A2229ED3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82D65E-DE1F-4149-8D16-7AEA39EDAA7A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E2CE68F-DCF4-6447-9A96-FA0B79D36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10191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Alimentos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0"/>
            <a:ext cx="7344816" cy="6828514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7092280" y="4077072"/>
            <a:ext cx="2156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Chocolate blanco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0FCB673-C405-284C-85B5-7EC7EBF4A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1FA7DA-0F7C-D14E-9F9F-E3AFBAB25CC8}" type="datetime6">
              <a:rPr lang="es-UY" smtClean="0"/>
              <a:t>Mayo de 2019</a:t>
            </a:fld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D497648-7A2B-4A4B-93A9-3FBDF4D22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65378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Experiencias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err="1"/>
              <a:t>WITec</a:t>
            </a:r>
            <a:r>
              <a:rPr lang="es-ES" dirty="0"/>
              <a:t> alpha300RA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901C36-1590-4240-9CEC-A13406B77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6F2096-8107-A049-A52D-5F9D332355B0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747C2A9-57AA-4348-98D9-513DE0B88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89D58-AE8B-3A40-A8D0-35E4885FE76B}" type="slidenum">
              <a:rPr lang="es-ES" smtClean="0"/>
              <a:pPr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02171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 1: </a:t>
            </a:r>
            <a:r>
              <a:rPr lang="es-ES" dirty="0" err="1"/>
              <a:t>Blend</a:t>
            </a:r>
            <a:r>
              <a:rPr lang="es-ES" dirty="0"/>
              <a:t> PMMA+PS</a:t>
            </a:r>
          </a:p>
        </p:txBody>
      </p:sp>
      <p:pic>
        <p:nvPicPr>
          <p:cNvPr id="3" name="Imagen 2" descr="PS-PMM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556792"/>
            <a:ext cx="7776864" cy="5048617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765781-D573-5441-8F01-BDC2FF3AD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F54537-349E-6042-8E46-9F3311633BAF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ACA9504-EA92-B244-A6B3-51AC69EAF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74365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 2: </a:t>
            </a:r>
            <a:r>
              <a:rPr lang="es-ES" dirty="0" err="1"/>
              <a:t>Mesocestoides</a:t>
            </a:r>
            <a:r>
              <a:rPr lang="es-ES" dirty="0"/>
              <a:t> </a:t>
            </a:r>
            <a:r>
              <a:rPr lang="es-ES" dirty="0" err="1"/>
              <a:t>vogae</a:t>
            </a:r>
            <a:r>
              <a:rPr lang="es-ES" dirty="0"/>
              <a:t>  larva </a:t>
            </a:r>
            <a:r>
              <a:rPr lang="es-ES" dirty="0" err="1"/>
              <a:t>tetrathyridea</a:t>
            </a:r>
            <a:endParaRPr lang="es-ES" dirty="0"/>
          </a:p>
        </p:txBody>
      </p:sp>
      <p:pic>
        <p:nvPicPr>
          <p:cNvPr id="2" name="Imagen 1" descr="cort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700808"/>
            <a:ext cx="5667516" cy="460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4224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 2: </a:t>
            </a:r>
            <a:r>
              <a:rPr lang="es-ES" dirty="0" err="1"/>
              <a:t>Mesocestoides</a:t>
            </a:r>
            <a:r>
              <a:rPr lang="es-ES" dirty="0"/>
              <a:t> </a:t>
            </a:r>
            <a:r>
              <a:rPr lang="es-ES" dirty="0" err="1"/>
              <a:t>vogae</a:t>
            </a:r>
            <a:r>
              <a:rPr lang="es-ES" dirty="0"/>
              <a:t>  larva </a:t>
            </a:r>
            <a:r>
              <a:rPr lang="es-ES" dirty="0" err="1"/>
              <a:t>tetrathyridea</a:t>
            </a:r>
            <a:endParaRPr lang="es-ES" dirty="0"/>
          </a:p>
        </p:txBody>
      </p:sp>
      <p:pic>
        <p:nvPicPr>
          <p:cNvPr id="6" name="Imagen 5" descr="corti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9144000" cy="447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7920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 2: </a:t>
            </a:r>
            <a:r>
              <a:rPr lang="es-ES" dirty="0" err="1"/>
              <a:t>Mesocestoides</a:t>
            </a:r>
            <a:r>
              <a:rPr lang="es-ES" dirty="0"/>
              <a:t> </a:t>
            </a:r>
            <a:r>
              <a:rPr lang="es-ES" dirty="0" err="1"/>
              <a:t>vogae</a:t>
            </a:r>
            <a:r>
              <a:rPr lang="es-ES" dirty="0"/>
              <a:t>  larva </a:t>
            </a:r>
            <a:r>
              <a:rPr lang="es-ES" dirty="0" err="1"/>
              <a:t>tetrathyridea</a:t>
            </a:r>
            <a:endParaRPr lang="es-ES" dirty="0"/>
          </a:p>
        </p:txBody>
      </p:sp>
      <p:pic>
        <p:nvPicPr>
          <p:cNvPr id="2" name="Imagen 1" descr="corti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9144000" cy="448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0485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 2: </a:t>
            </a:r>
            <a:r>
              <a:rPr lang="es-ES" dirty="0" err="1"/>
              <a:t>Mesocestoides</a:t>
            </a:r>
            <a:r>
              <a:rPr lang="es-ES" dirty="0"/>
              <a:t> </a:t>
            </a:r>
            <a:r>
              <a:rPr lang="es-ES" dirty="0" err="1"/>
              <a:t>vogae</a:t>
            </a:r>
            <a:r>
              <a:rPr lang="es-ES" dirty="0"/>
              <a:t>  larva </a:t>
            </a:r>
            <a:r>
              <a:rPr lang="es-ES" dirty="0" err="1"/>
              <a:t>tetrathyridea</a:t>
            </a:r>
            <a:endParaRPr lang="es-ES" dirty="0"/>
          </a:p>
        </p:txBody>
      </p:sp>
      <p:pic>
        <p:nvPicPr>
          <p:cNvPr id="3" name="Imagen 2" descr="corti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1412776"/>
            <a:ext cx="8771933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3877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 3:</a:t>
            </a:r>
            <a:br>
              <a:rPr lang="es-ES" dirty="0"/>
            </a:br>
            <a:r>
              <a:rPr lang="es-ES" dirty="0"/>
              <a:t>Formulaciones: </a:t>
            </a:r>
            <a:r>
              <a:rPr lang="es-ES" dirty="0" err="1"/>
              <a:t>Mannitol</a:t>
            </a:r>
            <a:r>
              <a:rPr lang="es-ES" dirty="0"/>
              <a:t>+ API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8416"/>
          <a:stretch/>
        </p:blipFill>
        <p:spPr>
          <a:xfrm>
            <a:off x="254912" y="1700317"/>
            <a:ext cx="8889088" cy="4897035"/>
          </a:xfrm>
          <a:prstGeom prst="rect">
            <a:avLst/>
          </a:prstGeom>
        </p:spPr>
      </p:pic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46E8-FCF9-AA44-AA30-E92A88A473FA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98775-86A9-44B8-812D-C25029572936}" type="slidenum">
              <a:rPr lang="es-ES" smtClean="0"/>
              <a:pPr/>
              <a:t>49</a:t>
            </a:fld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6016868" y="4437112"/>
            <a:ext cx="162095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rgbClr val="FF0000"/>
                </a:solidFill>
              </a:rPr>
              <a:t>Materia Prima</a:t>
            </a:r>
          </a:p>
          <a:p>
            <a:endParaRPr lang="es-ES" dirty="0">
              <a:solidFill>
                <a:srgbClr val="0066FF"/>
              </a:solidFill>
            </a:endParaRPr>
          </a:p>
          <a:p>
            <a:r>
              <a:rPr lang="es-ES" dirty="0">
                <a:solidFill>
                  <a:srgbClr val="0066FF"/>
                </a:solidFill>
              </a:rPr>
              <a:t>Beta Manitol</a:t>
            </a:r>
          </a:p>
          <a:p>
            <a:endParaRPr lang="es-ES" dirty="0">
              <a:solidFill>
                <a:srgbClr val="5F9127"/>
              </a:solidFill>
            </a:endParaRPr>
          </a:p>
          <a:p>
            <a:endParaRPr lang="es-ES" dirty="0">
              <a:solidFill>
                <a:srgbClr val="5F9127"/>
              </a:solidFill>
            </a:endParaRPr>
          </a:p>
          <a:p>
            <a:r>
              <a:rPr lang="es-ES" dirty="0">
                <a:solidFill>
                  <a:srgbClr val="5F9127"/>
                </a:solidFill>
              </a:rPr>
              <a:t>Delta Manitol</a:t>
            </a:r>
          </a:p>
        </p:txBody>
      </p:sp>
    </p:spTree>
    <p:extLst>
      <p:ext uri="{BB962C8B-B14F-4D97-AF65-F5344CB8AC3E}">
        <p14:creationId xmlns:p14="http://schemas.microsoft.com/office/powerpoint/2010/main" val="2298168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graphene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673424"/>
            <a:ext cx="6358227" cy="5184576"/>
          </a:xfrm>
          <a:prstGeom prst="rect">
            <a:avLst/>
          </a:prstGeom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dirty="0"/>
              <a:t>Ejemplo 4: Grafeno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32D079D-E077-7144-B233-36DF81D9F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B1EC00-346F-BC4E-A254-3B06ECD90EBE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4F7482A-E77B-5447-AFA2-0B3100552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75659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graphene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45432"/>
            <a:ext cx="7663234" cy="5112568"/>
          </a:xfrm>
          <a:prstGeom prst="rect">
            <a:avLst/>
          </a:prstGeom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dirty="0"/>
              <a:t>Ejemplo 4: Grafeno</a:t>
            </a:r>
          </a:p>
        </p:txBody>
      </p:sp>
      <p:pic>
        <p:nvPicPr>
          <p:cNvPr id="5" name="Picture 4" descr="graphene_band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1242" y="-99392"/>
            <a:ext cx="2973223" cy="2695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B116D37-6485-3C4B-A7E2-BFFCF74F0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56021B-314F-B84D-9366-51669A21423E}" type="datetime6">
              <a:rPr lang="es-UY" smtClean="0"/>
              <a:t>Mayo de 2019</a:t>
            </a:fld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0E78D2-DF92-974D-A2EE-B9EA516CD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51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29013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graphene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1517352"/>
            <a:ext cx="8915400" cy="5080000"/>
          </a:xfrm>
          <a:prstGeom prst="rect">
            <a:avLst/>
          </a:prstGeom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dirty="0"/>
              <a:t>Ejemplo 4: Grafeno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6903DE2-2A88-354E-AF18-3459BDD01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C1D29F-92E1-E045-9D1B-0E1E716B3A03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197DC5E-8E99-F047-8808-0BF15CA20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52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7639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 4: Grafeno y MLG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20" y="2564904"/>
            <a:ext cx="1841500" cy="23876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2348880"/>
            <a:ext cx="2108200" cy="27686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7944" y="2420888"/>
            <a:ext cx="1828800" cy="27305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611560" y="5229200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Óptica		AFM		Raman	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160" y="1810293"/>
            <a:ext cx="3131840" cy="4283003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0500989-9078-3C42-A4AA-25BC391FC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BF58FB-623A-8047-859C-7320FB1CA35E}" type="datetime6">
              <a:rPr lang="es-UY" smtClean="0"/>
              <a:t>Mayo de 2019</a:t>
            </a:fld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AB13E26-E58D-464A-B264-B04E0860F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53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7892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 4: Grafeno</a:t>
            </a:r>
          </a:p>
        </p:txBody>
      </p:sp>
      <p:pic>
        <p:nvPicPr>
          <p:cNvPr id="10" name="Imagen 9" descr="graphene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74292"/>
            <a:ext cx="9144000" cy="4483708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D96B911-D66C-6A40-96F1-576D86A44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51F738-A215-8941-9011-3A32FA69C407}" type="datetime6">
              <a:rPr lang="es-UY" smtClean="0"/>
              <a:t>Mayo de 2019</a:t>
            </a:fld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E77D2B3-B85E-664F-83CA-1A60983E9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54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98672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graphene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3360"/>
            <a:ext cx="9144000" cy="4494640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dirty="0"/>
              <a:t>Ejemplo 4: Grafeno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EE9EE13-2A09-E440-B935-283B91480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E4727F-26B1-764A-A88F-E9CD7CA3EC75}" type="datetime6">
              <a:rPr lang="es-UY" smtClean="0"/>
              <a:t>Mayo de 2019</a:t>
            </a:fld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D74F8FC-850D-AB4C-95C4-A8ABC9704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55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082139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graphene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7784"/>
            <a:ext cx="9144000" cy="4510216"/>
          </a:xfrm>
          <a:prstGeom prst="rect">
            <a:avLst/>
          </a:prstGeom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dirty="0"/>
              <a:t>Ejemplo 4: Grafeno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8275BD0-D574-724F-99FA-7B584464F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667DCE-59CB-9C4C-B4CF-32F681CE5C3B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60E155D-3E9E-7F4E-890D-7B82B460F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56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90540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dirty="0"/>
              <a:t>Ejemplo 4: Grafeno</a:t>
            </a:r>
          </a:p>
        </p:txBody>
      </p:sp>
      <p:pic>
        <p:nvPicPr>
          <p:cNvPr id="4" name="Imagen 3" descr="graph_graphene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09"/>
          <a:stretch/>
        </p:blipFill>
        <p:spPr>
          <a:xfrm>
            <a:off x="3603411" y="2708920"/>
            <a:ext cx="5540589" cy="3258071"/>
          </a:xfrm>
          <a:prstGeom prst="rect">
            <a:avLst/>
          </a:prstGeom>
        </p:spPr>
      </p:pic>
      <p:pic>
        <p:nvPicPr>
          <p:cNvPr id="5" name="Imagen 4" descr="graph_com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420888"/>
            <a:ext cx="3096344" cy="3096344"/>
          </a:xfrm>
          <a:prstGeom prst="rect">
            <a:avLst/>
          </a:prstGeom>
        </p:spPr>
      </p:pic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6C9E1F6-097E-CA4A-877D-49AF2DFB3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DFD426-E258-A14F-861E-6DC2C9DAB46D}" type="datetime6">
              <a:rPr lang="es-UY" smtClean="0"/>
              <a:t>Mayo de 2019</a:t>
            </a:fld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43023E-BE67-F642-BB28-771F0F411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57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16456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 4: Grafeno en Solución</a:t>
            </a:r>
          </a:p>
        </p:txBody>
      </p:sp>
      <p:pic>
        <p:nvPicPr>
          <p:cNvPr id="3" name="Imagen 2" descr="graphene1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2" y="2132856"/>
            <a:ext cx="9144000" cy="3946603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6F13D9-2EB6-134F-BA27-27B6DCFFC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59E785-C0E5-544E-9A28-507C46C67BE9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8C1E5C8-92DE-0347-8D01-304BF4900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58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7400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F946EF-A542-BB4A-A871-0664087C2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Ejemplo 4: </a:t>
            </a:r>
            <a:br>
              <a:rPr lang="es-UY" dirty="0"/>
            </a:br>
            <a:r>
              <a:rPr lang="es-UY" dirty="0"/>
              <a:t>Cuantificación de Defectos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E30E7CD-9D69-8243-830B-344365295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20" y="1232299"/>
            <a:ext cx="6989948" cy="505400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026B5E7-530C-BD42-A11E-16A457CE7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6430541"/>
            <a:ext cx="2778484" cy="427459"/>
          </a:xfrm>
          <a:prstGeom prst="rect">
            <a:avLst/>
          </a:prstGeom>
        </p:spPr>
      </p:pic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F5A87B3-1CDB-CB46-A844-E449B2FE5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5E48BC-C9CE-CC47-B6F5-2CC95CB20B52}" type="datetime6">
              <a:rPr lang="es-UY" smtClean="0"/>
              <a:t>Mayo de 2019</a:t>
            </a:fld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DAAE06-62B6-404A-9529-9393336A5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59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44344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Ejemplo 5: Nanotubos de Carbono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628800"/>
            <a:ext cx="5814959" cy="4941168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8DC674-4E4C-A843-BA3E-5A5165A51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23F77A-5D4B-974C-B686-2C0A547BF16D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7454AB5-6CF4-1445-AC02-FB7421224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60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32506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Ejemplo 5: Nanotubos de Carbono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32856"/>
            <a:ext cx="8326542" cy="4460647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98F7AE-42FB-5A48-9C1A-2CE864428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756AFA-8247-204D-863B-5B1DC26F22F8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7DCB6D3-A3B3-DD4A-8B2F-B6CA0B3CE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61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350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Ejemplo 5: Nanotubos de Carbono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1700808"/>
            <a:ext cx="2940045" cy="105841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2759224"/>
            <a:ext cx="7482265" cy="3996105"/>
          </a:xfrm>
          <a:prstGeom prst="rect">
            <a:avLst/>
          </a:prstGeom>
        </p:spPr>
      </p:pic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E0908AC-5B0C-7348-BCA9-AFAAB1623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A10139-F024-E842-9CF7-FE2A36BD77C0}" type="datetime6">
              <a:rPr lang="es-UY" smtClean="0"/>
              <a:t>Mayo de 2019</a:t>
            </a:fld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43D995F-15A4-A041-B759-589AE114E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62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63920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 6: </a:t>
            </a:r>
            <a:r>
              <a:rPr lang="es-ES" dirty="0" err="1"/>
              <a:t>Depth</a:t>
            </a:r>
            <a:r>
              <a:rPr lang="es-ES" dirty="0"/>
              <a:t> </a:t>
            </a:r>
            <a:r>
              <a:rPr lang="es-ES" dirty="0" err="1"/>
              <a:t>Scan</a:t>
            </a:r>
            <a:r>
              <a:rPr lang="es-ES" dirty="0"/>
              <a:t> Cu</a:t>
            </a:r>
            <a:r>
              <a:rPr lang="es-ES" baseline="-25000" dirty="0"/>
              <a:t>2</a:t>
            </a:r>
            <a:r>
              <a:rPr lang="es-ES" dirty="0"/>
              <a:t>O</a:t>
            </a:r>
          </a:p>
        </p:txBody>
      </p:sp>
      <p:pic>
        <p:nvPicPr>
          <p:cNvPr id="3" name="Imagen 2" descr="cu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12776"/>
            <a:ext cx="7884368" cy="5312797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0B5148-942D-3648-B053-56C729E3C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C69678-9B4B-BF42-B06F-A31254A4484C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DB680E-0D6E-0245-A61A-BA959091C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AD951-CD66-EE4E-9667-9D8C69885483}" type="slidenum">
              <a:rPr lang="es-ES" smtClean="0"/>
              <a:pPr/>
              <a:t>63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76792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 7: </a:t>
            </a:r>
            <a:r>
              <a:rPr lang="es-ES" dirty="0" err="1"/>
              <a:t>Caracterizaci</a:t>
            </a:r>
            <a:r>
              <a:rPr lang="en-US" dirty="0" err="1"/>
              <a:t>ón</a:t>
            </a:r>
            <a:r>
              <a:rPr lang="en-US" dirty="0"/>
              <a:t> de NT</a:t>
            </a:r>
            <a:endParaRPr lang="es-ES" dirty="0"/>
          </a:p>
        </p:txBody>
      </p:sp>
      <p:pic>
        <p:nvPicPr>
          <p:cNvPr id="6" name="Raman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38530" y="1556792"/>
            <a:ext cx="5005470" cy="5301208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23528" y="1772816"/>
            <a:ext cx="35283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+mj-lt"/>
              </a:rPr>
              <a:t>Ejemplo de Funcionamiento:</a:t>
            </a:r>
          </a:p>
          <a:p>
            <a:endParaRPr lang="es-ES" sz="2000" dirty="0">
              <a:latin typeface="+mj-lt"/>
            </a:endParaRPr>
          </a:p>
          <a:p>
            <a:pPr marL="285750" indent="-285750">
              <a:buFont typeface="Arial" charset="0"/>
              <a:buChar char="•"/>
            </a:pPr>
            <a:r>
              <a:rPr lang="es-ES" sz="2000" dirty="0">
                <a:latin typeface="+mj-lt"/>
              </a:rPr>
              <a:t>Muestra de NT calentados a </a:t>
            </a:r>
            <a:r>
              <a:rPr lang="es-ES" sz="2000">
                <a:latin typeface="+mj-lt"/>
              </a:rPr>
              <a:t>T=200ºC.</a:t>
            </a:r>
          </a:p>
          <a:p>
            <a:endParaRPr lang="es-ES" sz="2000" dirty="0">
              <a:latin typeface="+mj-lt"/>
            </a:endParaRPr>
          </a:p>
          <a:p>
            <a:pPr marL="285750" indent="-285750">
              <a:buFont typeface="Arial" charset="0"/>
              <a:buChar char="•"/>
            </a:pPr>
            <a:r>
              <a:rPr lang="es-ES" sz="2000" dirty="0">
                <a:latin typeface="+mj-lt"/>
              </a:rPr>
              <a:t>Presencia de </a:t>
            </a:r>
            <a:r>
              <a:rPr lang="es-ES" sz="2000" dirty="0" err="1">
                <a:latin typeface="+mj-lt"/>
              </a:rPr>
              <a:t>Nanopart</a:t>
            </a:r>
            <a:r>
              <a:rPr lang="en-US" sz="2000" dirty="0" err="1">
                <a:latin typeface="+mj-lt"/>
              </a:rPr>
              <a:t>ículas</a:t>
            </a:r>
            <a:r>
              <a:rPr lang="en-US" sz="2000" dirty="0">
                <a:latin typeface="+mj-lt"/>
              </a:rPr>
              <a:t> de </a:t>
            </a:r>
            <a:r>
              <a:rPr lang="en-US" sz="2000" dirty="0" err="1">
                <a:latin typeface="+mj-lt"/>
              </a:rPr>
              <a:t>Anatasa</a:t>
            </a:r>
            <a:r>
              <a:rPr lang="en-US" sz="2000" dirty="0">
                <a:latin typeface="+mj-lt"/>
              </a:rPr>
              <a:t> en </a:t>
            </a:r>
            <a:r>
              <a:rPr lang="en-US" sz="2000" dirty="0" err="1">
                <a:latin typeface="+mj-lt"/>
              </a:rPr>
              <a:t>muestra</a:t>
            </a:r>
            <a:r>
              <a:rPr lang="en-US" sz="2000" dirty="0">
                <a:latin typeface="+mj-lt"/>
              </a:rPr>
              <a:t> de NT .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97D587-30DE-9441-86BF-81B5B4698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6BFEC2-2ED2-1944-9DE8-BC4B85DD471A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E05769D-7D46-834A-96AD-68B23BB30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64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2114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3204" y="-19743"/>
            <a:ext cx="6265333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86041" y="404664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dirty="0"/>
              <a:t>PCA para los </a:t>
            </a:r>
            <a:r>
              <a:rPr lang="es-ES_tradnl" dirty="0" err="1"/>
              <a:t>fotoelectrodos</a:t>
            </a:r>
            <a:r>
              <a:rPr lang="es-ES_tradnl" dirty="0"/>
              <a:t> de HTNT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0196A5B-A1DA-214F-A3A8-1615372A8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6F5AE2-AB9E-3742-8DF0-832B5E7B25E0}" type="datetime6">
              <a:rPr lang="es-UY" smtClean="0"/>
              <a:t>Mayo de 2019</a:t>
            </a:fld>
            <a:endParaRPr lang="es-ES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91889D07-FFC8-1347-9462-946561E12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65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9540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Modelado: Espectros Raman de polimorfos de TiO</a:t>
            </a:r>
            <a:r>
              <a:rPr lang="es-ES" baseline="-25000" dirty="0"/>
              <a:t>2</a:t>
            </a: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747" y="2152228"/>
            <a:ext cx="5057821" cy="345638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14280" r="11413" b="2718"/>
          <a:stretch/>
        </p:blipFill>
        <p:spPr>
          <a:xfrm>
            <a:off x="4940069" y="3441159"/>
            <a:ext cx="3900433" cy="2808312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611560" y="1876182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+mj-lt"/>
              </a:rPr>
              <a:t>Espectros Raman Calculados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940069" y="6250542"/>
            <a:ext cx="3746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latin typeface="+mj-lt"/>
              </a:rPr>
              <a:t>Espectros Raman Calculados y Experimental:</a:t>
            </a:r>
          </a:p>
          <a:p>
            <a:r>
              <a:rPr lang="nb-NO" sz="1400" dirty="0">
                <a:latin typeface="+mj-lt"/>
              </a:rPr>
              <a:t>Dylla et al, J. </a:t>
            </a:r>
            <a:r>
              <a:rPr lang="nb-NO" sz="1400" dirty="0" err="1">
                <a:latin typeface="+mj-lt"/>
              </a:rPr>
              <a:t>Phys</a:t>
            </a:r>
            <a:r>
              <a:rPr lang="nb-NO" sz="1400" dirty="0">
                <a:latin typeface="+mj-lt"/>
              </a:rPr>
              <a:t>. </a:t>
            </a:r>
            <a:r>
              <a:rPr lang="nb-NO" sz="1400" dirty="0" err="1">
                <a:latin typeface="+mj-lt"/>
              </a:rPr>
              <a:t>Chem</a:t>
            </a:r>
            <a:r>
              <a:rPr lang="nb-NO" sz="1400" dirty="0">
                <a:latin typeface="+mj-lt"/>
              </a:rPr>
              <a:t>. Lett. 2012, 3, 2015 2019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414076" y="1820371"/>
            <a:ext cx="27987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+mj-lt"/>
              </a:rPr>
              <a:t>C</a:t>
            </a:r>
            <a:r>
              <a:rPr lang="en-US" dirty="0" err="1">
                <a:latin typeface="+mj-lt"/>
              </a:rPr>
              <a:t>álculos</a:t>
            </a:r>
            <a:r>
              <a:rPr lang="en-US" dirty="0">
                <a:latin typeface="+mj-lt"/>
              </a:rPr>
              <a:t> DFT: </a:t>
            </a:r>
            <a:r>
              <a:rPr lang="en-US" dirty="0" err="1">
                <a:latin typeface="+mj-lt"/>
              </a:rPr>
              <a:t>Código</a:t>
            </a:r>
            <a:r>
              <a:rPr lang="en-US" dirty="0">
                <a:latin typeface="+mj-lt"/>
              </a:rPr>
              <a:t> VASP</a:t>
            </a:r>
          </a:p>
          <a:p>
            <a:r>
              <a:rPr lang="en-US" dirty="0" err="1">
                <a:latin typeface="+mj-lt"/>
              </a:rPr>
              <a:t>Ecut</a:t>
            </a:r>
            <a:r>
              <a:rPr lang="en-US" dirty="0">
                <a:latin typeface="+mj-lt"/>
              </a:rPr>
              <a:t>=400 eV </a:t>
            </a:r>
          </a:p>
          <a:p>
            <a:r>
              <a:rPr lang="en-US" dirty="0" err="1">
                <a:latin typeface="+mj-lt"/>
              </a:rPr>
              <a:t>Ondas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Planas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DFPT </a:t>
            </a:r>
            <a:r>
              <a:rPr lang="en-US" dirty="0" err="1">
                <a:latin typeface="+mj-lt"/>
              </a:rPr>
              <a:t>fonones</a:t>
            </a:r>
            <a:endParaRPr lang="es-ES" dirty="0">
              <a:latin typeface="+mj-lt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2148102" y="4093652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>
                <a:solidFill>
                  <a:srgbClr val="FF0000"/>
                </a:solidFill>
              </a:rPr>
              <a:t>E</a:t>
            </a:r>
            <a:r>
              <a:rPr lang="es-ES" baseline="-25000" dirty="0" err="1">
                <a:solidFill>
                  <a:srgbClr val="FF0000"/>
                </a:solidFill>
              </a:rPr>
              <a:t>g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230520" y="3695754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E</a:t>
            </a:r>
            <a:r>
              <a:rPr lang="es-ES" baseline="-25000" dirty="0" err="1"/>
              <a:t>g</a:t>
            </a:r>
            <a:endParaRPr lang="es-ES" dirty="0"/>
          </a:p>
        </p:txBody>
      </p:sp>
      <p:sp>
        <p:nvSpPr>
          <p:cNvPr id="10" name="Rectángulo 9"/>
          <p:cNvSpPr/>
          <p:nvPr/>
        </p:nvSpPr>
        <p:spPr>
          <a:xfrm>
            <a:off x="1779878" y="4168396"/>
            <a:ext cx="537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/>
              <a:t>B</a:t>
            </a:r>
            <a:r>
              <a:rPr lang="es-ES" baseline="-25000"/>
              <a:t>1g</a:t>
            </a:r>
            <a:endParaRPr lang="es-ES" dirty="0"/>
          </a:p>
        </p:txBody>
      </p:sp>
      <p:sp>
        <p:nvSpPr>
          <p:cNvPr id="11" name="Rectángulo 10"/>
          <p:cNvSpPr/>
          <p:nvPr/>
        </p:nvSpPr>
        <p:spPr>
          <a:xfrm>
            <a:off x="2432948" y="3822654"/>
            <a:ext cx="535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A</a:t>
            </a:r>
            <a:r>
              <a:rPr lang="es-ES" baseline="-25000" dirty="0"/>
              <a:t>1g</a:t>
            </a:r>
            <a:endParaRPr lang="es-ES" dirty="0"/>
          </a:p>
        </p:txBody>
      </p:sp>
      <p:sp>
        <p:nvSpPr>
          <p:cNvPr id="12" name="Rectángulo 11"/>
          <p:cNvSpPr/>
          <p:nvPr/>
        </p:nvSpPr>
        <p:spPr>
          <a:xfrm>
            <a:off x="2931507" y="2635721"/>
            <a:ext cx="508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/>
              <a:t>E</a:t>
            </a:r>
            <a:r>
              <a:rPr lang="es-ES" baseline="-25000"/>
              <a:t>g</a:t>
            </a:r>
            <a:r>
              <a:rPr lang="es-ES" dirty="0"/>
              <a:t> 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2522928" y="3525731"/>
            <a:ext cx="699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>
                <a:solidFill>
                  <a:srgbClr val="FF0000"/>
                </a:solidFill>
              </a:rPr>
              <a:t>A</a:t>
            </a:r>
            <a:r>
              <a:rPr lang="es-ES" baseline="-25000">
                <a:solidFill>
                  <a:srgbClr val="FF0000"/>
                </a:solidFill>
              </a:rPr>
              <a:t>1g</a:t>
            </a:r>
            <a:r>
              <a:rPr lang="es-ES">
                <a:solidFill>
                  <a:srgbClr val="FF0000"/>
                </a:solidFill>
              </a:rPr>
              <a:t>  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3065916" y="2991917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es-ES" baseline="-25000">
                <a:solidFill>
                  <a:schemeClr val="accent1">
                    <a:lumMod val="75000"/>
                  </a:schemeClr>
                </a:solidFill>
              </a:rPr>
              <a:t>g </a:t>
            </a:r>
          </a:p>
          <a:p>
            <a:r>
              <a:rPr lang="es-ES" dirty="0" err="1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s-ES" baseline="-25000" dirty="0" err="1">
                <a:solidFill>
                  <a:schemeClr val="accent1">
                    <a:lumMod val="75000"/>
                  </a:schemeClr>
                </a:solidFill>
              </a:rPr>
              <a:t>g</a:t>
            </a:r>
            <a:endParaRPr lang="es-ES" baseline="-25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3588670" y="4353062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es-ES" baseline="-25000" dirty="0">
                <a:solidFill>
                  <a:schemeClr val="accent1">
                    <a:lumMod val="75000"/>
                  </a:schemeClr>
                </a:solidFill>
              </a:rPr>
              <a:t>g </a:t>
            </a:r>
          </a:p>
        </p:txBody>
      </p:sp>
      <p:sp>
        <p:nvSpPr>
          <p:cNvPr id="16" name="Marcador de fecha 15">
            <a:extLst>
              <a:ext uri="{FF2B5EF4-FFF2-40B4-BE49-F238E27FC236}">
                <a16:creationId xmlns:a16="http://schemas.microsoft.com/office/drawing/2014/main" id="{15B5F5C9-5D54-0D4E-8DA9-A361E1352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F2C22D-DE89-D34A-A4CE-B9A888666891}" type="datetime6">
              <a:rPr lang="es-UY" smtClean="0"/>
              <a:t>Mayo de 2019</a:t>
            </a:fld>
            <a:endParaRPr lang="es-ES"/>
          </a:p>
        </p:txBody>
      </p:sp>
      <p:sp>
        <p:nvSpPr>
          <p:cNvPr id="17" name="Marcador de número de diapositiva 16">
            <a:extLst>
              <a:ext uri="{FF2B5EF4-FFF2-40B4-BE49-F238E27FC236}">
                <a16:creationId xmlns:a16="http://schemas.microsoft.com/office/drawing/2014/main" id="{C583692B-B491-034D-B2F3-5DEA5CA9A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66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785453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Raman con AFM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695"/>
            <a:ext cx="9144000" cy="3447609"/>
          </a:xfrm>
          <a:prstGeom prst="rect">
            <a:avLst/>
          </a:prstGeom>
        </p:spPr>
      </p:pic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D9013D-45CC-1844-95F3-F5AC4DD42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24BD7A-1EBB-5547-9DAC-8194D9324115}" type="datetime6">
              <a:rPr lang="es-UY" smtClean="0"/>
              <a:t>Mayo de 2019</a:t>
            </a:fld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B985EA-6902-F349-ADB7-E74EF9E16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67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13487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408531" y="1342400"/>
            <a:ext cx="8326037" cy="783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pPr lvl="0">
              <a:defRPr/>
            </a:pPr>
            <a:r>
              <a:rPr lang="es-AR" sz="2400" dirty="0">
                <a:solidFill>
                  <a:prstClr val="black"/>
                </a:solidFill>
                <a:latin typeface="Muli" panose="02000503000000000000" pitchFamily="2" charset="0"/>
              </a:rPr>
              <a:t>Evaluación de la </a:t>
            </a:r>
            <a:r>
              <a:rPr kumimoji="0" lang="es-AR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Interacción</a:t>
            </a:r>
            <a:r>
              <a:rPr kumimoji="0" lang="es-AR" sz="24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 </a:t>
            </a:r>
            <a:r>
              <a:rPr lang="es-ES" sz="2400" noProof="0" dirty="0" err="1">
                <a:solidFill>
                  <a:prstClr val="black"/>
                </a:solidFill>
                <a:latin typeface="Muli" panose="02000503000000000000" pitchFamily="2" charset="0"/>
                <a:sym typeface="Arial"/>
              </a:rPr>
              <a:t>Pch</a:t>
            </a:r>
            <a:r>
              <a:rPr lang="es-ES" sz="2400" dirty="0">
                <a:solidFill>
                  <a:prstClr val="black"/>
                </a:solidFill>
                <a:latin typeface="Muli" panose="02000503000000000000" pitchFamily="2" charset="0"/>
                <a:sym typeface="Arial"/>
              </a:rPr>
              <a:t>NPs</a:t>
            </a:r>
            <a:r>
              <a:rPr kumimoji="0" lang="es-AR" sz="24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-Microorganismo. </a:t>
            </a:r>
            <a:endParaRPr lang="es-AR" sz="2400" b="1" i="1" kern="0" dirty="0">
              <a:solidFill>
                <a:prstClr val="black"/>
              </a:solidFill>
              <a:latin typeface="Muli" panose="02000503000000000000" pitchFamily="2" charset="0"/>
            </a:endParaRPr>
          </a:p>
          <a:p>
            <a:pPr lvl="0">
              <a:defRPr/>
            </a:pPr>
            <a:r>
              <a:rPr kumimoji="0" lang="es-AR" sz="2400" b="1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Escherichia</a:t>
            </a:r>
            <a:r>
              <a:rPr kumimoji="0" lang="es-AR" sz="2400" b="1" i="1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 </a:t>
            </a:r>
            <a:r>
              <a:rPr kumimoji="0" lang="es-AR" sz="2400" b="1" i="1" u="none" strike="noStrike" kern="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coli</a:t>
            </a:r>
            <a:r>
              <a:rPr kumimoji="0" lang="es-AR" sz="2400" b="1" i="1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.</a:t>
            </a:r>
            <a:endParaRPr kumimoji="0" lang="es-AR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li" panose="02000503000000000000" pitchFamily="2" charset="0"/>
              <a:sym typeface="Walter Turncoat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2568144" y="1949682"/>
            <a:ext cx="4006813" cy="454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pPr lvl="0">
              <a:defRPr/>
            </a:pPr>
            <a:r>
              <a:rPr lang="es-AR" sz="2000" dirty="0">
                <a:solidFill>
                  <a:prstClr val="black"/>
                </a:solidFill>
                <a:latin typeface="Muli" panose="02000503000000000000" pitchFamily="2" charset="0"/>
              </a:rPr>
              <a:t>Microscopía </a:t>
            </a:r>
            <a:r>
              <a:rPr lang="es-AR" sz="2000" dirty="0" err="1">
                <a:solidFill>
                  <a:prstClr val="black"/>
                </a:solidFill>
                <a:latin typeface="Muli" panose="02000503000000000000" pitchFamily="2" charset="0"/>
              </a:rPr>
              <a:t>Raman</a:t>
            </a:r>
            <a:r>
              <a:rPr lang="es-AR" sz="2000" dirty="0">
                <a:solidFill>
                  <a:prstClr val="black"/>
                </a:solidFill>
                <a:latin typeface="Muli" panose="02000503000000000000" pitchFamily="2" charset="0"/>
              </a:rPr>
              <a:t> </a:t>
            </a:r>
            <a:r>
              <a:rPr lang="es-AR" sz="2000" dirty="0" err="1">
                <a:solidFill>
                  <a:prstClr val="black"/>
                </a:solidFill>
                <a:latin typeface="Muli" panose="02000503000000000000" pitchFamily="2" charset="0"/>
              </a:rPr>
              <a:t>Confocal</a:t>
            </a:r>
            <a:endParaRPr kumimoji="0" lang="es-AR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li" panose="02000503000000000000" pitchFamily="2" charset="0"/>
              <a:sym typeface="Walter Turncoat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6576788"/>
            <a:ext cx="651394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200" dirty="0">
                <a:latin typeface="Muli" panose="02000503000000000000" pitchFamily="2" charset="0"/>
              </a:rPr>
              <a:t>Asignación según </a:t>
            </a:r>
            <a:r>
              <a:rPr lang="en-US" sz="1200" dirty="0">
                <a:latin typeface="Muli" panose="02000503000000000000" pitchFamily="2" charset="0"/>
                <a:cs typeface="Arial" pitchFamily="34" charset="0"/>
              </a:rPr>
              <a:t>De </a:t>
            </a:r>
            <a:r>
              <a:rPr lang="en-US" sz="1200" dirty="0" err="1">
                <a:latin typeface="Muli" panose="02000503000000000000" pitchFamily="2" charset="0"/>
                <a:cs typeface="Arial" pitchFamily="34" charset="0"/>
              </a:rPr>
              <a:t>Gelder</a:t>
            </a:r>
            <a:r>
              <a:rPr lang="en-US" sz="1200" dirty="0">
                <a:latin typeface="Muli" panose="02000503000000000000" pitchFamily="2" charset="0"/>
                <a:cs typeface="Arial" pitchFamily="34" charset="0"/>
              </a:rPr>
              <a:t> </a:t>
            </a:r>
            <a:r>
              <a:rPr lang="en-US" sz="1200" i="1" dirty="0">
                <a:latin typeface="Muli" panose="02000503000000000000" pitchFamily="2" charset="0"/>
                <a:cs typeface="Arial" pitchFamily="34" charset="0"/>
              </a:rPr>
              <a:t>et al</a:t>
            </a:r>
            <a:r>
              <a:rPr lang="en-US" sz="1200" dirty="0">
                <a:latin typeface="Muli" panose="02000503000000000000" pitchFamily="2" charset="0"/>
                <a:cs typeface="Arial" pitchFamily="34" charset="0"/>
              </a:rPr>
              <a:t>., </a:t>
            </a:r>
            <a:r>
              <a:rPr lang="en-US" sz="1200" i="1" dirty="0">
                <a:latin typeface="Muli" panose="02000503000000000000" pitchFamily="2" charset="0"/>
                <a:cs typeface="Arial" pitchFamily="34" charset="0"/>
              </a:rPr>
              <a:t> J Raman Spectroscopy</a:t>
            </a:r>
            <a:r>
              <a:rPr lang="en-US" sz="1200" dirty="0">
                <a:latin typeface="Muli" panose="02000503000000000000" pitchFamily="2" charset="0"/>
                <a:cs typeface="Arial" pitchFamily="34" charset="0"/>
              </a:rPr>
              <a:t>, 2007, 38(9), 1133-1147</a:t>
            </a:r>
            <a:endParaRPr lang="es-AR" sz="1200" dirty="0">
              <a:latin typeface="Muli" panose="02000503000000000000" pitchFamily="2" charset="0"/>
            </a:endParaRP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/>
          </p:nvPr>
        </p:nvGraphicFramePr>
        <p:xfrm>
          <a:off x="4063568" y="2469942"/>
          <a:ext cx="5022376" cy="39410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4089">
                  <a:extLst>
                    <a:ext uri="{9D8B030D-6E8A-4147-A177-3AD203B41FA5}">
                      <a16:colId xmlns:a16="http://schemas.microsoft.com/office/drawing/2014/main" val="2242665080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3407751456"/>
                    </a:ext>
                  </a:extLst>
                </a:gridCol>
                <a:gridCol w="1915887">
                  <a:extLst>
                    <a:ext uri="{9D8B030D-6E8A-4147-A177-3AD203B41FA5}">
                      <a16:colId xmlns:a16="http://schemas.microsoft.com/office/drawing/2014/main" val="1475839445"/>
                    </a:ext>
                  </a:extLst>
                </a:gridCol>
              </a:tblGrid>
              <a:tr h="668565">
                <a:tc>
                  <a:txBody>
                    <a:bodyPr/>
                    <a:lstStyle/>
                    <a:p>
                      <a:pPr marL="228600"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Corrimiento </a:t>
                      </a:r>
                      <a:r>
                        <a:rPr lang="es-AR" sz="1100" b="1" dirty="0" err="1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Raman</a:t>
                      </a: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 (cm</a:t>
                      </a:r>
                      <a:r>
                        <a:rPr lang="es-AR" sz="1100" b="1" baseline="30000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-1</a:t>
                      </a: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) </a:t>
                      </a:r>
                    </a:p>
                    <a:p>
                      <a:pPr marL="228600"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(±4cm</a:t>
                      </a:r>
                      <a:r>
                        <a:rPr lang="es-AR" sz="1100" b="1" baseline="30000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-1</a:t>
                      </a:r>
                      <a:r>
                        <a:rPr lang="es-AR" sz="1100" b="1" baseline="0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)</a:t>
                      </a:r>
                      <a:endParaRPr lang="es-AR" sz="1100" b="1" dirty="0">
                        <a:solidFill>
                          <a:schemeClr val="bg1"/>
                        </a:solidFill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4343"/>
                    </a:solidFill>
                  </a:tcPr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Asignación de bandas</a:t>
                      </a:r>
                      <a:endParaRPr lang="es-AR" sz="1100" b="1" dirty="0">
                        <a:solidFill>
                          <a:schemeClr val="bg1"/>
                        </a:solidFill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4343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Comparación con células tratadas con </a:t>
                      </a:r>
                      <a:r>
                        <a:rPr lang="es-AR" sz="1100" b="1" dirty="0" err="1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PchNPs</a:t>
                      </a:r>
                      <a:endParaRPr lang="es-AR" sz="1100" b="1" dirty="0">
                        <a:solidFill>
                          <a:schemeClr val="bg1"/>
                        </a:solidFill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43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9739713"/>
                  </a:ext>
                </a:extLst>
              </a:tr>
              <a:tr h="379959"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624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dirty="0">
                          <a:effectLst/>
                          <a:latin typeface="Muli" panose="02000503000000000000" pitchFamily="2" charset="0"/>
                        </a:rPr>
                        <a:t>Ácidos nucleicos</a:t>
                      </a:r>
                      <a:endParaRPr lang="es-AR" sz="1100" dirty="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Disminuye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0413595"/>
                  </a:ext>
                </a:extLst>
              </a:tr>
              <a:tr h="277500"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810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Aminoácidos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Disminuye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8116414"/>
                  </a:ext>
                </a:extLst>
              </a:tr>
              <a:tr h="301218"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982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Polisacáridos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Igual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8447567"/>
                  </a:ext>
                </a:extLst>
              </a:tr>
              <a:tr h="301218"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1186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Polisacáridos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Disminuye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1131015"/>
                  </a:ext>
                </a:extLst>
              </a:tr>
              <a:tr h="480881"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1243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Polisacáridos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Disminuye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21653052"/>
                  </a:ext>
                </a:extLst>
              </a:tr>
              <a:tr h="569938"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1308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dirty="0">
                          <a:effectLst/>
                          <a:latin typeface="Muli" panose="02000503000000000000" pitchFamily="2" charset="0"/>
                        </a:rPr>
                        <a:t>Aminoácidos o ácidos nucleicos</a:t>
                      </a:r>
                      <a:endParaRPr lang="es-AR" sz="1100" dirty="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Disminuye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3943548"/>
                  </a:ext>
                </a:extLst>
              </a:tr>
              <a:tr h="480881"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1344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Aminoácidos o ácidos grasos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Igual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91972898"/>
                  </a:ext>
                </a:extLst>
              </a:tr>
              <a:tr h="480881"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1593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Ácidos grasos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dirty="0">
                          <a:effectLst/>
                          <a:latin typeface="Muli" panose="02000503000000000000" pitchFamily="2" charset="0"/>
                        </a:rPr>
                        <a:t>Disminuye</a:t>
                      </a:r>
                      <a:endParaRPr lang="es-AR" sz="1100" dirty="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78418818"/>
                  </a:ext>
                </a:extLst>
              </a:tr>
            </a:tbl>
          </a:graphicData>
        </a:graphic>
      </p:graphicFrame>
      <p:sp>
        <p:nvSpPr>
          <p:cNvPr id="12" name="Marcador de número de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buClr>
                <a:srgbClr val="000000"/>
              </a:buClr>
            </a:pPr>
            <a:fld id="{6F9B6649-F1A3-4461-BBA3-EE928517F4A2}" type="slidenum">
              <a:rPr lang="es-AR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68</a:t>
            </a:fld>
            <a:endParaRPr lang="es-AR" kern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1" t="10124" r="12537" b="1286"/>
          <a:stretch/>
        </p:blipFill>
        <p:spPr>
          <a:xfrm>
            <a:off x="27296" y="2489636"/>
            <a:ext cx="3969141" cy="2948505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155770" y="5683966"/>
            <a:ext cx="3815730" cy="338554"/>
          </a:xfrm>
          <a:prstGeom prst="rect">
            <a:avLst/>
          </a:prstGeom>
          <a:gradFill flip="none" rotWithShape="1">
            <a:gsLst>
              <a:gs pos="0">
                <a:srgbClr val="FF4343">
                  <a:tint val="66000"/>
                  <a:satMod val="160000"/>
                </a:srgbClr>
              </a:gs>
              <a:gs pos="50000">
                <a:srgbClr val="FF4343">
                  <a:tint val="44500"/>
                  <a:satMod val="160000"/>
                </a:srgbClr>
              </a:gs>
              <a:gs pos="100000">
                <a:srgbClr val="FF4343">
                  <a:tint val="23500"/>
                  <a:satMod val="160000"/>
                </a:srgbClr>
              </a:gs>
            </a:gsLst>
            <a:lin ang="2700000" scaled="1"/>
            <a:tileRect/>
          </a:gra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s-AR" sz="1600" dirty="0">
                <a:latin typeface="Muli" panose="02000503000000000000" pitchFamily="2" charset="0"/>
              </a:rPr>
              <a:t>Análisis de Componentes Principales</a:t>
            </a: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15" y="2426574"/>
            <a:ext cx="3841840" cy="3824610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DBDED8A1-5D21-3840-89BC-D849C37A49A6}"/>
              </a:ext>
            </a:extLst>
          </p:cNvPr>
          <p:cNvSpPr txBox="1">
            <a:spLocks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r>
              <a:rPr lang="es-UY" kern="0"/>
              <a:t>Ejemplo 8: </a:t>
            </a:r>
            <a:br>
              <a:rPr lang="es-UY" kern="0"/>
            </a:br>
            <a:r>
              <a:rPr lang="es-UY" kern="0"/>
              <a:t>Interacción de Bacterias con Ag-NP</a:t>
            </a:r>
            <a:endParaRPr lang="es-UY" kern="0" dirty="0"/>
          </a:p>
        </p:txBody>
      </p:sp>
    </p:spTree>
    <p:extLst>
      <p:ext uri="{BB962C8B-B14F-4D97-AF65-F5344CB8AC3E}">
        <p14:creationId xmlns:p14="http://schemas.microsoft.com/office/powerpoint/2010/main" val="287628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408531" y="1434678"/>
            <a:ext cx="8326037" cy="783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pPr lvl="0">
              <a:defRPr/>
            </a:pPr>
            <a:r>
              <a:rPr lang="es-AR" sz="2400" dirty="0">
                <a:solidFill>
                  <a:prstClr val="black"/>
                </a:solidFill>
                <a:latin typeface="Muli" panose="02000503000000000000" pitchFamily="2" charset="0"/>
              </a:rPr>
              <a:t>Evaluación de la </a:t>
            </a:r>
            <a:r>
              <a:rPr kumimoji="0" lang="es-AR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Interacción</a:t>
            </a:r>
            <a:r>
              <a:rPr kumimoji="0" lang="es-AR" sz="24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 </a:t>
            </a:r>
            <a:r>
              <a:rPr lang="es-ES" sz="2400" noProof="0" dirty="0" err="1">
                <a:solidFill>
                  <a:prstClr val="black"/>
                </a:solidFill>
                <a:latin typeface="Muli" panose="02000503000000000000" pitchFamily="2" charset="0"/>
                <a:sym typeface="Arial"/>
              </a:rPr>
              <a:t>Pch</a:t>
            </a:r>
            <a:r>
              <a:rPr lang="es-ES" sz="2400" dirty="0">
                <a:solidFill>
                  <a:prstClr val="black"/>
                </a:solidFill>
                <a:latin typeface="Muli" panose="02000503000000000000" pitchFamily="2" charset="0"/>
                <a:sym typeface="Arial"/>
              </a:rPr>
              <a:t>NPs</a:t>
            </a:r>
            <a:r>
              <a:rPr kumimoji="0" lang="es-AR" sz="24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-Microorganismo. </a:t>
            </a:r>
            <a:r>
              <a:rPr kumimoji="0" lang="es-AR" sz="2400" b="1" i="1" u="none" strike="noStrike" kern="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Staphylococcus</a:t>
            </a:r>
            <a:r>
              <a:rPr kumimoji="0" lang="es-AR" sz="2400" b="1" i="1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 </a:t>
            </a:r>
            <a:r>
              <a:rPr kumimoji="0" lang="es-AR" sz="2400" b="1" i="1" u="none" strike="noStrike" kern="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aureus</a:t>
            </a:r>
            <a:r>
              <a:rPr kumimoji="0" lang="es-AR" sz="2400" b="1" i="1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.</a:t>
            </a:r>
            <a:endParaRPr kumimoji="0" lang="es-AR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li" panose="02000503000000000000" pitchFamily="2" charset="0"/>
              <a:sym typeface="Walter Turncoat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2568144" y="2154400"/>
            <a:ext cx="4006813" cy="454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pPr lvl="0">
              <a:defRPr/>
            </a:pPr>
            <a:r>
              <a:rPr lang="es-AR" sz="2000" dirty="0">
                <a:solidFill>
                  <a:prstClr val="black"/>
                </a:solidFill>
                <a:latin typeface="Muli" panose="02000503000000000000" pitchFamily="2" charset="0"/>
              </a:rPr>
              <a:t>Microscopía </a:t>
            </a:r>
            <a:r>
              <a:rPr lang="es-AR" sz="2000" dirty="0" err="1">
                <a:solidFill>
                  <a:prstClr val="black"/>
                </a:solidFill>
                <a:latin typeface="Muli" panose="02000503000000000000" pitchFamily="2" charset="0"/>
              </a:rPr>
              <a:t>Raman</a:t>
            </a:r>
            <a:r>
              <a:rPr lang="es-AR" sz="2000" dirty="0">
                <a:solidFill>
                  <a:prstClr val="black"/>
                </a:solidFill>
                <a:latin typeface="Muli" panose="02000503000000000000" pitchFamily="2" charset="0"/>
              </a:rPr>
              <a:t> </a:t>
            </a:r>
            <a:r>
              <a:rPr lang="es-AR" sz="2000" dirty="0" err="1">
                <a:solidFill>
                  <a:prstClr val="black"/>
                </a:solidFill>
                <a:latin typeface="Muli" panose="02000503000000000000" pitchFamily="2" charset="0"/>
              </a:rPr>
              <a:t>Confocal</a:t>
            </a:r>
            <a:endParaRPr kumimoji="0" lang="es-AR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li" panose="02000503000000000000" pitchFamily="2" charset="0"/>
              <a:sym typeface="Walter Turncoat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6576788"/>
            <a:ext cx="9144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200" dirty="0">
                <a:latin typeface="Muli" panose="02000503000000000000" pitchFamily="2" charset="0"/>
              </a:rPr>
              <a:t>Asignación según </a:t>
            </a:r>
            <a:r>
              <a:rPr lang="en-US" sz="1200" dirty="0">
                <a:latin typeface="Muli" panose="02000503000000000000" pitchFamily="2" charset="0"/>
                <a:cs typeface="Arial" pitchFamily="34" charset="0"/>
              </a:rPr>
              <a:t>De </a:t>
            </a:r>
            <a:r>
              <a:rPr lang="en-US" sz="1200" dirty="0" err="1">
                <a:latin typeface="Muli" panose="02000503000000000000" pitchFamily="2" charset="0"/>
                <a:cs typeface="Arial" pitchFamily="34" charset="0"/>
              </a:rPr>
              <a:t>Gelder</a:t>
            </a:r>
            <a:r>
              <a:rPr lang="en-US" sz="1200" dirty="0">
                <a:latin typeface="Muli" panose="02000503000000000000" pitchFamily="2" charset="0"/>
                <a:cs typeface="Arial" pitchFamily="34" charset="0"/>
              </a:rPr>
              <a:t> </a:t>
            </a:r>
            <a:r>
              <a:rPr lang="en-US" sz="1200" i="1" dirty="0">
                <a:latin typeface="Muli" panose="02000503000000000000" pitchFamily="2" charset="0"/>
                <a:cs typeface="Arial" pitchFamily="34" charset="0"/>
              </a:rPr>
              <a:t>et al</a:t>
            </a:r>
            <a:r>
              <a:rPr lang="en-US" sz="1200" dirty="0">
                <a:latin typeface="Muli" panose="02000503000000000000" pitchFamily="2" charset="0"/>
                <a:cs typeface="Arial" pitchFamily="34" charset="0"/>
              </a:rPr>
              <a:t>., </a:t>
            </a:r>
            <a:r>
              <a:rPr lang="en-US" sz="1200" i="1" dirty="0">
                <a:latin typeface="Muli" panose="02000503000000000000" pitchFamily="2" charset="0"/>
                <a:cs typeface="Arial" pitchFamily="34" charset="0"/>
              </a:rPr>
              <a:t> J Raman Spectroscopy</a:t>
            </a:r>
            <a:r>
              <a:rPr lang="en-US" sz="1200" dirty="0">
                <a:latin typeface="Muli" panose="02000503000000000000" pitchFamily="2" charset="0"/>
                <a:cs typeface="Arial" pitchFamily="34" charset="0"/>
              </a:rPr>
              <a:t>, 2007, 38(9), 1133-1147</a:t>
            </a:r>
            <a:endParaRPr lang="es-AR" sz="1200" dirty="0">
              <a:latin typeface="Muli" panose="02000503000000000000" pitchFamily="2" charset="0"/>
            </a:endParaRPr>
          </a:p>
        </p:txBody>
      </p:sp>
      <p:pic>
        <p:nvPicPr>
          <p:cNvPr id="8" name="Imagen 7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77" r="27488" b="-1"/>
          <a:stretch/>
        </p:blipFill>
        <p:spPr bwMode="auto">
          <a:xfrm>
            <a:off x="302731" y="3045507"/>
            <a:ext cx="3697996" cy="3157767"/>
          </a:xfrm>
          <a:prstGeom prst="rect">
            <a:avLst/>
          </a:prstGeom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9" name="Tabla 8"/>
          <p:cNvGraphicFramePr>
            <a:graphicFrameLocks noGrp="1"/>
          </p:cNvGraphicFramePr>
          <p:nvPr>
            <p:extLst/>
          </p:nvPr>
        </p:nvGraphicFramePr>
        <p:xfrm>
          <a:off x="4383775" y="3019057"/>
          <a:ext cx="4760223" cy="29022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5768">
                  <a:extLst>
                    <a:ext uri="{9D8B030D-6E8A-4147-A177-3AD203B41FA5}">
                      <a16:colId xmlns:a16="http://schemas.microsoft.com/office/drawing/2014/main" val="1288288328"/>
                    </a:ext>
                  </a:extLst>
                </a:gridCol>
                <a:gridCol w="1417714">
                  <a:extLst>
                    <a:ext uri="{9D8B030D-6E8A-4147-A177-3AD203B41FA5}">
                      <a16:colId xmlns:a16="http://schemas.microsoft.com/office/drawing/2014/main" val="761880243"/>
                    </a:ext>
                  </a:extLst>
                </a:gridCol>
                <a:gridCol w="1586741">
                  <a:extLst>
                    <a:ext uri="{9D8B030D-6E8A-4147-A177-3AD203B41FA5}">
                      <a16:colId xmlns:a16="http://schemas.microsoft.com/office/drawing/2014/main" val="108829942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marL="228600"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Corrimiento </a:t>
                      </a:r>
                      <a:r>
                        <a:rPr lang="es-AR" sz="1100" b="1" dirty="0" err="1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Raman</a:t>
                      </a:r>
                      <a:endParaRPr lang="es-AR" sz="1100" b="1" dirty="0">
                        <a:solidFill>
                          <a:schemeClr val="bg1"/>
                        </a:solidFill>
                        <a:effectLst/>
                        <a:latin typeface="Muli" panose="02000503000000000000" pitchFamily="2" charset="0"/>
                      </a:endParaRPr>
                    </a:p>
                    <a:p>
                      <a:pPr marL="228600"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 (cm</a:t>
                      </a:r>
                      <a:r>
                        <a:rPr lang="es-AR" sz="1100" b="1" baseline="30000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-1</a:t>
                      </a: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) (±4cm</a:t>
                      </a:r>
                      <a:r>
                        <a:rPr lang="es-AR" sz="1100" b="1" baseline="30000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-1</a:t>
                      </a:r>
                      <a:r>
                        <a:rPr lang="es-AR" sz="1100" b="1" baseline="0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)</a:t>
                      </a:r>
                      <a:endParaRPr lang="es-AR" sz="1100" b="1" dirty="0">
                        <a:solidFill>
                          <a:schemeClr val="bg1"/>
                        </a:solidFill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4343"/>
                    </a:solidFill>
                  </a:tcPr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Asignación de bandas</a:t>
                      </a:r>
                      <a:endParaRPr lang="es-AR" sz="1100" b="1" dirty="0">
                        <a:solidFill>
                          <a:schemeClr val="bg1"/>
                        </a:solidFill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4343"/>
                    </a:solidFill>
                  </a:tcPr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Comparación con células tratadas con </a:t>
                      </a:r>
                      <a:r>
                        <a:rPr lang="es-AR" sz="1100" b="1" dirty="0" err="1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PchNps</a:t>
                      </a:r>
                      <a:endParaRPr lang="es-AR" sz="1100" b="1" dirty="0">
                        <a:solidFill>
                          <a:schemeClr val="bg1"/>
                        </a:solidFill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43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4389435"/>
                  </a:ext>
                </a:extLst>
              </a:tr>
              <a:tr h="322580"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663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dirty="0">
                          <a:effectLst/>
                          <a:latin typeface="Muli" panose="02000503000000000000" pitchFamily="2" charset="0"/>
                        </a:rPr>
                        <a:t>Ácidos nucleicos</a:t>
                      </a:r>
                      <a:endParaRPr lang="es-AR" sz="1100" dirty="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dirty="0">
                          <a:effectLst/>
                          <a:latin typeface="Muli" panose="02000503000000000000" pitchFamily="2" charset="0"/>
                        </a:rPr>
                        <a:t>Disminuye</a:t>
                      </a:r>
                      <a:endParaRPr lang="es-AR" sz="1100" dirty="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096818"/>
                  </a:ext>
                </a:extLst>
              </a:tr>
              <a:tr h="322580"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790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Aminoácidos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dirty="0">
                          <a:effectLst/>
                          <a:latin typeface="Muli" panose="02000503000000000000" pitchFamily="2" charset="0"/>
                        </a:rPr>
                        <a:t>Disminuye</a:t>
                      </a:r>
                      <a:endParaRPr lang="es-AR" sz="1100" dirty="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66849613"/>
                  </a:ext>
                </a:extLst>
              </a:tr>
              <a:tr h="322580"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879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dirty="0">
                          <a:effectLst/>
                          <a:latin typeface="Muli" panose="02000503000000000000" pitchFamily="2" charset="0"/>
                        </a:rPr>
                        <a:t>Aminoácidos</a:t>
                      </a:r>
                      <a:endParaRPr lang="es-AR" sz="1100" dirty="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Disminuye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315489"/>
                  </a:ext>
                </a:extLst>
              </a:tr>
              <a:tr h="322580"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929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Polisacáridos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Disminuye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80972924"/>
                  </a:ext>
                </a:extLst>
              </a:tr>
              <a:tr h="322580"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1116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Polisacáridos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dirty="0">
                          <a:effectLst/>
                          <a:latin typeface="Muli" panose="02000503000000000000" pitchFamily="2" charset="0"/>
                        </a:rPr>
                        <a:t>Disminuye</a:t>
                      </a:r>
                      <a:endParaRPr lang="es-AR" sz="1100" dirty="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1968297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1325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Aminoácidos o ácidos nucleicos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Disminuye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62424601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1538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Ácidos grasos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dirty="0">
                          <a:effectLst/>
                          <a:latin typeface="Muli" panose="02000503000000000000" pitchFamily="2" charset="0"/>
                        </a:rPr>
                        <a:t>Disminuye</a:t>
                      </a:r>
                      <a:endParaRPr lang="es-AR" sz="1100" dirty="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8033886"/>
                  </a:ext>
                </a:extLst>
              </a:tr>
            </a:tbl>
          </a:graphicData>
        </a:graphic>
      </p:graphicFrame>
      <p:sp>
        <p:nvSpPr>
          <p:cNvPr id="12" name="Marcador de número de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buClr>
                <a:srgbClr val="000000"/>
              </a:buClr>
            </a:pPr>
            <a:fld id="{6F9B6649-F1A3-4461-BBA3-EE928517F4A2}" type="slidenum">
              <a:rPr lang="es-AR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69</a:t>
            </a:fld>
            <a:endParaRPr lang="es-AR" kern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7C152666-525D-DD4F-804B-9244AAB2DBAB}"/>
              </a:ext>
            </a:extLst>
          </p:cNvPr>
          <p:cNvSpPr txBox="1">
            <a:spLocks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r>
              <a:rPr lang="es-UY" kern="0"/>
              <a:t>Ejemplo 8: </a:t>
            </a:r>
            <a:br>
              <a:rPr lang="es-UY" kern="0"/>
            </a:br>
            <a:r>
              <a:rPr lang="es-UY" kern="0"/>
              <a:t>Interacción de Bacterias con Ag-NP</a:t>
            </a:r>
            <a:endParaRPr lang="es-UY" kern="0" dirty="0"/>
          </a:p>
        </p:txBody>
      </p:sp>
    </p:spTree>
    <p:extLst>
      <p:ext uri="{BB962C8B-B14F-4D97-AF65-F5344CB8AC3E}">
        <p14:creationId xmlns:p14="http://schemas.microsoft.com/office/powerpoint/2010/main" val="55396665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408531" y="1483945"/>
            <a:ext cx="8326037" cy="783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pPr lvl="0">
              <a:defRPr/>
            </a:pPr>
            <a:r>
              <a:rPr lang="es-AR" sz="2400" dirty="0">
                <a:solidFill>
                  <a:prstClr val="black"/>
                </a:solidFill>
                <a:latin typeface="Muli" panose="02000503000000000000" pitchFamily="2" charset="0"/>
              </a:rPr>
              <a:t>Evaluación de la </a:t>
            </a:r>
            <a:r>
              <a:rPr kumimoji="0" lang="es-AR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Interacción</a:t>
            </a:r>
            <a:r>
              <a:rPr kumimoji="0" lang="es-AR" sz="24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 </a:t>
            </a:r>
            <a:r>
              <a:rPr lang="es-ES" sz="2400" noProof="0" dirty="0" err="1">
                <a:solidFill>
                  <a:prstClr val="black"/>
                </a:solidFill>
                <a:latin typeface="Muli" panose="02000503000000000000" pitchFamily="2" charset="0"/>
                <a:sym typeface="Arial"/>
              </a:rPr>
              <a:t>Pch</a:t>
            </a:r>
            <a:r>
              <a:rPr lang="es-ES" sz="2400" dirty="0">
                <a:solidFill>
                  <a:prstClr val="black"/>
                </a:solidFill>
                <a:latin typeface="Muli" panose="02000503000000000000" pitchFamily="2" charset="0"/>
                <a:sym typeface="Arial"/>
              </a:rPr>
              <a:t>NPs</a:t>
            </a:r>
            <a:r>
              <a:rPr kumimoji="0" lang="es-AR" sz="24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-Microorganismo. </a:t>
            </a:r>
            <a:r>
              <a:rPr kumimoji="0" lang="es-AR" sz="2400" b="1" i="1" u="none" strike="noStrike" kern="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Candida</a:t>
            </a:r>
            <a:r>
              <a:rPr kumimoji="0" lang="es-AR" sz="2400" b="1" i="1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 </a:t>
            </a:r>
            <a:r>
              <a:rPr kumimoji="0" lang="es-AR" sz="2400" b="1" i="1" u="none" strike="noStrike" kern="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albicans</a:t>
            </a:r>
            <a:r>
              <a:rPr kumimoji="0" lang="es-AR" sz="2400" b="1" i="1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.</a:t>
            </a:r>
            <a:endParaRPr kumimoji="0" lang="es-AR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li" panose="02000503000000000000" pitchFamily="2" charset="0"/>
              <a:sym typeface="Walter Turncoat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6576788"/>
            <a:ext cx="651394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200" dirty="0">
                <a:latin typeface="Muli" panose="02000503000000000000" pitchFamily="2" charset="0"/>
              </a:rPr>
              <a:t>Asignación según </a:t>
            </a:r>
            <a:r>
              <a:rPr lang="en-US" sz="1200" dirty="0">
                <a:latin typeface="Muli" panose="02000503000000000000" pitchFamily="2" charset="0"/>
                <a:cs typeface="Arial" pitchFamily="34" charset="0"/>
              </a:rPr>
              <a:t>De </a:t>
            </a:r>
            <a:r>
              <a:rPr lang="en-US" sz="1200" dirty="0" err="1">
                <a:latin typeface="Muli" panose="02000503000000000000" pitchFamily="2" charset="0"/>
                <a:cs typeface="Arial" pitchFamily="34" charset="0"/>
              </a:rPr>
              <a:t>Gelder</a:t>
            </a:r>
            <a:r>
              <a:rPr lang="en-US" sz="1200" dirty="0">
                <a:latin typeface="Muli" panose="02000503000000000000" pitchFamily="2" charset="0"/>
                <a:cs typeface="Arial" pitchFamily="34" charset="0"/>
              </a:rPr>
              <a:t> </a:t>
            </a:r>
            <a:r>
              <a:rPr lang="en-US" sz="1200" i="1" dirty="0">
                <a:latin typeface="Muli" panose="02000503000000000000" pitchFamily="2" charset="0"/>
                <a:cs typeface="Arial" pitchFamily="34" charset="0"/>
              </a:rPr>
              <a:t>et al</a:t>
            </a:r>
            <a:r>
              <a:rPr lang="en-US" sz="1200" dirty="0">
                <a:latin typeface="Muli" panose="02000503000000000000" pitchFamily="2" charset="0"/>
                <a:cs typeface="Arial" pitchFamily="34" charset="0"/>
              </a:rPr>
              <a:t>., </a:t>
            </a:r>
            <a:r>
              <a:rPr lang="en-US" sz="1200" i="1" dirty="0">
                <a:latin typeface="Muli" panose="02000503000000000000" pitchFamily="2" charset="0"/>
                <a:cs typeface="Arial" pitchFamily="34" charset="0"/>
              </a:rPr>
              <a:t> J Raman Spectroscopy</a:t>
            </a:r>
            <a:r>
              <a:rPr lang="en-US" sz="1200" dirty="0">
                <a:latin typeface="Muli" panose="02000503000000000000" pitchFamily="2" charset="0"/>
                <a:cs typeface="Arial" pitchFamily="34" charset="0"/>
              </a:rPr>
              <a:t>, 2007, 38(9), 1133-1147</a:t>
            </a:r>
            <a:endParaRPr lang="es-AR" sz="1200" dirty="0">
              <a:latin typeface="Muli" panose="02000503000000000000" pitchFamily="2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2568144" y="2154400"/>
            <a:ext cx="4006813" cy="454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pPr lvl="0">
              <a:defRPr/>
            </a:pPr>
            <a:r>
              <a:rPr lang="es-AR" sz="2000" dirty="0">
                <a:solidFill>
                  <a:prstClr val="black"/>
                </a:solidFill>
                <a:latin typeface="Muli" panose="02000503000000000000" pitchFamily="2" charset="0"/>
              </a:rPr>
              <a:t>Microscopía </a:t>
            </a:r>
            <a:r>
              <a:rPr lang="es-AR" sz="2000" dirty="0" err="1">
                <a:solidFill>
                  <a:prstClr val="black"/>
                </a:solidFill>
                <a:latin typeface="Muli" panose="02000503000000000000" pitchFamily="2" charset="0"/>
              </a:rPr>
              <a:t>Raman</a:t>
            </a:r>
            <a:r>
              <a:rPr lang="es-AR" sz="2000" dirty="0">
                <a:solidFill>
                  <a:prstClr val="black"/>
                </a:solidFill>
                <a:latin typeface="Muli" panose="02000503000000000000" pitchFamily="2" charset="0"/>
              </a:rPr>
              <a:t> </a:t>
            </a:r>
            <a:r>
              <a:rPr lang="es-AR" sz="2000" dirty="0" err="1">
                <a:solidFill>
                  <a:prstClr val="black"/>
                </a:solidFill>
                <a:latin typeface="Muli" panose="02000503000000000000" pitchFamily="2" charset="0"/>
              </a:rPr>
              <a:t>Confocal</a:t>
            </a:r>
            <a:endParaRPr kumimoji="0" lang="es-AR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li" panose="02000503000000000000" pitchFamily="2" charset="0"/>
              <a:sym typeface="Walter Turncoat"/>
            </a:endParaRPr>
          </a:p>
        </p:txBody>
      </p:sp>
      <p:graphicFrame>
        <p:nvGraphicFramePr>
          <p:cNvPr id="15" name="Tabla 14"/>
          <p:cNvGraphicFramePr>
            <a:graphicFrameLocks noGrp="1"/>
          </p:cNvGraphicFramePr>
          <p:nvPr>
            <p:extLst/>
          </p:nvPr>
        </p:nvGraphicFramePr>
        <p:xfrm>
          <a:off x="4380931" y="2732518"/>
          <a:ext cx="4707625" cy="32859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1869">
                  <a:extLst>
                    <a:ext uri="{9D8B030D-6E8A-4147-A177-3AD203B41FA5}">
                      <a16:colId xmlns:a16="http://schemas.microsoft.com/office/drawing/2014/main" val="2861960439"/>
                    </a:ext>
                  </a:extLst>
                </a:gridCol>
                <a:gridCol w="1480457">
                  <a:extLst>
                    <a:ext uri="{9D8B030D-6E8A-4147-A177-3AD203B41FA5}">
                      <a16:colId xmlns:a16="http://schemas.microsoft.com/office/drawing/2014/main" val="2857010784"/>
                    </a:ext>
                  </a:extLst>
                </a:gridCol>
                <a:gridCol w="1715299">
                  <a:extLst>
                    <a:ext uri="{9D8B030D-6E8A-4147-A177-3AD203B41FA5}">
                      <a16:colId xmlns:a16="http://schemas.microsoft.com/office/drawing/2014/main" val="537719880"/>
                    </a:ext>
                  </a:extLst>
                </a:gridCol>
              </a:tblGrid>
              <a:tr h="701978">
                <a:tc>
                  <a:txBody>
                    <a:bodyPr/>
                    <a:lstStyle/>
                    <a:p>
                      <a:pPr marL="228600"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Corrimiento </a:t>
                      </a:r>
                      <a:r>
                        <a:rPr lang="es-AR" sz="1100" b="1" dirty="0" err="1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Raman</a:t>
                      </a:r>
                      <a:endParaRPr lang="es-AR" sz="1100" b="1" dirty="0">
                        <a:solidFill>
                          <a:schemeClr val="bg1"/>
                        </a:solidFill>
                        <a:effectLst/>
                        <a:latin typeface="Muli" panose="02000503000000000000" pitchFamily="2" charset="0"/>
                      </a:endParaRPr>
                    </a:p>
                    <a:p>
                      <a:pPr marL="228600"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 (cm</a:t>
                      </a:r>
                      <a:r>
                        <a:rPr lang="es-AR" sz="1100" b="1" baseline="30000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-1</a:t>
                      </a: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) (±4cm</a:t>
                      </a:r>
                      <a:r>
                        <a:rPr lang="es-AR" sz="1100" b="1" baseline="30000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-1</a:t>
                      </a:r>
                      <a:r>
                        <a:rPr lang="es-AR" sz="1100" b="1" baseline="0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)</a:t>
                      </a:r>
                      <a:endParaRPr lang="es-AR" sz="1100" b="1" dirty="0">
                        <a:solidFill>
                          <a:schemeClr val="bg1"/>
                        </a:solidFill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4343"/>
                    </a:solidFill>
                  </a:tcPr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15000"/>
                        </a:lnSpc>
                        <a:spcAft>
                          <a:spcPts val="755"/>
                        </a:spcAft>
                      </a:pP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Asignación de bandas</a:t>
                      </a:r>
                      <a:endParaRPr lang="es-AR" sz="1100" b="1" dirty="0">
                        <a:solidFill>
                          <a:schemeClr val="bg1"/>
                        </a:solidFill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4343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259715" algn="ctr">
                        <a:lnSpc>
                          <a:spcPct val="115000"/>
                        </a:lnSpc>
                        <a:spcAft>
                          <a:spcPts val="755"/>
                        </a:spcAft>
                      </a:pP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Comparación con células tratadas con </a:t>
                      </a:r>
                      <a:r>
                        <a:rPr lang="es-AR" sz="1100" b="1" dirty="0" err="1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PchNps</a:t>
                      </a:r>
                      <a:endParaRPr lang="es-AR" sz="1100" b="1" dirty="0">
                        <a:solidFill>
                          <a:schemeClr val="bg1"/>
                        </a:solidFill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43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973655"/>
                  </a:ext>
                </a:extLst>
              </a:tr>
              <a:tr h="342653">
                <a:tc>
                  <a:txBody>
                    <a:bodyPr/>
                    <a:lstStyle/>
                    <a:p>
                      <a:pPr marR="259715" algn="ctr">
                        <a:lnSpc>
                          <a:spcPct val="115000"/>
                        </a:lnSpc>
                        <a:spcAft>
                          <a:spcPts val="755"/>
                        </a:spcAft>
                      </a:pPr>
                      <a:r>
                        <a:rPr lang="es-AR" sz="1100" dirty="0">
                          <a:effectLst/>
                          <a:latin typeface="Muli" panose="02000503000000000000" pitchFamily="2" charset="0"/>
                        </a:rPr>
                        <a:t>670</a:t>
                      </a:r>
                      <a:endParaRPr lang="es-AR" sz="1100" dirty="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15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Ácidos nucleicos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15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Disminuye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57720652"/>
                  </a:ext>
                </a:extLst>
              </a:tr>
              <a:tr h="332055">
                <a:tc>
                  <a:txBody>
                    <a:bodyPr/>
                    <a:lstStyle/>
                    <a:p>
                      <a:pPr marR="259715" algn="ctr">
                        <a:lnSpc>
                          <a:spcPct val="115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788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15000"/>
                        </a:lnSpc>
                        <a:spcAft>
                          <a:spcPts val="755"/>
                        </a:spcAft>
                      </a:pPr>
                      <a:r>
                        <a:rPr lang="es-AR" sz="1100" dirty="0">
                          <a:effectLst/>
                          <a:latin typeface="Muli" panose="02000503000000000000" pitchFamily="2" charset="0"/>
                        </a:rPr>
                        <a:t>Aminoácidos</a:t>
                      </a:r>
                      <a:endParaRPr lang="es-AR" sz="1100" dirty="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15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Disminuye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86181777"/>
                  </a:ext>
                </a:extLst>
              </a:tr>
              <a:tr h="360315">
                <a:tc>
                  <a:txBody>
                    <a:bodyPr/>
                    <a:lstStyle/>
                    <a:p>
                      <a:pPr marR="259715" algn="ctr">
                        <a:lnSpc>
                          <a:spcPct val="115000"/>
                        </a:lnSpc>
                        <a:spcAft>
                          <a:spcPts val="755"/>
                        </a:spcAft>
                      </a:pPr>
                      <a:r>
                        <a:rPr lang="es-AR" sz="1100" dirty="0">
                          <a:effectLst/>
                          <a:latin typeface="Muli" panose="02000503000000000000" pitchFamily="2" charset="0"/>
                        </a:rPr>
                        <a:t>885</a:t>
                      </a:r>
                      <a:endParaRPr lang="es-AR" sz="1100" dirty="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15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Aminoácidos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15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Disminuye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79182397"/>
                  </a:ext>
                </a:extLst>
              </a:tr>
              <a:tr h="360315">
                <a:tc>
                  <a:txBody>
                    <a:bodyPr/>
                    <a:lstStyle/>
                    <a:p>
                      <a:pPr marR="259715" algn="ctr">
                        <a:lnSpc>
                          <a:spcPct val="115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999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15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Polisacáridos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15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Disminuye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80492300"/>
                  </a:ext>
                </a:extLst>
              </a:tr>
              <a:tr h="360315">
                <a:tc>
                  <a:txBody>
                    <a:bodyPr/>
                    <a:lstStyle/>
                    <a:p>
                      <a:pPr marR="259715" algn="ctr">
                        <a:lnSpc>
                          <a:spcPct val="115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1100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15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Polisacáridos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15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Disminuye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4088633"/>
                  </a:ext>
                </a:extLst>
              </a:tr>
              <a:tr h="467986">
                <a:tc>
                  <a:txBody>
                    <a:bodyPr/>
                    <a:lstStyle/>
                    <a:p>
                      <a:pPr marR="259715" algn="ctr">
                        <a:lnSpc>
                          <a:spcPct val="115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1319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15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Aminoácidos o ácidos nucleicos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15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Disminuye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96414237"/>
                  </a:ext>
                </a:extLst>
              </a:tr>
              <a:tr h="360315">
                <a:tc>
                  <a:txBody>
                    <a:bodyPr/>
                    <a:lstStyle/>
                    <a:p>
                      <a:pPr marR="259715" algn="ctr">
                        <a:lnSpc>
                          <a:spcPct val="115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1596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15000"/>
                        </a:lnSpc>
                        <a:spcAft>
                          <a:spcPts val="755"/>
                        </a:spcAft>
                      </a:pPr>
                      <a:r>
                        <a:rPr lang="es-AR" sz="1100">
                          <a:effectLst/>
                          <a:latin typeface="Muli" panose="02000503000000000000" pitchFamily="2" charset="0"/>
                        </a:rPr>
                        <a:t>Ácidos grasos</a:t>
                      </a:r>
                      <a:endParaRPr lang="es-AR" sz="110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59715" algn="ctr">
                        <a:lnSpc>
                          <a:spcPct val="115000"/>
                        </a:lnSpc>
                        <a:spcAft>
                          <a:spcPts val="755"/>
                        </a:spcAft>
                      </a:pPr>
                      <a:r>
                        <a:rPr lang="es-AR" sz="1100" dirty="0">
                          <a:effectLst/>
                          <a:latin typeface="Muli" panose="02000503000000000000" pitchFamily="2" charset="0"/>
                        </a:rPr>
                        <a:t>Disminuye</a:t>
                      </a:r>
                      <a:endParaRPr lang="es-AR" sz="1100" dirty="0"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63140466"/>
                  </a:ext>
                </a:extLst>
              </a:tr>
            </a:tbl>
          </a:graphicData>
        </a:graphic>
      </p:graphicFrame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0" b="16266"/>
          <a:stretch/>
        </p:blipFill>
        <p:spPr>
          <a:xfrm>
            <a:off x="174541" y="2732517"/>
            <a:ext cx="3865465" cy="3556395"/>
          </a:xfrm>
          <a:prstGeom prst="rect">
            <a:avLst/>
          </a:prstGeom>
          <a:ln>
            <a:noFill/>
          </a:ln>
          <a:effectLst/>
        </p:spPr>
      </p:pic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buClr>
                <a:srgbClr val="000000"/>
              </a:buClr>
            </a:pPr>
            <a:fld id="{6F9B6649-F1A3-4461-BBA3-EE928517F4A2}" type="slidenum">
              <a:rPr lang="es-AR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70</a:t>
            </a:fld>
            <a:endParaRPr lang="es-AR" kern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0D4906DB-F6EC-E845-B917-2FA7BF29340E}"/>
              </a:ext>
            </a:extLst>
          </p:cNvPr>
          <p:cNvSpPr txBox="1">
            <a:spLocks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r>
              <a:rPr lang="es-UY" kern="0"/>
              <a:t>Ejemplo 8: </a:t>
            </a:r>
            <a:br>
              <a:rPr lang="es-UY" kern="0"/>
            </a:br>
            <a:r>
              <a:rPr lang="es-UY" kern="0"/>
              <a:t>Interacción de Bacterias con Ag-NP</a:t>
            </a:r>
            <a:endParaRPr lang="es-UY" kern="0" dirty="0"/>
          </a:p>
        </p:txBody>
      </p:sp>
    </p:spTree>
    <p:extLst>
      <p:ext uri="{BB962C8B-B14F-4D97-AF65-F5344CB8AC3E}">
        <p14:creationId xmlns:p14="http://schemas.microsoft.com/office/powerpoint/2010/main" val="380336104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394309" y="1478820"/>
            <a:ext cx="8326037" cy="783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pPr lvl="0">
              <a:defRPr/>
            </a:pPr>
            <a:r>
              <a:rPr lang="es-AR" sz="2400" dirty="0">
                <a:solidFill>
                  <a:prstClr val="black"/>
                </a:solidFill>
                <a:latin typeface="Muli" panose="02000503000000000000" pitchFamily="2" charset="0"/>
              </a:rPr>
              <a:t>Evaluación de la </a:t>
            </a:r>
            <a:r>
              <a:rPr kumimoji="0" lang="es-AR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Interacción</a:t>
            </a:r>
            <a:r>
              <a:rPr kumimoji="0" lang="es-AR" sz="24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 </a:t>
            </a:r>
            <a:r>
              <a:rPr lang="es-ES" sz="2400" noProof="0" dirty="0">
                <a:solidFill>
                  <a:prstClr val="black"/>
                </a:solidFill>
                <a:latin typeface="Muli" panose="02000503000000000000" pitchFamily="2" charset="0"/>
                <a:sym typeface="Arial"/>
              </a:rPr>
              <a:t>Pe</a:t>
            </a:r>
            <a:r>
              <a:rPr lang="es-ES" sz="2400" dirty="0" err="1">
                <a:solidFill>
                  <a:prstClr val="black"/>
                </a:solidFill>
                <a:latin typeface="Muli" panose="02000503000000000000" pitchFamily="2" charset="0"/>
                <a:sym typeface="Arial"/>
              </a:rPr>
              <a:t>NPs</a:t>
            </a:r>
            <a:r>
              <a:rPr kumimoji="0" lang="es-AR" sz="24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-Microorganismo. </a:t>
            </a:r>
            <a:endParaRPr lang="es-AR" sz="2400" b="1" i="1" kern="0" dirty="0">
              <a:solidFill>
                <a:prstClr val="black"/>
              </a:solidFill>
              <a:latin typeface="Muli" panose="02000503000000000000" pitchFamily="2" charset="0"/>
            </a:endParaRPr>
          </a:p>
          <a:p>
            <a:pPr lvl="0">
              <a:defRPr/>
            </a:pPr>
            <a:r>
              <a:rPr kumimoji="0" lang="es-AR" sz="2400" b="1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Escherichia</a:t>
            </a:r>
            <a:r>
              <a:rPr kumimoji="0" lang="es-AR" sz="2400" b="1" i="1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 </a:t>
            </a:r>
            <a:r>
              <a:rPr kumimoji="0" lang="es-AR" sz="2400" b="1" i="1" u="none" strike="noStrike" kern="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coli</a:t>
            </a:r>
            <a:r>
              <a:rPr kumimoji="0" lang="es-AR" sz="2400" b="1" i="1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.</a:t>
            </a:r>
            <a:endParaRPr kumimoji="0" lang="es-AR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li" panose="02000503000000000000" pitchFamily="2" charset="0"/>
              <a:sym typeface="Walter Turncoat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2568144" y="2154400"/>
            <a:ext cx="4006813" cy="454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pPr lvl="0">
              <a:defRPr/>
            </a:pPr>
            <a:r>
              <a:rPr lang="es-AR" sz="2000" dirty="0">
                <a:solidFill>
                  <a:prstClr val="black"/>
                </a:solidFill>
                <a:latin typeface="Muli" panose="02000503000000000000" pitchFamily="2" charset="0"/>
              </a:rPr>
              <a:t>Microscopía </a:t>
            </a:r>
            <a:r>
              <a:rPr lang="es-AR" sz="2000" dirty="0" err="1">
                <a:solidFill>
                  <a:prstClr val="black"/>
                </a:solidFill>
                <a:latin typeface="Muli" panose="02000503000000000000" pitchFamily="2" charset="0"/>
              </a:rPr>
              <a:t>Raman</a:t>
            </a:r>
            <a:r>
              <a:rPr lang="es-AR" sz="2000" dirty="0">
                <a:solidFill>
                  <a:prstClr val="black"/>
                </a:solidFill>
                <a:latin typeface="Muli" panose="02000503000000000000" pitchFamily="2" charset="0"/>
              </a:rPr>
              <a:t> </a:t>
            </a:r>
            <a:r>
              <a:rPr lang="es-AR" sz="2000" dirty="0" err="1">
                <a:solidFill>
                  <a:prstClr val="black"/>
                </a:solidFill>
                <a:latin typeface="Muli" panose="02000503000000000000" pitchFamily="2" charset="0"/>
              </a:rPr>
              <a:t>Confocal</a:t>
            </a:r>
            <a:endParaRPr kumimoji="0" lang="es-AR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li" panose="02000503000000000000" pitchFamily="2" charset="0"/>
              <a:sym typeface="Walter Turncoat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6576788"/>
            <a:ext cx="651394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200" dirty="0">
                <a:latin typeface="Muli" panose="02000503000000000000" pitchFamily="2" charset="0"/>
              </a:rPr>
              <a:t>Asignación según </a:t>
            </a:r>
            <a:r>
              <a:rPr lang="en-US" sz="1200" dirty="0">
                <a:latin typeface="Muli" panose="02000503000000000000" pitchFamily="2" charset="0"/>
                <a:cs typeface="Arial" pitchFamily="34" charset="0"/>
              </a:rPr>
              <a:t>De </a:t>
            </a:r>
            <a:r>
              <a:rPr lang="en-US" sz="1200" dirty="0" err="1">
                <a:latin typeface="Muli" panose="02000503000000000000" pitchFamily="2" charset="0"/>
                <a:cs typeface="Arial" pitchFamily="34" charset="0"/>
              </a:rPr>
              <a:t>Gelder</a:t>
            </a:r>
            <a:r>
              <a:rPr lang="en-US" sz="1200" dirty="0">
                <a:latin typeface="Muli" panose="02000503000000000000" pitchFamily="2" charset="0"/>
                <a:cs typeface="Arial" pitchFamily="34" charset="0"/>
              </a:rPr>
              <a:t> </a:t>
            </a:r>
            <a:r>
              <a:rPr lang="en-US" sz="1200" i="1" dirty="0">
                <a:latin typeface="Muli" panose="02000503000000000000" pitchFamily="2" charset="0"/>
                <a:cs typeface="Arial" pitchFamily="34" charset="0"/>
              </a:rPr>
              <a:t>et al</a:t>
            </a:r>
            <a:r>
              <a:rPr lang="en-US" sz="1200" dirty="0">
                <a:latin typeface="Muli" panose="02000503000000000000" pitchFamily="2" charset="0"/>
                <a:cs typeface="Arial" pitchFamily="34" charset="0"/>
              </a:rPr>
              <a:t>., </a:t>
            </a:r>
            <a:r>
              <a:rPr lang="en-US" sz="1200" i="1" dirty="0">
                <a:latin typeface="Muli" panose="02000503000000000000" pitchFamily="2" charset="0"/>
                <a:cs typeface="Arial" pitchFamily="34" charset="0"/>
              </a:rPr>
              <a:t> J Raman Spectroscopy</a:t>
            </a:r>
            <a:r>
              <a:rPr lang="en-US" sz="1200" dirty="0">
                <a:latin typeface="Muli" panose="02000503000000000000" pitchFamily="2" charset="0"/>
                <a:cs typeface="Arial" pitchFamily="34" charset="0"/>
              </a:rPr>
              <a:t>, 2007, 38(9), 1133-1147</a:t>
            </a:r>
            <a:endParaRPr lang="es-AR" sz="1200" dirty="0">
              <a:latin typeface="Muli" panose="02000503000000000000" pitchFamily="2" charset="0"/>
            </a:endParaRP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/>
          </p:nvPr>
        </p:nvGraphicFramePr>
        <p:xfrm>
          <a:off x="4391788" y="3081523"/>
          <a:ext cx="4366338" cy="25790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8619">
                  <a:extLst>
                    <a:ext uri="{9D8B030D-6E8A-4147-A177-3AD203B41FA5}">
                      <a16:colId xmlns:a16="http://schemas.microsoft.com/office/drawing/2014/main" val="452922276"/>
                    </a:ext>
                  </a:extLst>
                </a:gridCol>
                <a:gridCol w="1233715">
                  <a:extLst>
                    <a:ext uri="{9D8B030D-6E8A-4147-A177-3AD203B41FA5}">
                      <a16:colId xmlns:a16="http://schemas.microsoft.com/office/drawing/2014/main" val="272212598"/>
                    </a:ext>
                  </a:extLst>
                </a:gridCol>
                <a:gridCol w="1624004">
                  <a:extLst>
                    <a:ext uri="{9D8B030D-6E8A-4147-A177-3AD203B41FA5}">
                      <a16:colId xmlns:a16="http://schemas.microsoft.com/office/drawing/2014/main" val="513312829"/>
                    </a:ext>
                  </a:extLst>
                </a:gridCol>
              </a:tblGrid>
              <a:tr h="297240">
                <a:tc>
                  <a:txBody>
                    <a:bodyPr/>
                    <a:lstStyle/>
                    <a:p>
                      <a:pPr marL="228600"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Corrimiento </a:t>
                      </a:r>
                      <a:r>
                        <a:rPr lang="es-AR" sz="1100" b="1" dirty="0" err="1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Raman</a:t>
                      </a:r>
                      <a:endParaRPr lang="es-AR" sz="1100" b="1" dirty="0">
                        <a:solidFill>
                          <a:schemeClr val="bg1"/>
                        </a:solidFill>
                        <a:effectLst/>
                        <a:latin typeface="Muli" panose="02000503000000000000" pitchFamily="2" charset="0"/>
                      </a:endParaRPr>
                    </a:p>
                    <a:p>
                      <a:pPr marL="228600"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 (cm</a:t>
                      </a:r>
                      <a:r>
                        <a:rPr lang="es-AR" sz="1100" b="1" baseline="30000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-1</a:t>
                      </a: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) (±4cm</a:t>
                      </a:r>
                      <a:r>
                        <a:rPr lang="es-AR" sz="1100" b="1" baseline="30000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-1</a:t>
                      </a:r>
                      <a:r>
                        <a:rPr lang="es-AR" sz="1100" b="1" baseline="0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)</a:t>
                      </a:r>
                      <a:endParaRPr lang="es-AR" sz="1100" b="1" dirty="0">
                        <a:solidFill>
                          <a:schemeClr val="bg1"/>
                        </a:solidFill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43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b="0" dirty="0">
                          <a:solidFill>
                            <a:schemeClr val="bg1"/>
                          </a:solidFill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Asignación de bandas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43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b="0" dirty="0">
                          <a:solidFill>
                            <a:schemeClr val="bg1"/>
                          </a:solidFill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Comparación con células tratadas con </a:t>
                      </a:r>
                      <a:r>
                        <a:rPr lang="es-AR" sz="1100" b="0" dirty="0" err="1">
                          <a:solidFill>
                            <a:schemeClr val="bg1"/>
                          </a:solidFill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PeNp</a:t>
                      </a:r>
                      <a:endParaRPr lang="es-AR" sz="1100" b="0" dirty="0">
                        <a:solidFill>
                          <a:schemeClr val="bg1"/>
                        </a:solidFill>
                        <a:latin typeface="Muli" panose="02000503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43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659576"/>
                  </a:ext>
                </a:extLst>
              </a:tr>
              <a:tr h="306891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624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Ácidos nucleicos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Desaparece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444332"/>
                  </a:ext>
                </a:extLst>
              </a:tr>
              <a:tr h="297043"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810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Aminoácidos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Disminuye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988999"/>
                  </a:ext>
                </a:extLst>
              </a:tr>
              <a:tr h="322863"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982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Polisacáridos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Aumenta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834312"/>
                  </a:ext>
                </a:extLst>
              </a:tr>
              <a:tr h="322863"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1186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Polisacáridos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Desaparece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775761"/>
                  </a:ext>
                </a:extLst>
              </a:tr>
              <a:tr h="322863"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1308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Aminoácidos o ácidos nucleicos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Aumenta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4106710"/>
                  </a:ext>
                </a:extLst>
              </a:tr>
            </a:tbl>
          </a:graphicData>
        </a:graphic>
      </p:graphicFrame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5" y="2829195"/>
            <a:ext cx="3958371" cy="337909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2" name="Marcador de número de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buClr>
                <a:srgbClr val="000000"/>
              </a:buClr>
            </a:pPr>
            <a:fld id="{6F9B6649-F1A3-4461-BBA3-EE928517F4A2}" type="slidenum">
              <a:rPr lang="es-AR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71</a:t>
            </a:fld>
            <a:endParaRPr lang="es-AR" kern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F9655491-286E-9B47-99F1-3B0C22F0ABDB}"/>
              </a:ext>
            </a:extLst>
          </p:cNvPr>
          <p:cNvSpPr txBox="1">
            <a:spLocks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r>
              <a:rPr lang="es-UY" kern="0"/>
              <a:t>Ejemplo 8: </a:t>
            </a:r>
            <a:br>
              <a:rPr lang="es-UY" kern="0"/>
            </a:br>
            <a:r>
              <a:rPr lang="es-UY" kern="0"/>
              <a:t>Interacción de Bacterias con Ag-NP</a:t>
            </a:r>
            <a:endParaRPr lang="es-UY" kern="0" dirty="0"/>
          </a:p>
        </p:txBody>
      </p:sp>
    </p:spTree>
    <p:extLst>
      <p:ext uri="{BB962C8B-B14F-4D97-AF65-F5344CB8AC3E}">
        <p14:creationId xmlns:p14="http://schemas.microsoft.com/office/powerpoint/2010/main" val="223330388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360763" y="1461912"/>
            <a:ext cx="8326037" cy="783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pPr lvl="0">
              <a:defRPr/>
            </a:pPr>
            <a:r>
              <a:rPr lang="es-AR" sz="2400" dirty="0">
                <a:solidFill>
                  <a:prstClr val="black"/>
                </a:solidFill>
                <a:latin typeface="Muli" panose="02000503000000000000" pitchFamily="2" charset="0"/>
              </a:rPr>
              <a:t>Evaluación de la </a:t>
            </a:r>
            <a:r>
              <a:rPr kumimoji="0" lang="es-AR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Interacción</a:t>
            </a:r>
            <a:r>
              <a:rPr kumimoji="0" lang="es-AR" sz="24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 </a:t>
            </a:r>
            <a:r>
              <a:rPr lang="es-ES" sz="2400" noProof="0" dirty="0">
                <a:solidFill>
                  <a:prstClr val="black"/>
                </a:solidFill>
                <a:latin typeface="Muli" panose="02000503000000000000" pitchFamily="2" charset="0"/>
                <a:sym typeface="Arial"/>
              </a:rPr>
              <a:t>Pe</a:t>
            </a:r>
            <a:r>
              <a:rPr lang="es-ES" sz="2400" dirty="0" err="1">
                <a:solidFill>
                  <a:prstClr val="black"/>
                </a:solidFill>
                <a:latin typeface="Muli" panose="02000503000000000000" pitchFamily="2" charset="0"/>
                <a:sym typeface="Arial"/>
              </a:rPr>
              <a:t>NPs</a:t>
            </a:r>
            <a:r>
              <a:rPr kumimoji="0" lang="es-AR" sz="24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-Microorganismo. </a:t>
            </a:r>
            <a:r>
              <a:rPr kumimoji="0" lang="es-AR" sz="2400" b="1" i="1" u="none" strike="noStrike" kern="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Staphylococcus</a:t>
            </a:r>
            <a:r>
              <a:rPr kumimoji="0" lang="es-AR" sz="2400" b="1" i="1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 </a:t>
            </a:r>
            <a:r>
              <a:rPr kumimoji="0" lang="es-AR" sz="2400" b="1" i="1" u="none" strike="noStrike" kern="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aureus</a:t>
            </a:r>
            <a:r>
              <a:rPr kumimoji="0" lang="es-AR" sz="2400" b="1" i="1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.</a:t>
            </a:r>
            <a:endParaRPr kumimoji="0" lang="es-AR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li" panose="02000503000000000000" pitchFamily="2" charset="0"/>
              <a:sym typeface="Walter Turncoat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2568144" y="2154400"/>
            <a:ext cx="4006813" cy="454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pPr lvl="0">
              <a:defRPr/>
            </a:pPr>
            <a:r>
              <a:rPr lang="es-AR" sz="2000" dirty="0">
                <a:solidFill>
                  <a:prstClr val="black"/>
                </a:solidFill>
                <a:latin typeface="Muli" panose="02000503000000000000" pitchFamily="2" charset="0"/>
              </a:rPr>
              <a:t>Microscopía </a:t>
            </a:r>
            <a:r>
              <a:rPr lang="es-AR" sz="2000" dirty="0" err="1">
                <a:solidFill>
                  <a:prstClr val="black"/>
                </a:solidFill>
                <a:latin typeface="Muli" panose="02000503000000000000" pitchFamily="2" charset="0"/>
              </a:rPr>
              <a:t>Raman</a:t>
            </a:r>
            <a:r>
              <a:rPr lang="es-AR" sz="2000" dirty="0">
                <a:solidFill>
                  <a:prstClr val="black"/>
                </a:solidFill>
                <a:latin typeface="Muli" panose="02000503000000000000" pitchFamily="2" charset="0"/>
              </a:rPr>
              <a:t> </a:t>
            </a:r>
            <a:r>
              <a:rPr lang="es-AR" sz="2000" dirty="0" err="1">
                <a:solidFill>
                  <a:prstClr val="black"/>
                </a:solidFill>
                <a:latin typeface="Muli" panose="02000503000000000000" pitchFamily="2" charset="0"/>
              </a:rPr>
              <a:t>Confocal</a:t>
            </a:r>
            <a:endParaRPr kumimoji="0" lang="es-AR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li" panose="02000503000000000000" pitchFamily="2" charset="0"/>
              <a:sym typeface="Walter Turncoat"/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/>
          </p:nvPr>
        </p:nvGraphicFramePr>
        <p:xfrm>
          <a:off x="4310739" y="3241246"/>
          <a:ext cx="4735773" cy="2353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1719">
                  <a:extLst>
                    <a:ext uri="{9D8B030D-6E8A-4147-A177-3AD203B41FA5}">
                      <a16:colId xmlns:a16="http://schemas.microsoft.com/office/drawing/2014/main" val="452922276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72212598"/>
                    </a:ext>
                  </a:extLst>
                </a:gridCol>
                <a:gridCol w="1818397">
                  <a:extLst>
                    <a:ext uri="{9D8B030D-6E8A-4147-A177-3AD203B41FA5}">
                      <a16:colId xmlns:a16="http://schemas.microsoft.com/office/drawing/2014/main" val="513312829"/>
                    </a:ext>
                  </a:extLst>
                </a:gridCol>
              </a:tblGrid>
              <a:tr h="297240">
                <a:tc>
                  <a:txBody>
                    <a:bodyPr/>
                    <a:lstStyle/>
                    <a:p>
                      <a:pPr marL="228600"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Corrimiento </a:t>
                      </a:r>
                      <a:r>
                        <a:rPr lang="es-AR" sz="1100" b="1" dirty="0" err="1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Raman</a:t>
                      </a:r>
                      <a:endParaRPr lang="es-AR" sz="1100" b="1" dirty="0">
                        <a:solidFill>
                          <a:schemeClr val="bg1"/>
                        </a:solidFill>
                        <a:effectLst/>
                        <a:latin typeface="Muli" panose="02000503000000000000" pitchFamily="2" charset="0"/>
                      </a:endParaRPr>
                    </a:p>
                    <a:p>
                      <a:pPr marL="228600"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 (cm</a:t>
                      </a:r>
                      <a:r>
                        <a:rPr lang="es-AR" sz="1100" b="1" baseline="30000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-1</a:t>
                      </a: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) (±4cm</a:t>
                      </a:r>
                      <a:r>
                        <a:rPr lang="es-AR" sz="1100" b="1" baseline="30000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-1</a:t>
                      </a:r>
                      <a:r>
                        <a:rPr lang="es-AR" sz="1100" b="1" baseline="0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)</a:t>
                      </a:r>
                      <a:endParaRPr lang="es-AR" sz="1100" b="1" dirty="0">
                        <a:solidFill>
                          <a:schemeClr val="bg1"/>
                        </a:solidFill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s-AR" sz="1100" b="0" dirty="0">
                        <a:solidFill>
                          <a:schemeClr val="bg1"/>
                        </a:solidFill>
                        <a:latin typeface="Muli" panose="02000503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43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b="0" dirty="0">
                          <a:solidFill>
                            <a:schemeClr val="bg1"/>
                          </a:solidFill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Asignación de bandas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43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b="0" dirty="0">
                          <a:solidFill>
                            <a:schemeClr val="bg1"/>
                          </a:solidFill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Comparación con células tratadas con </a:t>
                      </a:r>
                      <a:r>
                        <a:rPr lang="es-AR" sz="1100" b="0" dirty="0" err="1">
                          <a:solidFill>
                            <a:schemeClr val="bg1"/>
                          </a:solidFill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PeNp</a:t>
                      </a:r>
                      <a:endParaRPr lang="es-AR" sz="1100" b="0" dirty="0">
                        <a:solidFill>
                          <a:schemeClr val="bg1"/>
                        </a:solidFill>
                        <a:latin typeface="Muli" panose="02000503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43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659576"/>
                  </a:ext>
                </a:extLst>
              </a:tr>
              <a:tr h="306891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993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Polisacáridos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Disminuye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444332"/>
                  </a:ext>
                </a:extLst>
              </a:tr>
              <a:tr h="297043"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1092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Polisacáridos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Disminuye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988999"/>
                  </a:ext>
                </a:extLst>
              </a:tr>
              <a:tr h="322863"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1327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Aminoácidos o ácidos </a:t>
                      </a:r>
                      <a:r>
                        <a:rPr lang="es-AR" sz="1100" u="none" dirty="0" err="1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nucléicos</a:t>
                      </a:r>
                      <a:endParaRPr lang="es-AR" sz="1100" u="none" dirty="0">
                        <a:latin typeface="Muli" panose="02000503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Disminuye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834312"/>
                  </a:ext>
                </a:extLst>
              </a:tr>
              <a:tr h="322863"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1587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Ácidos grasos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Disminuye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317487"/>
                  </a:ext>
                </a:extLst>
              </a:tr>
            </a:tbl>
          </a:graphicData>
        </a:graphic>
      </p:graphicFrame>
      <p:sp>
        <p:nvSpPr>
          <p:cNvPr id="9" name="Rectángulo 8"/>
          <p:cNvSpPr/>
          <p:nvPr/>
        </p:nvSpPr>
        <p:spPr>
          <a:xfrm>
            <a:off x="0" y="6576788"/>
            <a:ext cx="651394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200" dirty="0">
                <a:latin typeface="Muli" panose="02000503000000000000" pitchFamily="2" charset="0"/>
              </a:rPr>
              <a:t>Asignación según </a:t>
            </a:r>
            <a:r>
              <a:rPr lang="en-US" sz="1200" dirty="0">
                <a:latin typeface="Muli" panose="02000503000000000000" pitchFamily="2" charset="0"/>
                <a:cs typeface="Arial" pitchFamily="34" charset="0"/>
              </a:rPr>
              <a:t>De </a:t>
            </a:r>
            <a:r>
              <a:rPr lang="en-US" sz="1200" dirty="0" err="1">
                <a:latin typeface="Muli" panose="02000503000000000000" pitchFamily="2" charset="0"/>
                <a:cs typeface="Arial" pitchFamily="34" charset="0"/>
              </a:rPr>
              <a:t>Gelder</a:t>
            </a:r>
            <a:r>
              <a:rPr lang="en-US" sz="1200" dirty="0">
                <a:latin typeface="Muli" panose="02000503000000000000" pitchFamily="2" charset="0"/>
                <a:cs typeface="Arial" pitchFamily="34" charset="0"/>
              </a:rPr>
              <a:t> </a:t>
            </a:r>
            <a:r>
              <a:rPr lang="en-US" sz="1200" i="1" dirty="0">
                <a:latin typeface="Muli" panose="02000503000000000000" pitchFamily="2" charset="0"/>
                <a:cs typeface="Arial" pitchFamily="34" charset="0"/>
              </a:rPr>
              <a:t>et al</a:t>
            </a:r>
            <a:r>
              <a:rPr lang="en-US" sz="1200" dirty="0">
                <a:latin typeface="Muli" panose="02000503000000000000" pitchFamily="2" charset="0"/>
                <a:cs typeface="Arial" pitchFamily="34" charset="0"/>
              </a:rPr>
              <a:t>., </a:t>
            </a:r>
            <a:r>
              <a:rPr lang="en-US" sz="1200" i="1" dirty="0">
                <a:latin typeface="Muli" panose="02000503000000000000" pitchFamily="2" charset="0"/>
                <a:cs typeface="Arial" pitchFamily="34" charset="0"/>
              </a:rPr>
              <a:t> J Raman Spectroscopy</a:t>
            </a:r>
            <a:r>
              <a:rPr lang="en-US" sz="1200" dirty="0">
                <a:latin typeface="Muli" panose="02000503000000000000" pitchFamily="2" charset="0"/>
                <a:cs typeface="Arial" pitchFamily="34" charset="0"/>
              </a:rPr>
              <a:t>, 2007, 38(9), 1133-1147</a:t>
            </a:r>
            <a:endParaRPr lang="es-AR" sz="1200" dirty="0">
              <a:latin typeface="Muli" panose="02000503000000000000" pitchFamily="2" charset="0"/>
            </a:endParaRPr>
          </a:p>
        </p:txBody>
      </p:sp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buClr>
                <a:srgbClr val="000000"/>
              </a:buClr>
            </a:pPr>
            <a:fld id="{6F9B6649-F1A3-4461-BBA3-EE928517F4A2}" type="slidenum">
              <a:rPr lang="es-AR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72</a:t>
            </a:fld>
            <a:endParaRPr lang="es-AR" kern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94" y="2741091"/>
            <a:ext cx="3823549" cy="35352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9F038334-1591-E746-A4F1-4C66A437F239}"/>
              </a:ext>
            </a:extLst>
          </p:cNvPr>
          <p:cNvSpPr txBox="1">
            <a:spLocks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r>
              <a:rPr lang="es-UY" kern="0"/>
              <a:t>Ejemplo 8: </a:t>
            </a:r>
            <a:br>
              <a:rPr lang="es-UY" kern="0"/>
            </a:br>
            <a:r>
              <a:rPr lang="es-UY" kern="0"/>
              <a:t>Interacción de Bacterias con Ag-NP</a:t>
            </a:r>
            <a:endParaRPr lang="es-UY" kern="0" dirty="0"/>
          </a:p>
        </p:txBody>
      </p:sp>
    </p:spTree>
    <p:extLst>
      <p:ext uri="{BB962C8B-B14F-4D97-AF65-F5344CB8AC3E}">
        <p14:creationId xmlns:p14="http://schemas.microsoft.com/office/powerpoint/2010/main" val="34089635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408531" y="1478991"/>
            <a:ext cx="8326037" cy="783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pPr lvl="0">
              <a:defRPr/>
            </a:pPr>
            <a:r>
              <a:rPr lang="es-AR" sz="2400" dirty="0">
                <a:solidFill>
                  <a:prstClr val="black"/>
                </a:solidFill>
                <a:latin typeface="Muli" panose="02000503000000000000" pitchFamily="2" charset="0"/>
              </a:rPr>
              <a:t>Evaluación de la </a:t>
            </a:r>
            <a:r>
              <a:rPr kumimoji="0" lang="es-AR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Interacción</a:t>
            </a:r>
            <a:r>
              <a:rPr kumimoji="0" lang="es-AR" sz="24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 </a:t>
            </a:r>
            <a:r>
              <a:rPr lang="es-ES" sz="2400" noProof="0" dirty="0">
                <a:solidFill>
                  <a:prstClr val="black"/>
                </a:solidFill>
                <a:latin typeface="Muli" panose="02000503000000000000" pitchFamily="2" charset="0"/>
                <a:sym typeface="Arial"/>
              </a:rPr>
              <a:t>Pe</a:t>
            </a:r>
            <a:r>
              <a:rPr lang="es-ES" sz="2400" dirty="0" err="1">
                <a:solidFill>
                  <a:prstClr val="black"/>
                </a:solidFill>
                <a:latin typeface="Muli" panose="02000503000000000000" pitchFamily="2" charset="0"/>
                <a:sym typeface="Arial"/>
              </a:rPr>
              <a:t>NPs</a:t>
            </a:r>
            <a:r>
              <a:rPr kumimoji="0" lang="es-AR" sz="24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-Microorganismo. </a:t>
            </a:r>
            <a:r>
              <a:rPr kumimoji="0" lang="es-AR" sz="2400" b="1" i="1" u="none" strike="noStrike" kern="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Candida</a:t>
            </a:r>
            <a:r>
              <a:rPr kumimoji="0" lang="es-AR" sz="2400" b="1" i="1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 </a:t>
            </a:r>
            <a:r>
              <a:rPr kumimoji="0" lang="es-AR" sz="2400" b="1" i="1" u="none" strike="noStrike" kern="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albicans</a:t>
            </a:r>
            <a:r>
              <a:rPr kumimoji="0" lang="es-AR" sz="2400" b="1" i="1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i" panose="02000503000000000000" pitchFamily="2" charset="0"/>
                <a:sym typeface="Walter Turncoat"/>
              </a:rPr>
              <a:t>.</a:t>
            </a:r>
            <a:endParaRPr kumimoji="0" lang="es-AR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li" panose="02000503000000000000" pitchFamily="2" charset="0"/>
              <a:sym typeface="Walter Turncoat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/>
          </p:nvPr>
        </p:nvGraphicFramePr>
        <p:xfrm>
          <a:off x="4421875" y="3175595"/>
          <a:ext cx="4666591" cy="25790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6383">
                  <a:extLst>
                    <a:ext uri="{9D8B030D-6E8A-4147-A177-3AD203B41FA5}">
                      <a16:colId xmlns:a16="http://schemas.microsoft.com/office/drawing/2014/main" val="452922276"/>
                    </a:ext>
                  </a:extLst>
                </a:gridCol>
                <a:gridCol w="1285056">
                  <a:extLst>
                    <a:ext uri="{9D8B030D-6E8A-4147-A177-3AD203B41FA5}">
                      <a16:colId xmlns:a16="http://schemas.microsoft.com/office/drawing/2014/main" val="272212598"/>
                    </a:ext>
                  </a:extLst>
                </a:gridCol>
                <a:gridCol w="1855152">
                  <a:extLst>
                    <a:ext uri="{9D8B030D-6E8A-4147-A177-3AD203B41FA5}">
                      <a16:colId xmlns:a16="http://schemas.microsoft.com/office/drawing/2014/main" val="513312829"/>
                    </a:ext>
                  </a:extLst>
                </a:gridCol>
              </a:tblGrid>
              <a:tr h="297240">
                <a:tc>
                  <a:txBody>
                    <a:bodyPr/>
                    <a:lstStyle/>
                    <a:p>
                      <a:pPr marL="228600"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Corrimiento </a:t>
                      </a:r>
                      <a:r>
                        <a:rPr lang="es-AR" sz="1100" b="1" dirty="0" err="1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Raman</a:t>
                      </a:r>
                      <a:endParaRPr lang="es-AR" sz="1100" b="1" dirty="0">
                        <a:solidFill>
                          <a:schemeClr val="bg1"/>
                        </a:solidFill>
                        <a:effectLst/>
                        <a:latin typeface="Muli" panose="02000503000000000000" pitchFamily="2" charset="0"/>
                      </a:endParaRPr>
                    </a:p>
                    <a:p>
                      <a:pPr marL="228600" marR="259715" algn="ctr">
                        <a:lnSpc>
                          <a:spcPct val="107000"/>
                        </a:lnSpc>
                        <a:spcAft>
                          <a:spcPts val="755"/>
                        </a:spcAft>
                      </a:pP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 (cm</a:t>
                      </a:r>
                      <a:r>
                        <a:rPr lang="es-AR" sz="1100" b="1" baseline="30000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-1</a:t>
                      </a:r>
                      <a:r>
                        <a:rPr lang="es-AR" sz="1100" b="1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) (±4cm</a:t>
                      </a:r>
                      <a:r>
                        <a:rPr lang="es-AR" sz="1100" b="1" baseline="30000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-1</a:t>
                      </a:r>
                      <a:r>
                        <a:rPr lang="es-AR" sz="1100" b="1" baseline="0" dirty="0">
                          <a:solidFill>
                            <a:schemeClr val="bg1"/>
                          </a:solidFill>
                          <a:effectLst/>
                          <a:latin typeface="Muli" panose="02000503000000000000" pitchFamily="2" charset="0"/>
                        </a:rPr>
                        <a:t>)</a:t>
                      </a:r>
                      <a:endParaRPr lang="es-AR" sz="1100" b="1" dirty="0">
                        <a:solidFill>
                          <a:schemeClr val="bg1"/>
                        </a:solidFill>
                        <a:effectLst/>
                        <a:latin typeface="Muli" panose="02000503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43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b="0" dirty="0">
                          <a:solidFill>
                            <a:schemeClr val="bg1"/>
                          </a:solidFill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Asignación de bandas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43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b="0" dirty="0">
                          <a:solidFill>
                            <a:schemeClr val="bg1"/>
                          </a:solidFill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Comparación con células tratadas con </a:t>
                      </a:r>
                      <a:r>
                        <a:rPr lang="es-AR" sz="1100" b="0" dirty="0" err="1">
                          <a:solidFill>
                            <a:schemeClr val="bg1"/>
                          </a:solidFill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PeNp</a:t>
                      </a:r>
                      <a:endParaRPr lang="es-AR" sz="1100" b="0" dirty="0">
                        <a:solidFill>
                          <a:schemeClr val="bg1"/>
                        </a:solidFill>
                        <a:latin typeface="Muli" panose="02000503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43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659576"/>
                  </a:ext>
                </a:extLst>
              </a:tr>
              <a:tr h="306891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698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Ácidos</a:t>
                      </a:r>
                      <a:r>
                        <a:rPr lang="es-AR" sz="1100" baseline="0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AR" sz="1100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nucleicos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Disminuye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444332"/>
                  </a:ext>
                </a:extLst>
              </a:tr>
              <a:tr h="297043"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750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Aminoácidos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Disminuye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988999"/>
                  </a:ext>
                </a:extLst>
              </a:tr>
              <a:tr h="322863"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991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Polisacáridos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Igual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834312"/>
                  </a:ext>
                </a:extLst>
              </a:tr>
              <a:tr h="322863"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1318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Aminoácidos o ácidos nucleicos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Igual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317487"/>
                  </a:ext>
                </a:extLst>
              </a:tr>
              <a:tr h="322863"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1597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Ácidos</a:t>
                      </a:r>
                      <a:r>
                        <a:rPr lang="es-AR" sz="1100" u="none" baseline="0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 grasos</a:t>
                      </a:r>
                      <a:endParaRPr lang="es-AR" sz="1100" u="none" dirty="0">
                        <a:latin typeface="Muli" panose="02000503000000000000" pitchFamily="2" charset="0"/>
                        <a:cs typeface="Arial" panose="020B0604020202020204" pitchFamily="34" charset="0"/>
                      </a:endParaRP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sz="1100" u="none" dirty="0">
                          <a:latin typeface="Muli" panose="02000503000000000000" pitchFamily="2" charset="0"/>
                          <a:cs typeface="Arial" panose="020B0604020202020204" pitchFamily="34" charset="0"/>
                        </a:rPr>
                        <a:t>Disminuye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657679"/>
                  </a:ext>
                </a:extLst>
              </a:tr>
            </a:tbl>
          </a:graphicData>
        </a:graphic>
      </p:graphicFrame>
      <p:sp>
        <p:nvSpPr>
          <p:cNvPr id="7" name="Rectángulo 6"/>
          <p:cNvSpPr/>
          <p:nvPr/>
        </p:nvSpPr>
        <p:spPr>
          <a:xfrm>
            <a:off x="0" y="6576788"/>
            <a:ext cx="651394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200" dirty="0">
                <a:latin typeface="Muli" panose="02000503000000000000" pitchFamily="2" charset="0"/>
              </a:rPr>
              <a:t>Asignación según </a:t>
            </a:r>
            <a:r>
              <a:rPr lang="en-US" sz="1200" dirty="0">
                <a:latin typeface="Muli" panose="02000503000000000000" pitchFamily="2" charset="0"/>
                <a:cs typeface="Arial" pitchFamily="34" charset="0"/>
              </a:rPr>
              <a:t>De </a:t>
            </a:r>
            <a:r>
              <a:rPr lang="en-US" sz="1200" dirty="0" err="1">
                <a:latin typeface="Muli" panose="02000503000000000000" pitchFamily="2" charset="0"/>
                <a:cs typeface="Arial" pitchFamily="34" charset="0"/>
              </a:rPr>
              <a:t>Gelder</a:t>
            </a:r>
            <a:r>
              <a:rPr lang="en-US" sz="1200" dirty="0">
                <a:latin typeface="Muli" panose="02000503000000000000" pitchFamily="2" charset="0"/>
                <a:cs typeface="Arial" pitchFamily="34" charset="0"/>
              </a:rPr>
              <a:t> </a:t>
            </a:r>
            <a:r>
              <a:rPr lang="en-US" sz="1200" i="1" dirty="0">
                <a:latin typeface="Muli" panose="02000503000000000000" pitchFamily="2" charset="0"/>
                <a:cs typeface="Arial" pitchFamily="34" charset="0"/>
              </a:rPr>
              <a:t>et al</a:t>
            </a:r>
            <a:r>
              <a:rPr lang="en-US" sz="1200" dirty="0">
                <a:latin typeface="Muli" panose="02000503000000000000" pitchFamily="2" charset="0"/>
                <a:cs typeface="Arial" pitchFamily="34" charset="0"/>
              </a:rPr>
              <a:t>., </a:t>
            </a:r>
            <a:r>
              <a:rPr lang="en-US" sz="1200" i="1" dirty="0">
                <a:latin typeface="Muli" panose="02000503000000000000" pitchFamily="2" charset="0"/>
                <a:cs typeface="Arial" pitchFamily="34" charset="0"/>
              </a:rPr>
              <a:t> J Raman Spectroscopy</a:t>
            </a:r>
            <a:r>
              <a:rPr lang="en-US" sz="1200" dirty="0">
                <a:latin typeface="Muli" panose="02000503000000000000" pitchFamily="2" charset="0"/>
                <a:cs typeface="Arial" pitchFamily="34" charset="0"/>
              </a:rPr>
              <a:t>, 2007, 38(9), 1133-1147</a:t>
            </a:r>
            <a:endParaRPr lang="es-AR" sz="1200" dirty="0">
              <a:latin typeface="Muli" panose="02000503000000000000" pitchFamily="2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2568144" y="2154400"/>
            <a:ext cx="4006813" cy="454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Walter Turncoat"/>
              <a:buNone/>
              <a:defRPr sz="45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pPr lvl="0">
              <a:defRPr/>
            </a:pPr>
            <a:r>
              <a:rPr lang="es-AR" sz="2000" dirty="0">
                <a:solidFill>
                  <a:prstClr val="black"/>
                </a:solidFill>
                <a:latin typeface="Muli" panose="02000503000000000000" pitchFamily="2" charset="0"/>
              </a:rPr>
              <a:t>Microscopía </a:t>
            </a:r>
            <a:r>
              <a:rPr lang="es-AR" sz="2000" dirty="0" err="1">
                <a:solidFill>
                  <a:prstClr val="black"/>
                </a:solidFill>
                <a:latin typeface="Muli" panose="02000503000000000000" pitchFamily="2" charset="0"/>
              </a:rPr>
              <a:t>Raman</a:t>
            </a:r>
            <a:r>
              <a:rPr lang="es-AR" sz="2000" dirty="0">
                <a:solidFill>
                  <a:prstClr val="black"/>
                </a:solidFill>
                <a:latin typeface="Muli" panose="02000503000000000000" pitchFamily="2" charset="0"/>
              </a:rPr>
              <a:t> </a:t>
            </a:r>
            <a:r>
              <a:rPr lang="es-AR" sz="2000" dirty="0" err="1">
                <a:solidFill>
                  <a:prstClr val="black"/>
                </a:solidFill>
                <a:latin typeface="Muli" panose="02000503000000000000" pitchFamily="2" charset="0"/>
              </a:rPr>
              <a:t>Confocal</a:t>
            </a:r>
            <a:endParaRPr kumimoji="0" lang="es-AR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li" panose="02000503000000000000" pitchFamily="2" charset="0"/>
              <a:sym typeface="Walter Turncoat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93" y="2809597"/>
            <a:ext cx="3589943" cy="342157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>
              <a:buClr>
                <a:srgbClr val="000000"/>
              </a:buClr>
            </a:pPr>
            <a:fld id="{6F9B6649-F1A3-4461-BBA3-EE928517F4A2}" type="slidenum">
              <a:rPr lang="es-AR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73</a:t>
            </a:fld>
            <a:endParaRPr lang="es-AR" kern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1AA4342C-0F19-AF40-9803-D1A3F7206387}"/>
              </a:ext>
            </a:extLst>
          </p:cNvPr>
          <p:cNvSpPr txBox="1">
            <a:spLocks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r>
              <a:rPr lang="es-UY" kern="0"/>
              <a:t>Ejemplo 8: </a:t>
            </a:r>
            <a:br>
              <a:rPr lang="es-UY" kern="0"/>
            </a:br>
            <a:r>
              <a:rPr lang="es-UY" kern="0"/>
              <a:t>Interacción de Bacterias con Ag-NP</a:t>
            </a:r>
            <a:endParaRPr lang="es-UY" kern="0" dirty="0"/>
          </a:p>
        </p:txBody>
      </p:sp>
    </p:spTree>
    <p:extLst>
      <p:ext uri="{BB962C8B-B14F-4D97-AF65-F5344CB8AC3E}">
        <p14:creationId xmlns:p14="http://schemas.microsoft.com/office/powerpoint/2010/main" val="73524595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D2053C1-F449-F147-8091-8C347A444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Ejemplo 9: Formulaciones Farmacéuticas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FE6A598C-4FE1-D747-A5F8-37EB90708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/>
              <a:t>Val-Feb Mezcla Física con P188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3987D52-4869-AF43-8CBC-3CA11567D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E5A664-56EA-3943-B243-B3BC8BAD1A35}" type="datetime6">
              <a:rPr lang="es-UY" smtClean="0"/>
              <a:t>Mayo de 2019</a:t>
            </a:fld>
            <a:endParaRPr lang="es-ES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5B7673EF-9EB6-1C45-ACB8-4D778768C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41786-638C-D54A-A909-4C3A419F1DA1}" type="slidenum">
              <a:rPr lang="es-ES" smtClean="0"/>
              <a:pPr/>
              <a:t>74</a:t>
            </a:fld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642AFF1-A37B-CF41-A4A5-A0109210F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442" y="2136913"/>
            <a:ext cx="8229600" cy="232575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CD2721D-A526-1641-9E1A-93B46C3EE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42" y="4541354"/>
            <a:ext cx="8229602" cy="232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44184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61E7F0-CE6E-664B-BAEC-4B77E8A2E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Ejemplo 9: MF vs Dispersión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CD90C4-BF69-1D43-8C80-896AA227F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02ABC9-22C9-054A-8AEB-186767CE7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5736FA-374F-0147-8E34-CFB0B0492A09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01CC922-F2C0-4F4A-A8CF-00BC38E78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75</a:t>
            </a:fld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662B7B5-1B50-AA4C-8101-EDF46731C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675" y="1600200"/>
            <a:ext cx="8826650" cy="249448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80E4C4B-3330-994F-85C8-2AE4DF28A1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1351"/>
          <a:stretch/>
        </p:blipFill>
        <p:spPr>
          <a:xfrm>
            <a:off x="7679309" y="900"/>
            <a:ext cx="1464691" cy="162456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37485F7-494C-9349-981F-DD865DF8E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675" y="4108273"/>
            <a:ext cx="8826650" cy="247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34536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7D96A9-C8A2-FB4D-B8E5-F3FB6156F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Ejemplo 9: MF vs Dispersiones 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E25121-3B88-0C4D-A191-7C93E9333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5736FA-374F-0147-8E34-CFB0B0492A09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6525759-D2B0-8F47-9908-4EB66A91C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76</a:t>
            </a:fld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E10A4F5-339C-694E-BF7E-B846126EB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43" y="1307882"/>
            <a:ext cx="8847475" cy="276919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B895B49-E5A2-5D49-98FB-1629828B6C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4610"/>
          <a:stretch/>
        </p:blipFill>
        <p:spPr>
          <a:xfrm>
            <a:off x="1610487" y="4034983"/>
            <a:ext cx="2241065" cy="249448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3A5CA19-6D79-CE44-907A-19761E5EA7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4610"/>
          <a:stretch/>
        </p:blipFill>
        <p:spPr>
          <a:xfrm>
            <a:off x="4427984" y="4032174"/>
            <a:ext cx="2241065" cy="2471914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24E7531A-99EB-E042-924E-595BEADBB872}"/>
              </a:ext>
            </a:extLst>
          </p:cNvPr>
          <p:cNvSpPr txBox="1"/>
          <p:nvPr/>
        </p:nvSpPr>
        <p:spPr>
          <a:xfrm>
            <a:off x="2590800" y="6504088"/>
            <a:ext cx="4023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/>
              <a:t>MF		Dispersión de NC</a:t>
            </a:r>
          </a:p>
        </p:txBody>
      </p:sp>
    </p:spTree>
    <p:extLst>
      <p:ext uri="{BB962C8B-B14F-4D97-AF65-F5344CB8AC3E}">
        <p14:creationId xmlns:p14="http://schemas.microsoft.com/office/powerpoint/2010/main" val="289682369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Resumen: Micro Raman Confocal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latin typeface="+mj-lt"/>
              </a:rPr>
              <a:t>No Destructivo</a:t>
            </a:r>
            <a:endParaRPr lang="es-ES" b="1" i="1" dirty="0">
              <a:latin typeface="+mj-lt"/>
            </a:endParaRPr>
          </a:p>
          <a:p>
            <a:r>
              <a:rPr lang="es-ES" dirty="0">
                <a:latin typeface="+mj-lt"/>
              </a:rPr>
              <a:t>Identificación Química Directa</a:t>
            </a:r>
          </a:p>
          <a:p>
            <a:r>
              <a:rPr lang="es-ES" dirty="0">
                <a:latin typeface="+mj-lt"/>
              </a:rPr>
              <a:t>Identificación de Propiedades de Materiales</a:t>
            </a:r>
          </a:p>
          <a:p>
            <a:r>
              <a:rPr lang="es-ES" dirty="0">
                <a:latin typeface="+mj-lt"/>
              </a:rPr>
              <a:t>Preparación sencilla de muestra</a:t>
            </a:r>
          </a:p>
          <a:p>
            <a:r>
              <a:rPr lang="es-ES" dirty="0">
                <a:latin typeface="+mj-lt"/>
              </a:rPr>
              <a:t>Sólidos y Líquidos</a:t>
            </a:r>
          </a:p>
          <a:p>
            <a:r>
              <a:rPr lang="es-ES" dirty="0">
                <a:latin typeface="+mj-lt"/>
              </a:rPr>
              <a:t>Detección 3-dimensional</a:t>
            </a:r>
          </a:p>
          <a:p>
            <a:r>
              <a:rPr lang="es-ES" dirty="0">
                <a:latin typeface="+mj-lt"/>
              </a:rPr>
              <a:t>Combinación de detección química con AF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B849472-E3C6-4F47-9A4E-5E1311CE8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560871-789F-A24F-B519-7E9491A35E0D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DEDC8E2-88FF-C24E-9F70-62C787ED4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77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320767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2D45E9-77D7-0148-A615-8597ECF785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UY" dirty="0"/>
              <a:t>Microscopía de Fuerza Atómica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00DBAD-7C0C-2147-967C-98F945BFB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4E5192-5C87-AD4C-AEF7-4409C912CDD3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CED41BD-14D6-B249-BF0E-D4F6D4B80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89D58-AE8B-3A40-A8D0-35E4885FE76B}" type="slidenum">
              <a:rPr lang="es-ES" smtClean="0"/>
              <a:pPr/>
              <a:t>78</a:t>
            </a:fld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C40AF02-97DD-3D42-8440-1E9CAA458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49209" y="3602639"/>
            <a:ext cx="3284984" cy="246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29420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F6C3C0-DA39-5548-B8A9-689F125B5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1. Introducción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F43B23-7025-E146-A857-DFF383A0A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/>
              <a:t>Historia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632B62-3823-3448-B01B-A3A7BF8CB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5736FA-374F-0147-8E34-CFB0B0492A09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1B515F5-E74B-AC45-9949-FAE9F1D6A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79</a:t>
            </a:fld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BD5E7-80F2-0049-800C-A56EBC66E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746903" y="1758283"/>
            <a:ext cx="4593318" cy="468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7918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AFM3.png">
            <a:extLst>
              <a:ext uri="{FF2B5EF4-FFF2-40B4-BE49-F238E27FC236}">
                <a16:creationId xmlns:a16="http://schemas.microsoft.com/office/drawing/2014/main" id="{93373462-B6B2-024A-9469-393C15049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834" y="1569135"/>
            <a:ext cx="5232244" cy="520700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6B3848E-6E96-6048-8A1F-B26055E46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1. Introducción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AC7642-272B-644A-B8FE-CE73964426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/>
              <a:t>Esquema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08D1C3-9FF8-CC43-8C8B-AA987E15D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5736FA-374F-0147-8E34-CFB0B0492A09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FF82A3D-6AF8-4348-9577-832DF7CAA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80</a:t>
            </a:fld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8E361C1-2748-B145-B628-340FDFD01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22" y="2480291"/>
            <a:ext cx="2746648" cy="277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56086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1. Introducción: Raman &amp; AFM Dual</a:t>
            </a:r>
          </a:p>
        </p:txBody>
      </p:sp>
      <p:pic>
        <p:nvPicPr>
          <p:cNvPr id="4" name="IMG_5300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6402" y="1628800"/>
            <a:ext cx="8640960" cy="4860541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6C8C99C-E096-B940-A441-CE9B89497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7ED0A4-BD21-C847-9A32-D590EA3AF663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C6533C3-3613-4848-8972-948499397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81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703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B505FE-0C12-F244-AD85-246B4CC59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1. Introducción	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7DCE39-A5DF-9B4F-9346-CF567FE8D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/>
              <a:t>Partes relevantes:</a:t>
            </a:r>
          </a:p>
          <a:p>
            <a:pPr lvl="1"/>
            <a:r>
              <a:rPr lang="es-UY" dirty="0"/>
              <a:t>Sustrato</a:t>
            </a:r>
          </a:p>
          <a:p>
            <a:pPr lvl="1"/>
            <a:r>
              <a:rPr lang="es-UY" dirty="0"/>
              <a:t>Cantilever</a:t>
            </a:r>
          </a:p>
          <a:p>
            <a:pPr lvl="1"/>
            <a:r>
              <a:rPr lang="es-UY" dirty="0"/>
              <a:t>Probo</a:t>
            </a:r>
          </a:p>
          <a:p>
            <a:pPr lvl="1"/>
            <a:r>
              <a:rPr lang="es-UY" dirty="0"/>
              <a:t>Fotodiodo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04CD11-3B44-F546-9EFA-8D1E389D9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5736FA-374F-0147-8E34-CFB0B0492A09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96F6F73-7397-A742-9871-AA76221E5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82</a:t>
            </a:fld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257BC4E-CEB1-0D40-977D-07952EED6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344124" y="2803512"/>
            <a:ext cx="4276359" cy="327699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79C4FC3-9808-304A-9484-251C3CC0A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517001" y="1194384"/>
            <a:ext cx="2097137" cy="315686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0C2AF28-87F5-864A-BCE8-A34C5AFE57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200" y="3951287"/>
            <a:ext cx="21463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15267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FAE593-4596-6347-BE0D-E4CBB74F5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2. Modos de Medida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863AE0-6A41-7249-B3B3-8DF6E366CF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UY" dirty="0"/>
              <a:t>Contacto Contínuo entre Punta y Muestra</a:t>
            </a:r>
          </a:p>
          <a:p>
            <a:pPr lvl="1"/>
            <a:r>
              <a:rPr lang="es-UY" dirty="0"/>
              <a:t>Modo Contacto (contact mode)</a:t>
            </a:r>
          </a:p>
          <a:p>
            <a:pPr lvl="1"/>
            <a:r>
              <a:rPr lang="es-UY" dirty="0"/>
              <a:t>Medida de Fuerzas (Curva de Fuerza)</a:t>
            </a:r>
          </a:p>
          <a:p>
            <a:r>
              <a:rPr lang="es-UY" dirty="0"/>
              <a:t>Contacto intermitente entre punta y muestra</a:t>
            </a:r>
          </a:p>
          <a:p>
            <a:pPr lvl="1"/>
            <a:r>
              <a:rPr lang="es-UY" dirty="0"/>
              <a:t>Contacto Intermitente (Tapping Mode)</a:t>
            </a:r>
          </a:p>
          <a:p>
            <a:pPr lvl="1"/>
            <a:r>
              <a:rPr lang="es-UY" dirty="0"/>
              <a:t>Contraste de Fase (Phase Contrast mode)</a:t>
            </a:r>
          </a:p>
          <a:p>
            <a:r>
              <a:rPr lang="es-UY" dirty="0"/>
              <a:t>Otros Modos:</a:t>
            </a:r>
          </a:p>
          <a:p>
            <a:pPr lvl="1"/>
            <a:r>
              <a:rPr lang="es-UY" dirty="0"/>
              <a:t>Fuerza Magnética (MFM)</a:t>
            </a:r>
          </a:p>
          <a:p>
            <a:pPr lvl="1"/>
            <a:r>
              <a:rPr lang="es-UY" dirty="0"/>
              <a:t>Fuerza Eléctrica (EFM)</a:t>
            </a:r>
          </a:p>
          <a:p>
            <a:pPr lvl="1"/>
            <a:r>
              <a:rPr lang="es-UY" dirty="0"/>
              <a:t>Potencial de Superficie (SPM)</a:t>
            </a:r>
          </a:p>
          <a:p>
            <a:pPr lvl="1"/>
            <a:r>
              <a:rPr lang="es-UY" dirty="0"/>
              <a:t>Fuerzas Químicas (CPM)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D60B5F-3495-2A41-8D82-AE77D10AB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5736FA-374F-0147-8E34-CFB0B0492A09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4EFE42D-F362-4E45-9739-2CC3409DC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83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959602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539F9D6-B7BC-7A4C-9091-165D969EFE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046824" y="2345664"/>
            <a:ext cx="3343236" cy="478982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7411385-9682-8B4E-999D-C57359AC1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2. Modo Contacto	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DAD394-905E-4D46-8C9E-4EF3BFAB4E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sz="2000" dirty="0"/>
              <a:t>Topografía</a:t>
            </a:r>
          </a:p>
          <a:p>
            <a:r>
              <a:rPr lang="es-UY" sz="2000" dirty="0"/>
              <a:t>Afectada por la respuesta mecánica del material</a:t>
            </a:r>
          </a:p>
          <a:p>
            <a:r>
              <a:rPr lang="es-UY" sz="2000" dirty="0"/>
              <a:t>Permite distinguir zonas con diferente comportamiento mecánico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D80A9B-7DB3-EB42-B18C-E5290B7EC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5736FA-374F-0147-8E34-CFB0B0492A09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5C33032-2310-BB40-88E9-129BCBF04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84</a:t>
            </a:fld>
            <a:endParaRPr lang="es-ES"/>
          </a:p>
        </p:txBody>
      </p:sp>
      <p:pic>
        <p:nvPicPr>
          <p:cNvPr id="7" name="contact_AFM.mov">
            <a:hlinkClick r:id="" action="ppaction://media"/>
            <a:extLst>
              <a:ext uri="{FF2B5EF4-FFF2-40B4-BE49-F238E27FC236}">
                <a16:creationId xmlns:a16="http://schemas.microsoft.com/office/drawing/2014/main" id="{C75AFF58-EF27-6848-8977-913D341022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30313" y="3212976"/>
            <a:ext cx="3781717" cy="257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693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31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</a:t>
            </a:r>
            <a:r>
              <a:rPr lang="en-US" sz="4000" dirty="0" err="1"/>
              <a:t>Modo</a:t>
            </a:r>
            <a:r>
              <a:rPr lang="en-US" sz="4000" dirty="0"/>
              <a:t> No </a:t>
            </a:r>
            <a:r>
              <a:rPr lang="en-US" sz="4000" dirty="0" err="1"/>
              <a:t>Contacto</a:t>
            </a:r>
            <a:r>
              <a:rPr lang="en-US" sz="4000" dirty="0"/>
              <a:t> e </a:t>
            </a:r>
            <a:r>
              <a:rPr lang="en-US" sz="4000" dirty="0" err="1"/>
              <a:t>Intermitente</a:t>
            </a:r>
            <a:endParaRPr lang="es-ES" dirty="0"/>
          </a:p>
        </p:txBody>
      </p:sp>
      <p:pic>
        <p:nvPicPr>
          <p:cNvPr id="4" name="AC_AFM.mov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04048" y="1844824"/>
            <a:ext cx="4037013" cy="2714625"/>
          </a:xfrm>
        </p:spPr>
      </p:pic>
      <p:sp>
        <p:nvSpPr>
          <p:cNvPr id="14" name="Marcador de contenido 13">
            <a:extLst>
              <a:ext uri="{FF2B5EF4-FFF2-40B4-BE49-F238E27FC236}">
                <a16:creationId xmlns:a16="http://schemas.microsoft.com/office/drawing/2014/main" id="{02B99474-3AF2-D64D-8320-BD7B2CBBB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5856" y="1567656"/>
            <a:ext cx="4494176" cy="4530725"/>
          </a:xfrm>
        </p:spPr>
        <p:txBody>
          <a:bodyPr/>
          <a:lstStyle/>
          <a:p>
            <a:r>
              <a:rPr lang="es-UY" sz="1800" dirty="0"/>
              <a:t>Contacto Intermitente (Force Modulation):</a:t>
            </a:r>
          </a:p>
          <a:p>
            <a:pPr lvl="1"/>
            <a:r>
              <a:rPr lang="es-UY" sz="1600" dirty="0"/>
              <a:t>El cantilever oscila, interaccionando con la muestra</a:t>
            </a:r>
          </a:p>
          <a:p>
            <a:r>
              <a:rPr lang="es-UY" sz="1800" dirty="0"/>
              <a:t>No Contacto</a:t>
            </a:r>
          </a:p>
          <a:p>
            <a:pPr lvl="1"/>
            <a:r>
              <a:rPr lang="es-UY" sz="1600" dirty="0"/>
              <a:t>El cantilever oscila, sin Interacción con la Muestra</a:t>
            </a:r>
          </a:p>
          <a:p>
            <a:pPr lvl="1"/>
            <a:endParaRPr lang="es-UY" sz="1600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BB92E7E-E95B-D94F-ABC6-AE9F31AB3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98D239-DDDD-5144-8D38-EFAB6C8E5D35}" type="datetime6">
              <a:rPr lang="es-UY" smtClean="0"/>
              <a:t>Mayo de 2019</a:t>
            </a:fld>
            <a:endParaRPr lang="es-ES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A1BD61D9-6F3A-A846-84DE-9DA0C7048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85</a:t>
            </a:fld>
            <a:endParaRPr lang="es-ES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74337A6F-4329-574A-8162-6F06DE8978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052372" y="3256233"/>
            <a:ext cx="1941251" cy="266922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8F751BE-E4D2-3343-901C-274A278CCD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6723885" y="4943083"/>
            <a:ext cx="2145844" cy="168399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EA01BDC-BB9F-D145-9039-ACFC3D087F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3182894" y="4211241"/>
            <a:ext cx="1282700" cy="392430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24DE898-5E6C-F74F-91EC-6ABC9ECB64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98851" y="3976975"/>
            <a:ext cx="1082908" cy="1164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3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</a:t>
            </a:r>
            <a:r>
              <a:rPr lang="en-US" sz="4000" dirty="0" err="1"/>
              <a:t>Modo</a:t>
            </a:r>
            <a:r>
              <a:rPr lang="en-US" sz="4000" dirty="0"/>
              <a:t> No </a:t>
            </a:r>
            <a:r>
              <a:rPr lang="en-US" sz="4000" dirty="0" err="1"/>
              <a:t>Contacto</a:t>
            </a:r>
            <a:r>
              <a:rPr lang="en-US" sz="4000" dirty="0"/>
              <a:t> e </a:t>
            </a:r>
            <a:r>
              <a:rPr lang="en-US" sz="4000" dirty="0" err="1"/>
              <a:t>Intermitente</a:t>
            </a:r>
            <a:endParaRPr lang="es-ES" dirty="0"/>
          </a:p>
        </p:txBody>
      </p:sp>
      <p:sp>
        <p:nvSpPr>
          <p:cNvPr id="10" name="Marcador de contenido 9">
            <a:extLst>
              <a:ext uri="{FF2B5EF4-FFF2-40B4-BE49-F238E27FC236}">
                <a16:creationId xmlns:a16="http://schemas.microsoft.com/office/drawing/2014/main" id="{8641880E-C059-8849-A680-4ACAFA76C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199"/>
            <a:ext cx="4930905" cy="4979988"/>
          </a:xfrm>
        </p:spPr>
        <p:txBody>
          <a:bodyPr/>
          <a:lstStyle/>
          <a:p>
            <a:r>
              <a:rPr lang="es-UY" sz="2000" dirty="0"/>
              <a:t>Elección del Cantilever:</a:t>
            </a:r>
          </a:p>
          <a:p>
            <a:pPr lvl="1"/>
            <a:r>
              <a:rPr lang="es-UY" sz="1800" dirty="0"/>
              <a:t>Tapping Mode (Force Modulation):</a:t>
            </a:r>
          </a:p>
          <a:p>
            <a:pPr lvl="2"/>
            <a:r>
              <a:rPr lang="es-UY" sz="1600" dirty="0"/>
              <a:t>Resonancia: 65-85 kHz </a:t>
            </a:r>
          </a:p>
          <a:p>
            <a:pPr lvl="2"/>
            <a:r>
              <a:rPr lang="es-UY" sz="1600" dirty="0"/>
              <a:t>Constante k=2.8 Nm</a:t>
            </a:r>
            <a:r>
              <a:rPr lang="es-UY" sz="1600" baseline="30000" dirty="0"/>
              <a:t>-1</a:t>
            </a:r>
          </a:p>
          <a:p>
            <a:pPr lvl="2"/>
            <a:r>
              <a:rPr lang="es-UY" sz="1600" dirty="0"/>
              <a:t>Algo de Interacción con la muestra</a:t>
            </a:r>
          </a:p>
          <a:p>
            <a:pPr lvl="1"/>
            <a:r>
              <a:rPr lang="es-UY" sz="1800" dirty="0"/>
              <a:t>Modo No Contacto</a:t>
            </a:r>
          </a:p>
          <a:p>
            <a:pPr lvl="2"/>
            <a:r>
              <a:rPr lang="es-UY" sz="1600" dirty="0"/>
              <a:t>Resonancia: 230-300 kHz </a:t>
            </a:r>
          </a:p>
          <a:p>
            <a:pPr lvl="2"/>
            <a:r>
              <a:rPr lang="es-UY" sz="1600" dirty="0"/>
              <a:t>Constante k=42 Nm</a:t>
            </a:r>
            <a:r>
              <a:rPr lang="es-UY" sz="1600" baseline="30000" dirty="0"/>
              <a:t>-1</a:t>
            </a:r>
          </a:p>
          <a:p>
            <a:pPr lvl="2"/>
            <a:r>
              <a:rPr lang="es-UY" sz="1600" dirty="0"/>
              <a:t>Muestras muy “blandas” </a:t>
            </a:r>
          </a:p>
          <a:p>
            <a:pPr lvl="2"/>
            <a:r>
              <a:rPr lang="es-UY" sz="1600" dirty="0"/>
              <a:t>(ej.: Polímeros, geles, microorganismos, etc). El Objetivo es la Phase Constrast image.</a:t>
            </a:r>
          </a:p>
          <a:p>
            <a:pPr lvl="2"/>
            <a:endParaRPr lang="es-UY" sz="1600" dirty="0"/>
          </a:p>
          <a:p>
            <a:pPr lvl="1"/>
            <a:r>
              <a:rPr lang="es-UY" sz="2000" dirty="0"/>
              <a:t>Imágenes de Fase:</a:t>
            </a:r>
          </a:p>
          <a:p>
            <a:pPr lvl="2"/>
            <a:r>
              <a:rPr lang="es-UY" sz="1600" dirty="0"/>
              <a:t>Propiedades Viscoelásticas.</a:t>
            </a:r>
          </a:p>
          <a:p>
            <a:pPr lvl="2"/>
            <a:r>
              <a:rPr lang="es-UY" sz="1600" dirty="0"/>
              <a:t>Potencial de Adhesión.</a:t>
            </a:r>
          </a:p>
          <a:p>
            <a:endParaRPr lang="es-UY" sz="2200" dirty="0"/>
          </a:p>
          <a:p>
            <a:endParaRPr lang="es-UY" sz="2200" baseline="30000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BB92E7E-E95B-D94F-ABC6-AE9F31AB3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98D239-DDDD-5144-8D38-EFAB6C8E5D35}" type="datetime6">
              <a:rPr lang="es-UY" smtClean="0"/>
              <a:t>Mayo de 2019</a:t>
            </a:fld>
            <a:endParaRPr lang="es-ES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A1BD61D9-6F3A-A846-84DE-9DA0C7048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86</a:t>
            </a:fld>
            <a:endParaRPr lang="es-E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A4546048-6608-CA45-A6C1-9C2987ED7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6249" y="2086240"/>
            <a:ext cx="3728933" cy="4007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90220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F0A8E0F-E5AB-0141-A343-3EBB86D85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466" y="2066004"/>
            <a:ext cx="4604903" cy="357905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</a:t>
            </a:r>
            <a:r>
              <a:rPr lang="en-US" sz="4000" dirty="0" err="1"/>
              <a:t>Modo</a:t>
            </a:r>
            <a:r>
              <a:rPr lang="en-US" sz="4000" dirty="0"/>
              <a:t> No </a:t>
            </a:r>
            <a:r>
              <a:rPr lang="en-US" sz="4000" dirty="0" err="1"/>
              <a:t>Contacto</a:t>
            </a:r>
            <a:r>
              <a:rPr lang="en-US" sz="4000" dirty="0"/>
              <a:t> e </a:t>
            </a:r>
            <a:r>
              <a:rPr lang="en-US" sz="4000" dirty="0" err="1"/>
              <a:t>Intermitente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arcador de contenido 9">
                <a:extLst>
                  <a:ext uri="{FF2B5EF4-FFF2-40B4-BE49-F238E27FC236}">
                    <a16:creationId xmlns:a16="http://schemas.microsoft.com/office/drawing/2014/main" id="{8641880E-C059-8849-A680-4ACAFA76CDB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199"/>
                <a:ext cx="3970784" cy="4979988"/>
              </a:xfrm>
            </p:spPr>
            <p:txBody>
              <a:bodyPr/>
              <a:lstStyle/>
              <a:p>
                <a:r>
                  <a:rPr lang="es-UY" sz="2400" dirty="0"/>
                  <a:t>Selección del Modo de Medida</a:t>
                </a:r>
              </a:p>
              <a:p>
                <a:r>
                  <a:rPr lang="es-UY" sz="2400" dirty="0"/>
                  <a:t>Ajuste del Set-Point:</a:t>
                </a:r>
              </a:p>
              <a:p>
                <a:pPr lvl="1"/>
                <a:r>
                  <a:rPr lang="es-UY" sz="1800" dirty="0"/>
                  <a:t>Amplitud amortiguada del tip, debe ser inferior a la de la amplitud libre.</a:t>
                </a:r>
              </a:p>
              <a:p>
                <a:pPr lvl="1"/>
                <a:endParaRPr lang="es-UY" sz="1800" dirty="0">
                  <a:cs typeface="+mn-cs"/>
                </a:endParaRPr>
              </a:p>
              <a:p>
                <a:r>
                  <a:rPr lang="es-UY" sz="2400" dirty="0">
                    <a:cs typeface="+mn-cs"/>
                  </a:rPr>
                  <a:t>Tapping Mode (Intermitente)</a:t>
                </a:r>
              </a:p>
              <a:p>
                <a:pPr lvl="1"/>
                <a:r>
                  <a:rPr lang="es-UY" sz="1800" dirty="0">
                    <a:cs typeface="+mn-cs"/>
                  </a:rPr>
                  <a:t>Set Point </a:t>
                </a:r>
                <a14:m>
                  <m:oMath xmlns:m="http://schemas.openxmlformats.org/officeDocument/2006/math">
                    <m:r>
                      <a:rPr lang="es-UY" sz="1800">
                        <a:latin typeface="Cambria Math" panose="02040503050406030204" pitchFamily="18" charset="0"/>
                        <a:cs typeface="+mn-cs"/>
                      </a:rPr>
                      <m:t>↓</m:t>
                    </m:r>
                  </m:oMath>
                </a14:m>
                <a:endParaRPr lang="es-UY" sz="1800" dirty="0">
                  <a:cs typeface="+mn-cs"/>
                </a:endParaRPr>
              </a:p>
              <a:p>
                <a:r>
                  <a:rPr lang="es-UY" sz="2400" dirty="0">
                    <a:cs typeface="+mn-cs"/>
                  </a:rPr>
                  <a:t>Modo No Contacto</a:t>
                </a:r>
              </a:p>
              <a:p>
                <a:pPr lvl="1"/>
                <a:r>
                  <a:rPr lang="es-UY" sz="1800" dirty="0">
                    <a:cs typeface="+mn-cs"/>
                  </a:rPr>
                  <a:t>Set Point </a:t>
                </a:r>
                <a14:m>
                  <m:oMath xmlns:m="http://schemas.openxmlformats.org/officeDocument/2006/math">
                    <m:r>
                      <a:rPr lang="es-UY" sz="1800">
                        <a:latin typeface="Cambria Math" panose="02040503050406030204" pitchFamily="18" charset="0"/>
                        <a:cs typeface="+mn-cs"/>
                      </a:rPr>
                      <m:t>↑</m:t>
                    </m:r>
                  </m:oMath>
                </a14:m>
                <a:endParaRPr lang="es-UY" sz="1800" dirty="0">
                  <a:cs typeface="+mn-cs"/>
                </a:endParaRPr>
              </a:p>
              <a:p>
                <a:pPr lvl="1"/>
                <a:endParaRPr lang="es-UY" sz="2000" dirty="0"/>
              </a:p>
              <a:p>
                <a:pPr lvl="1"/>
                <a:endParaRPr lang="es-UY" sz="2000" baseline="30000" dirty="0"/>
              </a:p>
            </p:txBody>
          </p:sp>
        </mc:Choice>
        <mc:Fallback xmlns="">
          <p:sp>
            <p:nvSpPr>
              <p:cNvPr id="10" name="Marcador de contenido 9">
                <a:extLst>
                  <a:ext uri="{FF2B5EF4-FFF2-40B4-BE49-F238E27FC236}">
                    <a16:creationId xmlns:a16="http://schemas.microsoft.com/office/drawing/2014/main" id="{8641880E-C059-8849-A680-4ACAFA76CD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199"/>
                <a:ext cx="3970784" cy="4979988"/>
              </a:xfrm>
              <a:blipFill>
                <a:blip r:embed="rId3"/>
                <a:stretch>
                  <a:fillRect l="-958" t="-1018" r="-3834"/>
                </a:stretch>
              </a:blipFill>
            </p:spPr>
            <p:txBody>
              <a:bodyPr/>
              <a:lstStyle/>
              <a:p>
                <a:r>
                  <a:rPr lang="es-U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BB92E7E-E95B-D94F-ABC6-AE9F31AB3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98D239-DDDD-5144-8D38-EFAB6C8E5D35}" type="datetime6">
              <a:rPr lang="es-UY" smtClean="0"/>
              <a:t>Mayo de 2019</a:t>
            </a:fld>
            <a:endParaRPr lang="es-ES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A1BD61D9-6F3A-A846-84DE-9DA0C7048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87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464488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2. EFM &amp; MFM</a:t>
            </a:r>
          </a:p>
        </p:txBody>
      </p:sp>
      <p:pic>
        <p:nvPicPr>
          <p:cNvPr id="4" name="EFM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1520" y="2276872"/>
            <a:ext cx="4298665" cy="2808312"/>
          </a:xfrm>
          <a:prstGeom prst="rect">
            <a:avLst/>
          </a:prstGeom>
        </p:spPr>
      </p:pic>
      <p:pic>
        <p:nvPicPr>
          <p:cNvPr id="5" name="MFM.mo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860032" y="2276872"/>
            <a:ext cx="4221263" cy="2808312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7A1F1B7-481A-0A48-A2F1-0642F31BD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1ACD75-06A0-0E4D-8B27-E53846DC2B09}" type="datetime6">
              <a:rPr lang="es-UY" smtClean="0"/>
              <a:t>Mayo de 2019</a:t>
            </a:fld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625C57-F901-B242-A21F-1FBAE6D05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88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055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76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5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58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28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9" repeatCount="indefinite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35" repeatCount="indefinite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26DB14-786D-EB42-9558-4C7B3F015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3. Medidas de Fuerza y Adhesión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044F74-6D77-9C48-A34A-45802C81C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sz="2400" dirty="0"/>
              <a:t>La adhesión se determina localmente mediante curvas de Fuerza.</a:t>
            </a:r>
          </a:p>
          <a:p>
            <a:r>
              <a:rPr lang="es-UY" sz="2400" dirty="0"/>
              <a:t>Topografía mecánico.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9E6F58-0AA5-0F41-A5FE-6E776EEE7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5736FA-374F-0147-8E34-CFB0B0492A09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99D42FA-C51C-474A-B584-5645AB27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89</a:t>
            </a:fld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0F73AC7-1E79-224C-872C-61935320A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216914" y="774224"/>
            <a:ext cx="3430791" cy="756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444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16632"/>
            <a:ext cx="7234932" cy="6580187"/>
          </a:xfrm>
          <a:prstGeom prst="rect">
            <a:avLst/>
          </a:prstGeom>
        </p:spPr>
      </p:pic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39123E-C1D0-2B49-9205-620098D61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2374CC-3225-1A49-9713-37EA38291480}" type="datetime6">
              <a:rPr lang="es-UY" smtClean="0"/>
              <a:t>Mayo de 2019</a:t>
            </a:fld>
            <a:endParaRPr lang="es-ES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3D93E87-6F21-394B-861F-DDFB507D0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90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654371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Micro Raman AFM Dual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>
                <a:latin typeface="+mj-lt"/>
              </a:rPr>
              <a:t>Alpha</a:t>
            </a:r>
            <a:r>
              <a:rPr lang="es-ES" dirty="0">
                <a:latin typeface="+mj-lt"/>
              </a:rPr>
              <a:t> 300R </a:t>
            </a:r>
            <a:r>
              <a:rPr lang="es-ES" dirty="0">
                <a:latin typeface="+mj-lt"/>
                <a:ea typeface="Wingdings"/>
                <a:cs typeface="Wingdings"/>
                <a:sym typeface="Wingdings"/>
              </a:rPr>
              <a:t> </a:t>
            </a:r>
            <a:r>
              <a:rPr lang="es-ES" dirty="0" err="1">
                <a:latin typeface="+mj-lt"/>
              </a:rPr>
              <a:t>Alpha</a:t>
            </a:r>
            <a:r>
              <a:rPr lang="es-ES" dirty="0">
                <a:latin typeface="+mj-lt"/>
              </a:rPr>
              <a:t> 300RA</a:t>
            </a:r>
          </a:p>
          <a:p>
            <a:pPr lvl="1"/>
            <a:r>
              <a:rPr lang="es-ES" sz="2000" dirty="0"/>
              <a:t>FSE_1_2014_1_102008 - ANII</a:t>
            </a:r>
          </a:p>
        </p:txBody>
      </p:sp>
      <p:pic>
        <p:nvPicPr>
          <p:cNvPr id="4" name="Imagen 3" descr="AFM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45778"/>
            <a:ext cx="8244408" cy="1778956"/>
          </a:xfrm>
          <a:prstGeom prst="rect">
            <a:avLst/>
          </a:prstGeom>
        </p:spPr>
      </p:pic>
      <p:pic>
        <p:nvPicPr>
          <p:cNvPr id="5" name="Imagen 4" descr="AFM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446190"/>
            <a:ext cx="7380312" cy="2411810"/>
          </a:xfrm>
          <a:prstGeom prst="rect">
            <a:avLst/>
          </a:prstGeom>
        </p:spPr>
      </p:pic>
      <p:sp>
        <p:nvSpPr>
          <p:cNvPr id="6" name="Marcador de fecha 5">
            <a:extLst>
              <a:ext uri="{FF2B5EF4-FFF2-40B4-BE49-F238E27FC236}">
                <a16:creationId xmlns:a16="http://schemas.microsoft.com/office/drawing/2014/main" id="{C9AAD7CF-B142-F648-A075-E75E9B61E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7B0490-4076-164C-8048-D9C74AE79D57}" type="datetime6">
              <a:rPr lang="es-UY" smtClean="0"/>
              <a:t>Mayo de 2019</a:t>
            </a:fld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2727AD3-5A32-BA46-A67A-64246CDEE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91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007385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dirty="0"/>
              <a:t>4. Ejemplos:</a:t>
            </a:r>
            <a:br>
              <a:rPr lang="es-ES" dirty="0"/>
            </a:br>
            <a:r>
              <a:rPr lang="es-ES" dirty="0" err="1"/>
              <a:t>Contact</a:t>
            </a:r>
            <a:r>
              <a:rPr lang="es-ES" dirty="0"/>
              <a:t> </a:t>
            </a:r>
            <a:r>
              <a:rPr lang="es-ES" dirty="0" err="1"/>
              <a:t>mode</a:t>
            </a:r>
            <a:r>
              <a:rPr lang="es-ES" dirty="0"/>
              <a:t>: Triángulos de Al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93986"/>
            <a:ext cx="2490890" cy="215256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848" y="1598864"/>
            <a:ext cx="2430152" cy="215256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160" y="1593986"/>
            <a:ext cx="2376009" cy="2152560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C3EFB05-1BDC-E54C-A71C-1CFA2531B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6BA5C3-C1C3-834D-B81D-84B819829A1C}" type="datetime6">
              <a:rPr lang="es-UY" smtClean="0"/>
              <a:t>Mayo de 2019</a:t>
            </a:fld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76B6A6E-7837-3641-AC60-5305CAEED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92</a:t>
            </a:fld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DD7F456-FBAE-4245-B697-8C1A36DB3F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422"/>
          <a:stretch/>
        </p:blipFill>
        <p:spPr>
          <a:xfrm>
            <a:off x="4919208" y="3957329"/>
            <a:ext cx="3468961" cy="215256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549781D-28F5-724C-8168-126BE860AC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5696" y="3900113"/>
            <a:ext cx="2500449" cy="215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21467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 Ejemplos: Modo No Contacto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000292"/>
            <a:ext cx="8424936" cy="3857733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96818" y="1556792"/>
            <a:ext cx="8229600" cy="4525963"/>
          </a:xfrm>
        </p:spPr>
        <p:txBody>
          <a:bodyPr/>
          <a:lstStyle/>
          <a:p>
            <a:r>
              <a:rPr lang="es-UY" sz="2000" dirty="0"/>
              <a:t>Reduced Graphene Oxide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CB0E225-D758-5044-89B5-99BED16A9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551593C-4310-B644-85E1-ED9CB9D559D1}" type="datetime6">
              <a:rPr lang="es-UY" smtClean="0"/>
              <a:t>Mayo de 2019</a:t>
            </a:fld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871C92-A90B-5E4A-80E8-068B77DD9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93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770980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4. Ejemplos: Modo No Contacto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72E5994-1FFA-854C-AE76-701CA19501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GOQD sobre sustrato de silicio</a:t>
            </a:r>
          </a:p>
          <a:p>
            <a:r>
              <a:rPr lang="en-US" dirty="0"/>
              <a:t>60 nm de </a:t>
            </a:r>
            <a:r>
              <a:rPr lang="en-US" dirty="0" err="1"/>
              <a:t>diámetro</a:t>
            </a:r>
            <a:r>
              <a:rPr lang="en-US" dirty="0"/>
              <a:t>  y 13 nm de alto</a:t>
            </a:r>
            <a:endParaRPr lang="es-ES" dirty="0"/>
          </a:p>
          <a:p>
            <a:pPr marL="0" indent="0">
              <a:buNone/>
            </a:pPr>
            <a:endParaRPr lang="es-UY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0E2E67F-962D-9145-9AF7-A32921946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B21EF5-2995-9243-BC34-66840712E0EE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FF2D522-4ED0-6949-8221-30D74470D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94</a:t>
            </a:fld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636912"/>
            <a:ext cx="5586635" cy="243431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1457B4E-AA0D-A443-B97D-207547DD2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4725144"/>
            <a:ext cx="5303844" cy="2120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97212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MFM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1069" y="0"/>
            <a:ext cx="4685731" cy="6858000"/>
          </a:xfrm>
          <a:prstGeom prst="rect">
            <a:avLst/>
          </a:prstGeom>
        </p:spPr>
      </p:pic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7E3CD33-F721-DD4A-AB58-27A5A6C32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02BAA9-E3CD-8040-9DD6-7CEF2D7EC22C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CB8A296-0434-4844-AE8B-6CAE10CD7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95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25963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 Ejemplos: </a:t>
            </a:r>
            <a:r>
              <a:rPr lang="es-ES" dirty="0" err="1"/>
              <a:t>Caracterizaci</a:t>
            </a:r>
            <a:r>
              <a:rPr lang="en-US" dirty="0" err="1"/>
              <a:t>ón</a:t>
            </a:r>
            <a:r>
              <a:rPr lang="en-US" dirty="0"/>
              <a:t> de NT: </a:t>
            </a:r>
            <a:r>
              <a:rPr lang="en-US" dirty="0" err="1"/>
              <a:t>Microscopia</a:t>
            </a:r>
            <a:r>
              <a:rPr lang="en-US" dirty="0"/>
              <a:t> Raman</a:t>
            </a:r>
            <a:endParaRPr lang="es-ES" dirty="0"/>
          </a:p>
        </p:txBody>
      </p:sp>
      <p:pic>
        <p:nvPicPr>
          <p:cNvPr id="6" name="Raman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38530" y="1556792"/>
            <a:ext cx="5005470" cy="5301208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00406" y="1638176"/>
            <a:ext cx="37955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s-ES_tradnl" sz="2000" dirty="0">
                <a:latin typeface="+mj-lt"/>
              </a:rPr>
              <a:t>Muestra de NT calentados  hasta T=200ºC.</a:t>
            </a:r>
          </a:p>
          <a:p>
            <a:pPr marL="285750" indent="-285750">
              <a:buFont typeface="Arial" charset="0"/>
              <a:buChar char="•"/>
            </a:pPr>
            <a:r>
              <a:rPr lang="es-ES_tradnl" sz="2000" dirty="0">
                <a:latin typeface="+mj-lt"/>
              </a:rPr>
              <a:t>Crecimiento de Nanopartículas de Anatasa en muestra de TNT .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07504" y="3182153"/>
            <a:ext cx="38884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_tradnl" dirty="0"/>
              <a:t>Funcionamiento:</a:t>
            </a:r>
            <a:endParaRPr lang="es-ES_tradnl" dirty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s-ES_tradnl" dirty="0">
                <a:latin typeface="+mj-lt"/>
              </a:rPr>
              <a:t>Cada pixel de la imagen contiene  un espectro Raman, constituyendo una técnica </a:t>
            </a:r>
            <a:r>
              <a:rPr lang="es-ES_tradnl" dirty="0" err="1">
                <a:latin typeface="+mj-lt"/>
              </a:rPr>
              <a:t>hyper</a:t>
            </a:r>
            <a:r>
              <a:rPr lang="es-ES_tradnl" dirty="0">
                <a:latin typeface="+mj-lt"/>
              </a:rPr>
              <a:t>-espectral.</a:t>
            </a:r>
          </a:p>
          <a:p>
            <a:pPr marL="285750" indent="-285750" algn="just">
              <a:lnSpc>
                <a:spcPct val="150000"/>
              </a:lnSpc>
              <a:buFont typeface="Arial" charset="0"/>
              <a:buChar char="•"/>
            </a:pPr>
            <a:r>
              <a:rPr lang="es-ES_tradnl" dirty="0">
                <a:latin typeface="+mj-lt"/>
              </a:rPr>
              <a:t>Con esta información es posible reconstruir todo tipo de imágenes, por ejemplo siguiendo la intensidad de una determinada banda Raman</a:t>
            </a:r>
          </a:p>
        </p:txBody>
      </p:sp>
    </p:spTree>
    <p:extLst>
      <p:ext uri="{BB962C8B-B14F-4D97-AF65-F5344CB8AC3E}">
        <p14:creationId xmlns:p14="http://schemas.microsoft.com/office/powerpoint/2010/main" val="77100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 Ejemplos: </a:t>
            </a:r>
            <a:r>
              <a:rPr lang="es-ES" dirty="0" err="1"/>
              <a:t>Caracterizaci</a:t>
            </a:r>
            <a:r>
              <a:rPr lang="en-US" dirty="0" err="1"/>
              <a:t>ón</a:t>
            </a:r>
            <a:r>
              <a:rPr lang="en-US" dirty="0"/>
              <a:t> de NT: </a:t>
            </a:r>
            <a:r>
              <a:rPr lang="en-US" dirty="0" err="1"/>
              <a:t>Microscopia</a:t>
            </a:r>
            <a:r>
              <a:rPr lang="en-US" dirty="0"/>
              <a:t> Raman</a:t>
            </a:r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200406" y="1638176"/>
            <a:ext cx="4155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s-ES_tradnl" sz="2000" dirty="0">
                <a:latin typeface="+mj-lt"/>
              </a:rPr>
              <a:t>Espectros de HTNT antes y después de la preparación del </a:t>
            </a:r>
            <a:r>
              <a:rPr lang="es-ES_tradnl" sz="2000" dirty="0" err="1">
                <a:latin typeface="+mj-lt"/>
              </a:rPr>
              <a:t>fotoelectrodo</a:t>
            </a:r>
            <a:r>
              <a:rPr lang="es-ES_tradnl" sz="2000" dirty="0">
                <a:latin typeface="+mj-lt"/>
              </a:rPr>
              <a:t>.</a:t>
            </a:r>
          </a:p>
        </p:txBody>
      </p:sp>
      <p:pic>
        <p:nvPicPr>
          <p:cNvPr id="7" name="Imagen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4" t="9735" r="13013" b="3737"/>
          <a:stretch/>
        </p:blipFill>
        <p:spPr bwMode="auto">
          <a:xfrm>
            <a:off x="456416" y="2474168"/>
            <a:ext cx="3826768" cy="29784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17 Imagen" descr="PCA_analysis.t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37996" y="1510131"/>
            <a:ext cx="4233641" cy="2072015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474639" y="5926823"/>
            <a:ext cx="4155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s-ES_tradnl" sz="2000" dirty="0">
                <a:latin typeface="+mj-lt"/>
              </a:rPr>
              <a:t>Análisis por PCA: calidad del </a:t>
            </a:r>
            <a:r>
              <a:rPr lang="es-ES_tradnl" sz="2000" dirty="0" err="1">
                <a:latin typeface="+mj-lt"/>
              </a:rPr>
              <a:t>fotoelectrodo</a:t>
            </a:r>
            <a:endParaRPr lang="es-ES_tradnl" sz="2000" dirty="0">
              <a:latin typeface="+mj-lt"/>
            </a:endParaRPr>
          </a:p>
        </p:txBody>
      </p:sp>
      <p:pic>
        <p:nvPicPr>
          <p:cNvPr id="10" name="19 Imagen" descr="PCA_selected.tif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59473" y="3582146"/>
            <a:ext cx="4590689" cy="326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95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 Ejemplos: </a:t>
            </a:r>
            <a:r>
              <a:rPr lang="es-ES_tradnl" dirty="0"/>
              <a:t>AFM</a:t>
            </a:r>
          </a:p>
        </p:txBody>
      </p:sp>
      <p:pic>
        <p:nvPicPr>
          <p:cNvPr id="4" name="Imagen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51" y="1628800"/>
            <a:ext cx="7703341" cy="4210086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23528" y="5934670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+mj-lt"/>
              </a:rPr>
              <a:t>Figure 3.-</a:t>
            </a:r>
            <a:r>
              <a:rPr lang="en-US" dirty="0">
                <a:latin typeface="+mj-lt"/>
              </a:rPr>
              <a:t> AFM images for the anatase photoelectrode: (a) contrast phase, (b) topography and (c) 3D-topography images. Idem for HTNT photoelectrode: (d)3D-topography (e) phase contrast and (f) topography images.</a:t>
            </a:r>
            <a:endParaRPr lang="es-ES_tradnl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1864105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 Ejemplos: Modelado: Espectros Raman de polimorfos de TiO</a:t>
            </a:r>
            <a:r>
              <a:rPr lang="es-ES" baseline="-25000" dirty="0"/>
              <a:t>2</a:t>
            </a: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747" y="2152228"/>
            <a:ext cx="5057821" cy="345638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58700" y="3638248"/>
            <a:ext cx="3900433" cy="2808312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606058" y="1764304"/>
            <a:ext cx="4037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+mj-lt"/>
              </a:rPr>
              <a:t>Espectros Raman Simulados por DFT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940069" y="6250542"/>
            <a:ext cx="3746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latin typeface="+mj-lt"/>
              </a:rPr>
              <a:t>Espectros Raman Calculados y Experimental:</a:t>
            </a:r>
          </a:p>
          <a:p>
            <a:r>
              <a:rPr lang="nb-NO" sz="1400" dirty="0">
                <a:latin typeface="+mj-lt"/>
              </a:rPr>
              <a:t>Dylla et al, J. </a:t>
            </a:r>
            <a:r>
              <a:rPr lang="nb-NO" sz="1400" dirty="0" err="1">
                <a:latin typeface="+mj-lt"/>
              </a:rPr>
              <a:t>Phys</a:t>
            </a:r>
            <a:r>
              <a:rPr lang="nb-NO" sz="1400" dirty="0">
                <a:latin typeface="+mj-lt"/>
              </a:rPr>
              <a:t>. </a:t>
            </a:r>
            <a:r>
              <a:rPr lang="nb-NO" sz="1400" dirty="0" err="1">
                <a:latin typeface="+mj-lt"/>
              </a:rPr>
              <a:t>Chem</a:t>
            </a:r>
            <a:r>
              <a:rPr lang="nb-NO" sz="1400" dirty="0">
                <a:latin typeface="+mj-lt"/>
              </a:rPr>
              <a:t>. Lett. 2012, 3, 2015 2019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378853" y="1716919"/>
            <a:ext cx="322543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+mj-lt"/>
              </a:rPr>
              <a:t>C</a:t>
            </a:r>
            <a:r>
              <a:rPr lang="en-US" dirty="0" err="1">
                <a:latin typeface="+mj-lt"/>
              </a:rPr>
              <a:t>álculos</a:t>
            </a:r>
            <a:r>
              <a:rPr lang="en-US" dirty="0">
                <a:latin typeface="+mj-lt"/>
              </a:rPr>
              <a:t> DFT: </a:t>
            </a:r>
            <a:r>
              <a:rPr lang="en-US" dirty="0" err="1">
                <a:latin typeface="+mj-lt"/>
              </a:rPr>
              <a:t>Código</a:t>
            </a:r>
            <a:r>
              <a:rPr lang="en-US" dirty="0">
                <a:latin typeface="+mj-lt"/>
              </a:rPr>
              <a:t> VASP</a:t>
            </a:r>
          </a:p>
          <a:p>
            <a:r>
              <a:rPr lang="en-US" dirty="0" err="1">
                <a:latin typeface="+mj-lt"/>
              </a:rPr>
              <a:t>Ecut</a:t>
            </a:r>
            <a:r>
              <a:rPr lang="en-US" dirty="0">
                <a:latin typeface="+mj-lt"/>
              </a:rPr>
              <a:t>=400 eV </a:t>
            </a:r>
          </a:p>
          <a:p>
            <a:r>
              <a:rPr lang="en-US" dirty="0" err="1">
                <a:latin typeface="+mj-lt"/>
              </a:rPr>
              <a:t>Ondas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Planas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DFPT </a:t>
            </a:r>
            <a:r>
              <a:rPr lang="en-US" dirty="0" err="1">
                <a:latin typeface="+mj-lt"/>
              </a:rPr>
              <a:t>fonones</a:t>
            </a:r>
            <a:endParaRPr lang="en-US" dirty="0">
              <a:latin typeface="+mj-lt"/>
            </a:endParaRPr>
          </a:p>
          <a:p>
            <a:r>
              <a:rPr lang="en-US" dirty="0" err="1">
                <a:latin typeface="+mj-lt"/>
              </a:rPr>
              <a:t>Primera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derivada</a:t>
            </a:r>
            <a:r>
              <a:rPr lang="en-US" dirty="0">
                <a:latin typeface="+mj-lt"/>
              </a:rPr>
              <a:t> de la </a:t>
            </a:r>
            <a:r>
              <a:rPr lang="en-US" dirty="0" err="1">
                <a:latin typeface="+mj-lt"/>
              </a:rPr>
              <a:t>Polrización</a:t>
            </a:r>
            <a:endParaRPr lang="es-ES" dirty="0">
              <a:latin typeface="+mj-lt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2148102" y="4093652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>
                <a:solidFill>
                  <a:srgbClr val="FF0000"/>
                </a:solidFill>
              </a:rPr>
              <a:t>E</a:t>
            </a:r>
            <a:r>
              <a:rPr lang="es-ES" baseline="-25000" dirty="0" err="1">
                <a:solidFill>
                  <a:srgbClr val="FF0000"/>
                </a:solidFill>
              </a:rPr>
              <a:t>g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230520" y="3695754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/>
              <a:t>E</a:t>
            </a:r>
            <a:r>
              <a:rPr lang="es-ES" baseline="-25000" dirty="0" err="1"/>
              <a:t>g</a:t>
            </a:r>
            <a:endParaRPr lang="es-ES" dirty="0"/>
          </a:p>
        </p:txBody>
      </p:sp>
      <p:sp>
        <p:nvSpPr>
          <p:cNvPr id="10" name="Rectángulo 9"/>
          <p:cNvSpPr/>
          <p:nvPr/>
        </p:nvSpPr>
        <p:spPr>
          <a:xfrm>
            <a:off x="1779878" y="4168396"/>
            <a:ext cx="537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/>
              <a:t>B</a:t>
            </a:r>
            <a:r>
              <a:rPr lang="es-ES" baseline="-25000"/>
              <a:t>1g</a:t>
            </a:r>
            <a:endParaRPr lang="es-ES" dirty="0"/>
          </a:p>
        </p:txBody>
      </p:sp>
      <p:sp>
        <p:nvSpPr>
          <p:cNvPr id="11" name="Rectángulo 10"/>
          <p:cNvSpPr/>
          <p:nvPr/>
        </p:nvSpPr>
        <p:spPr>
          <a:xfrm>
            <a:off x="2432948" y="3822654"/>
            <a:ext cx="535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A</a:t>
            </a:r>
            <a:r>
              <a:rPr lang="es-ES" baseline="-25000" dirty="0"/>
              <a:t>1g</a:t>
            </a:r>
            <a:endParaRPr lang="es-ES" dirty="0"/>
          </a:p>
        </p:txBody>
      </p:sp>
      <p:sp>
        <p:nvSpPr>
          <p:cNvPr id="12" name="Rectángulo 11"/>
          <p:cNvSpPr/>
          <p:nvPr/>
        </p:nvSpPr>
        <p:spPr>
          <a:xfrm>
            <a:off x="2931507" y="2635721"/>
            <a:ext cx="508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/>
              <a:t>E</a:t>
            </a:r>
            <a:r>
              <a:rPr lang="es-ES" baseline="-25000"/>
              <a:t>g</a:t>
            </a:r>
            <a:r>
              <a:rPr lang="es-ES" dirty="0"/>
              <a:t> 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2522928" y="3525731"/>
            <a:ext cx="699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>
                <a:solidFill>
                  <a:srgbClr val="FF0000"/>
                </a:solidFill>
              </a:rPr>
              <a:t>A</a:t>
            </a:r>
            <a:r>
              <a:rPr lang="es-ES" baseline="-25000">
                <a:solidFill>
                  <a:srgbClr val="FF0000"/>
                </a:solidFill>
              </a:rPr>
              <a:t>1g</a:t>
            </a:r>
            <a:r>
              <a:rPr lang="es-ES">
                <a:solidFill>
                  <a:srgbClr val="FF0000"/>
                </a:solidFill>
              </a:rPr>
              <a:t>  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3065916" y="2991917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es-ES" baseline="-25000" dirty="0">
                <a:solidFill>
                  <a:schemeClr val="accent1">
                    <a:lumMod val="75000"/>
                  </a:schemeClr>
                </a:solidFill>
              </a:rPr>
              <a:t>g </a:t>
            </a:r>
          </a:p>
          <a:p>
            <a:r>
              <a:rPr lang="es-ES" dirty="0" err="1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s-ES" baseline="-25000" dirty="0" err="1">
                <a:solidFill>
                  <a:schemeClr val="accent1">
                    <a:lumMod val="75000"/>
                  </a:schemeClr>
                </a:solidFill>
              </a:rPr>
              <a:t>g</a:t>
            </a:r>
            <a:endParaRPr lang="es-ES" baseline="-25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3588670" y="4353062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es-ES" baseline="-25000" dirty="0">
                <a:solidFill>
                  <a:schemeClr val="accent1">
                    <a:lumMod val="75000"/>
                  </a:schemeClr>
                </a:solidFill>
              </a:rPr>
              <a:t>g 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349646" y="5901410"/>
            <a:ext cx="41666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latin typeface="+mj-lt"/>
              </a:rPr>
              <a:t>Pobre información referente a estructuras de </a:t>
            </a:r>
            <a:r>
              <a:rPr lang="es-ES_tradnl" sz="2400" dirty="0" err="1">
                <a:latin typeface="+mj-lt"/>
              </a:rPr>
              <a:t>NTs</a:t>
            </a:r>
            <a:r>
              <a:rPr lang="es-ES_tradnl" sz="2400" dirty="0">
                <a:latin typeface="+mj-lt"/>
              </a:rPr>
              <a:t> de TiO</a:t>
            </a:r>
            <a:r>
              <a:rPr lang="es-ES_tradnl" sz="2400" baseline="-25000" dirty="0">
                <a:latin typeface="+mj-lt"/>
              </a:rPr>
              <a:t>2</a:t>
            </a:r>
          </a:p>
        </p:txBody>
      </p:sp>
      <p:cxnSp>
        <p:nvCxnSpPr>
          <p:cNvPr id="18" name="Conector recto 17"/>
          <p:cNvCxnSpPr/>
          <p:nvPr/>
        </p:nvCxnSpPr>
        <p:spPr>
          <a:xfrm>
            <a:off x="7596336" y="4722394"/>
            <a:ext cx="360040" cy="0"/>
          </a:xfrm>
          <a:prstGeom prst="line">
            <a:avLst/>
          </a:prstGeom>
          <a:ln w="38100">
            <a:solidFill>
              <a:srgbClr val="E5AD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/>
          <p:cNvSpPr txBox="1"/>
          <p:nvPr/>
        </p:nvSpPr>
        <p:spPr>
          <a:xfrm>
            <a:off x="8001238" y="4501428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err="1">
                <a:solidFill>
                  <a:srgbClr val="E5AD01"/>
                </a:solidFill>
              </a:rPr>
              <a:t>exp</a:t>
            </a:r>
            <a:endParaRPr lang="es-ES_tradnl" dirty="0">
              <a:solidFill>
                <a:srgbClr val="E5AD01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7297952" y="3934797"/>
            <a:ext cx="13063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_tradnl" dirty="0"/>
          </a:p>
          <a:p>
            <a:r>
              <a:rPr lang="es-ES_tradnl" dirty="0"/>
              <a:t>   --   Teo</a:t>
            </a:r>
          </a:p>
        </p:txBody>
      </p:sp>
    </p:spTree>
    <p:extLst>
      <p:ext uri="{BB962C8B-B14F-4D97-AF65-F5344CB8AC3E}">
        <p14:creationId xmlns:p14="http://schemas.microsoft.com/office/powerpoint/2010/main" val="166337919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F77D3D-388B-5A48-95BF-6E46C0966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 Ejemplos: </a:t>
            </a:r>
            <a:r>
              <a:rPr lang="es-UY" dirty="0"/>
              <a:t>Bacterias con Ag-NP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F3F86B-55DD-CE4F-B96E-34A7B5FA7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/>
              <a:t>NC AFM</a:t>
            </a:r>
          </a:p>
          <a:p>
            <a:pPr lvl="1"/>
            <a:r>
              <a:rPr lang="es-UY" dirty="0"/>
              <a:t>Amplitud</a:t>
            </a:r>
          </a:p>
          <a:p>
            <a:pPr lvl="1"/>
            <a:r>
              <a:rPr lang="es-UY" dirty="0"/>
              <a:t>Fase</a:t>
            </a:r>
          </a:p>
          <a:p>
            <a:pPr lvl="1"/>
            <a:r>
              <a:rPr lang="es-UY" dirty="0"/>
              <a:t>Topografía</a:t>
            </a:r>
          </a:p>
          <a:p>
            <a:pPr lvl="1"/>
            <a:r>
              <a:rPr lang="es-UY" dirty="0"/>
              <a:t>Feedback</a:t>
            </a:r>
          </a:p>
          <a:p>
            <a:pPr lvl="1"/>
            <a:endParaRPr lang="es-UY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DFCF7C-3D58-FE4C-8305-616F30BA2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5736FA-374F-0147-8E34-CFB0B0492A09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E3478C5-77D1-5A41-BD81-A1089E9C4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100</a:t>
            </a:fld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5C6D6B7-C607-B84D-BBF8-92E475600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1600200"/>
            <a:ext cx="4933007" cy="530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09168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Resumen: AFM/EFM/MFM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latin typeface="+mj-lt"/>
              </a:rPr>
              <a:t>Diferentes Modos de Medida:</a:t>
            </a:r>
          </a:p>
          <a:p>
            <a:pPr lvl="1"/>
            <a:r>
              <a:rPr lang="es-ES" b="1" i="1" dirty="0">
                <a:latin typeface="+mj-lt"/>
              </a:rPr>
              <a:t>Contacto</a:t>
            </a:r>
          </a:p>
          <a:p>
            <a:pPr lvl="1"/>
            <a:r>
              <a:rPr lang="es-ES" b="1" i="1" dirty="0">
                <a:latin typeface="+mj-lt"/>
              </a:rPr>
              <a:t>No Contacto e Intermitente (</a:t>
            </a:r>
            <a:r>
              <a:rPr lang="es-ES" b="1" i="1" dirty="0" err="1">
                <a:latin typeface="+mj-lt"/>
              </a:rPr>
              <a:t>Tapping</a:t>
            </a:r>
            <a:r>
              <a:rPr lang="es-ES" b="1" i="1" dirty="0">
                <a:latin typeface="+mj-lt"/>
              </a:rPr>
              <a:t>)</a:t>
            </a:r>
          </a:p>
          <a:p>
            <a:pPr lvl="1"/>
            <a:r>
              <a:rPr lang="es-ES" b="1" i="1" dirty="0" err="1">
                <a:latin typeface="+mj-lt"/>
              </a:rPr>
              <a:t>Liftmode</a:t>
            </a:r>
            <a:endParaRPr lang="es-ES" b="1" i="1" dirty="0">
              <a:latin typeface="+mj-lt"/>
            </a:endParaRPr>
          </a:p>
          <a:p>
            <a:r>
              <a:rPr lang="es-ES" dirty="0">
                <a:latin typeface="+mj-lt"/>
              </a:rPr>
              <a:t>AFM/EFM/MFM</a:t>
            </a:r>
          </a:p>
          <a:p>
            <a:r>
              <a:rPr lang="es-ES" dirty="0" err="1">
                <a:latin typeface="+mj-lt"/>
              </a:rPr>
              <a:t>Topolog</a:t>
            </a:r>
            <a:r>
              <a:rPr lang="en-US" dirty="0" err="1">
                <a:latin typeface="+mj-lt"/>
              </a:rPr>
              <a:t>ía</a:t>
            </a:r>
            <a:r>
              <a:rPr lang="en-US" dirty="0">
                <a:latin typeface="+mj-lt"/>
              </a:rPr>
              <a:t> y </a:t>
            </a:r>
            <a:r>
              <a:rPr lang="en-US" dirty="0" err="1">
                <a:latin typeface="+mj-lt"/>
              </a:rPr>
              <a:t>Propiedades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Físicas</a:t>
            </a:r>
            <a:r>
              <a:rPr lang="en-US" dirty="0">
                <a:latin typeface="+mj-lt"/>
              </a:rPr>
              <a:t>:</a:t>
            </a:r>
          </a:p>
          <a:p>
            <a:pPr lvl="1"/>
            <a:r>
              <a:rPr lang="en-US" b="1" i="1" dirty="0" err="1">
                <a:latin typeface="+mj-lt"/>
              </a:rPr>
              <a:t>Dureza</a:t>
            </a:r>
            <a:endParaRPr lang="en-US" b="1" i="1" dirty="0">
              <a:latin typeface="+mj-lt"/>
            </a:endParaRPr>
          </a:p>
          <a:p>
            <a:pPr lvl="1"/>
            <a:r>
              <a:rPr lang="en-US" b="1" i="1" dirty="0" err="1">
                <a:latin typeface="+mj-lt"/>
              </a:rPr>
              <a:t>Viscosidad</a:t>
            </a:r>
            <a:endParaRPr lang="en-US" b="1" i="1" dirty="0">
              <a:latin typeface="+mj-lt"/>
            </a:endParaRPr>
          </a:p>
          <a:p>
            <a:pPr lvl="1"/>
            <a:r>
              <a:rPr lang="en-US" b="1" i="1" dirty="0" err="1">
                <a:latin typeface="+mj-lt"/>
              </a:rPr>
              <a:t>Adhesión</a:t>
            </a:r>
            <a:endParaRPr lang="es-ES" b="1" i="1" dirty="0">
              <a:latin typeface="+mj-lt"/>
            </a:endParaRPr>
          </a:p>
          <a:p>
            <a:r>
              <a:rPr lang="es-ES" dirty="0">
                <a:latin typeface="+mj-lt"/>
              </a:rPr>
              <a:t>Posibilidad de medir en Líquidos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A50C86E-7689-C14C-8F7E-0DD47E78E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EAEAFA-8743-2A47-B089-8222974CC948}" type="datetime6">
              <a:rPr lang="es-UY" smtClean="0"/>
              <a:t>Mayo de 2019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CB9F0F0-E32F-E14B-8B10-08F2F6C84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101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88864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Agradecimientos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7859216" cy="4997152"/>
          </a:xfrm>
        </p:spPr>
        <p:txBody>
          <a:bodyPr/>
          <a:lstStyle/>
          <a:p>
            <a:r>
              <a:rPr lang="es-ES" sz="2400" b="1" dirty="0">
                <a:latin typeface="+mj-lt"/>
              </a:rPr>
              <a:t>Parque Científico y Tecnológico de Pando (PCTP) / Instituto Polo Tecnológico de Pando</a:t>
            </a:r>
          </a:p>
          <a:p>
            <a:r>
              <a:rPr lang="es-ES" sz="2400" b="1" dirty="0">
                <a:latin typeface="+mj-lt"/>
              </a:rPr>
              <a:t>ANII- Proyecto EQC_X_2012_1_14.</a:t>
            </a:r>
          </a:p>
          <a:p>
            <a:r>
              <a:rPr lang="es-ES" sz="2400" b="1" dirty="0">
                <a:latin typeface="+mj-lt"/>
              </a:rPr>
              <a:t>ANII-FSE_1_2014_1_102008 Fondo Sectorial de </a:t>
            </a:r>
            <a:r>
              <a:rPr lang="es-ES" sz="2400" b="1" dirty="0" err="1">
                <a:latin typeface="+mj-lt"/>
              </a:rPr>
              <a:t>Energ</a:t>
            </a:r>
            <a:r>
              <a:rPr lang="en-US" sz="2400" b="1" dirty="0" err="1">
                <a:latin typeface="+mj-lt"/>
              </a:rPr>
              <a:t>í</a:t>
            </a:r>
            <a:r>
              <a:rPr lang="es-ES" sz="2400" b="1" dirty="0">
                <a:latin typeface="+mj-lt"/>
              </a:rPr>
              <a:t>a.</a:t>
            </a:r>
          </a:p>
          <a:p>
            <a:pPr lvl="1"/>
            <a:r>
              <a:rPr lang="es-ES" sz="2000" dirty="0">
                <a:latin typeface="+mj-lt"/>
              </a:rPr>
              <a:t>Grupo de Farmacología &amp; LEA, CIENFAR - FQ</a:t>
            </a:r>
          </a:p>
          <a:p>
            <a:pPr lvl="1"/>
            <a:r>
              <a:rPr lang="es-ES" sz="2000" dirty="0" err="1">
                <a:latin typeface="+mj-lt"/>
              </a:rPr>
              <a:t>Microbiolog</a:t>
            </a:r>
            <a:r>
              <a:rPr lang="en-US" sz="2000" dirty="0" err="1">
                <a:latin typeface="+mj-lt"/>
              </a:rPr>
              <a:t>ía-Biotecnología</a:t>
            </a:r>
            <a:r>
              <a:rPr lang="en-US" sz="2000" dirty="0">
                <a:latin typeface="+mj-lt"/>
              </a:rPr>
              <a:t>, DEPBIO – FQ.</a:t>
            </a:r>
            <a:endParaRPr lang="es-ES" sz="2000" dirty="0">
              <a:latin typeface="+mj-lt"/>
            </a:endParaRPr>
          </a:p>
          <a:p>
            <a:pPr lvl="1"/>
            <a:r>
              <a:rPr lang="es-ES" sz="2000" dirty="0">
                <a:latin typeface="+mj-lt"/>
              </a:rPr>
              <a:t>Instituto Nacional de Donación y Trasplante - INDT</a:t>
            </a:r>
          </a:p>
          <a:p>
            <a:pPr lvl="1"/>
            <a:r>
              <a:rPr lang="es-ES" sz="2000" dirty="0">
                <a:latin typeface="+mj-lt"/>
              </a:rPr>
              <a:t>Grupo Física del Estado Sólido– IF-FING</a:t>
            </a:r>
          </a:p>
          <a:p>
            <a:pPr lvl="1"/>
            <a:r>
              <a:rPr lang="es-ES" sz="2000" dirty="0">
                <a:latin typeface="+mj-lt"/>
              </a:rPr>
              <a:t>Cátedra de Química Inorgánica –FQ</a:t>
            </a:r>
          </a:p>
          <a:p>
            <a:pPr lvl="1"/>
            <a:r>
              <a:rPr lang="es-ES" sz="2000" dirty="0">
                <a:latin typeface="+mj-lt"/>
              </a:rPr>
              <a:t>Cátedra de Análisis Instrumental – FQ</a:t>
            </a:r>
          </a:p>
          <a:p>
            <a:pPr lvl="1"/>
            <a:r>
              <a:rPr lang="es-ES" sz="2000" dirty="0">
                <a:latin typeface="+mj-lt"/>
              </a:rPr>
              <a:t>Cátedra de Fisicoquímica -FQ</a:t>
            </a:r>
          </a:p>
          <a:p>
            <a:pPr lvl="1"/>
            <a:r>
              <a:rPr lang="es-ES" sz="2000" dirty="0">
                <a:latin typeface="+mj-lt"/>
              </a:rPr>
              <a:t>Laboratorio de Biomateriales – FCIEN</a:t>
            </a:r>
          </a:p>
          <a:p>
            <a:endParaRPr lang="es-ES" b="1" dirty="0">
              <a:latin typeface="+mj-lt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37127" r="10625" b="38229"/>
          <a:stretch/>
        </p:blipFill>
        <p:spPr>
          <a:xfrm>
            <a:off x="4391472" y="478822"/>
            <a:ext cx="4752528" cy="90298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2" y="5282865"/>
            <a:ext cx="2730500" cy="14478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24023" t="16217" r="26082" b="16776"/>
          <a:stretch/>
        </p:blipFill>
        <p:spPr>
          <a:xfrm>
            <a:off x="7148065" y="3787428"/>
            <a:ext cx="1584177" cy="936104"/>
          </a:xfrm>
          <a:prstGeom prst="rect">
            <a:avLst/>
          </a:prstGeom>
        </p:spPr>
      </p:pic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77182FC-BCC2-6F43-B43E-7CA52A07D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C21896-9074-2A4D-98BC-6B91E25A195A}" type="datetime6">
              <a:rPr lang="es-UY" smtClean="0"/>
              <a:t>Mayo de 2019</a:t>
            </a:fld>
            <a:endParaRPr lang="es-ES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D4104BC7-2420-A948-80CC-EC8C29851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102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590538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ctrTitle"/>
          </p:nvPr>
        </p:nvSpPr>
        <p:spPr>
          <a:xfrm>
            <a:off x="497342" y="878248"/>
            <a:ext cx="7772400" cy="2127250"/>
          </a:xfrm>
        </p:spPr>
        <p:txBody>
          <a:bodyPr/>
          <a:lstStyle/>
          <a:p>
            <a:r>
              <a:rPr lang="es-UY" sz="8000" dirty="0">
                <a:latin typeface="Garamond" charset="0"/>
              </a:rPr>
              <a:t>Gracias</a:t>
            </a:r>
          </a:p>
        </p:txBody>
      </p:sp>
      <p:sp>
        <p:nvSpPr>
          <p:cNvPr id="34819" name="Subtitle 2"/>
          <p:cNvSpPr>
            <a:spLocks noGrp="1"/>
          </p:cNvSpPr>
          <p:nvPr>
            <p:ph type="subTitle" idx="1"/>
          </p:nvPr>
        </p:nvSpPr>
        <p:spPr>
          <a:xfrm>
            <a:off x="1371600" y="3270250"/>
            <a:ext cx="6400800" cy="3016250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s-ES_tradnl" sz="1800" b="1" dirty="0">
              <a:latin typeface="Verdana" charset="0"/>
            </a:endParaRPr>
          </a:p>
          <a:p>
            <a:pPr>
              <a:buFont typeface="Wingdings" charset="0"/>
              <a:buNone/>
            </a:pPr>
            <a:r>
              <a:rPr lang="es-ES_tradnl" sz="1600" u="sng" dirty="0">
                <a:solidFill>
                  <a:srgbClr val="00B0F0"/>
                </a:solidFill>
                <a:latin typeface="Verdana" charset="0"/>
              </a:rPr>
              <a:t>]</a:t>
            </a:r>
            <a:endParaRPr lang="es-UY" sz="4800" u="sng" dirty="0">
              <a:solidFill>
                <a:srgbClr val="00B0F0"/>
              </a:solidFill>
              <a:latin typeface="Verdana" charset="0"/>
            </a:endParaRPr>
          </a:p>
        </p:txBody>
      </p:sp>
      <p:pic>
        <p:nvPicPr>
          <p:cNvPr id="34820" name="Picture 12" descr="nanotub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7" y="3933056"/>
            <a:ext cx="1984570" cy="1932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4" descr="LogoF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57188"/>
            <a:ext cx="1617663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5" descr="UDELAR_medi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200" y="265113"/>
            <a:ext cx="1598613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 descr="Emulsion3DRamanimage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257600"/>
            <a:ext cx="3600400" cy="36004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36" y="3330575"/>
            <a:ext cx="2730500" cy="14478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3793" y="4945062"/>
            <a:ext cx="3175000" cy="1397000"/>
          </a:xfrm>
          <a:prstGeom prst="rect">
            <a:avLst/>
          </a:prstGeom>
        </p:spPr>
      </p:pic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8212C0-DDFF-D743-9D34-BB9A8BF81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876CC8-785D-D24E-9D94-7B87EC0E20FB}" type="datetime6">
              <a:rPr lang="es-UY" smtClean="0"/>
              <a:t>Mayo de 2019</a:t>
            </a:fld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FDDB69-4A9D-A841-8810-C130FBAB1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89D58-AE8B-3A40-A8D0-35E4885FE76B}" type="slidenum">
              <a:rPr lang="es-ES" smtClean="0"/>
              <a:pPr/>
              <a:t>103</a:t>
            </a:fld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4A9DF11-8907-2943-8226-B45DB29017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0"/>
            <a:ext cx="1905000" cy="1905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ivel">
  <a:themeElements>
    <a:clrScheme name="Ni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Nivel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i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3392</TotalTime>
  <Words>2282</Words>
  <Application>Microsoft Macintosh PowerPoint</Application>
  <PresentationFormat>Presentación en pantalla (4:3)</PresentationFormat>
  <Paragraphs>659</Paragraphs>
  <Slides>103</Slides>
  <Notes>8</Notes>
  <HiddenSlides>0</HiddenSlides>
  <MMClips>7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103</vt:i4>
      </vt:variant>
    </vt:vector>
  </HeadingPairs>
  <TitlesOfParts>
    <vt:vector size="113" baseType="lpstr">
      <vt:lpstr>Arial</vt:lpstr>
      <vt:lpstr>Calibri</vt:lpstr>
      <vt:lpstr>Cambria Math</vt:lpstr>
      <vt:lpstr>Garamond</vt:lpstr>
      <vt:lpstr>Muli</vt:lpstr>
      <vt:lpstr>Times New Roman</vt:lpstr>
      <vt:lpstr>Verdana</vt:lpstr>
      <vt:lpstr>Walter Turncoat</vt:lpstr>
      <vt:lpstr>Wingdings</vt:lpstr>
      <vt:lpstr>Nivel</vt:lpstr>
      <vt:lpstr>Microscopía Raman Confocal y Microscopia de Fuerza Atómica</vt:lpstr>
      <vt:lpstr>Punteo</vt:lpstr>
      <vt:lpstr>1. Modos Vibracionales</vt:lpstr>
      <vt:lpstr>2. Reglas de Selección</vt:lpstr>
      <vt:lpstr>1. Modos Vibracionales</vt:lpstr>
      <vt:lpstr>2. Reglas de Selección: IR vs Raman</vt:lpstr>
      <vt:lpstr>2. El efecto Raman</vt:lpstr>
      <vt:lpstr>2. El efecto Raman</vt:lpstr>
      <vt:lpstr>2. Infrarrojo vs. Raman</vt:lpstr>
      <vt:lpstr>2. Esquema Típico de Experimento</vt:lpstr>
      <vt:lpstr>2. Espectroscopia Raman</vt:lpstr>
      <vt:lpstr>2. Identificación de Bandas</vt:lpstr>
      <vt:lpstr>Presentación de PowerPoint</vt:lpstr>
      <vt:lpstr>2. Métodos Teóricos</vt:lpstr>
      <vt:lpstr>2. Simulación de IR y Raman</vt:lpstr>
      <vt:lpstr>3 Microscopia Óptica Clásica</vt:lpstr>
      <vt:lpstr>3. Microscopia Confocal </vt:lpstr>
      <vt:lpstr>3. Microscopio Confocal + Espectroscopia Raman</vt:lpstr>
      <vt:lpstr>3. Microscopio Confocal + Espectrómetro Raman</vt:lpstr>
      <vt:lpstr>3. Esquema</vt:lpstr>
      <vt:lpstr>3. Características de la Técnica</vt:lpstr>
      <vt:lpstr>3. WITec Alpha 300 RA</vt:lpstr>
      <vt:lpstr>3. Plataforma Piezoeléctrica</vt:lpstr>
      <vt:lpstr>3. Doble CCD optimizada para cada región del espectro</vt:lpstr>
      <vt:lpstr>3. Disposición</vt:lpstr>
      <vt:lpstr>4. Aplicaciones</vt:lpstr>
      <vt:lpstr>Imagen Raman:  dispersión agua-aceite</vt:lpstr>
      <vt:lpstr>Reconstrucción Imagen Raman 3D</vt:lpstr>
      <vt:lpstr>Stents para Drug Delivery</vt:lpstr>
      <vt:lpstr>Polímeros</vt:lpstr>
      <vt:lpstr>Blend PMMA+SBR</vt:lpstr>
      <vt:lpstr>Alimentos</vt:lpstr>
      <vt:lpstr>Chocolate Blanco (toblerone)</vt:lpstr>
      <vt:lpstr>Medidas de Tensiones Residuales</vt:lpstr>
      <vt:lpstr>Células Bacterianas</vt:lpstr>
      <vt:lpstr>Células Vivas: células  epiteliales de Rata</vt:lpstr>
      <vt:lpstr>Células epiteliales en Buffer</vt:lpstr>
      <vt:lpstr>Imagen reconstruida</vt:lpstr>
      <vt:lpstr>Tabletas: API y Excipientes</vt:lpstr>
      <vt:lpstr>Stents para Drug Delivery</vt:lpstr>
      <vt:lpstr>Polímeros</vt:lpstr>
      <vt:lpstr>Alimentos</vt:lpstr>
      <vt:lpstr>Experiencias</vt:lpstr>
      <vt:lpstr>Ejemplo 1: Blend PMMA+PS</vt:lpstr>
      <vt:lpstr>Ejemplo 2: Mesocestoides vogae  larva tetrathyridea</vt:lpstr>
      <vt:lpstr>Ejemplo 2: Mesocestoides vogae  larva tetrathyridea</vt:lpstr>
      <vt:lpstr>Ejemplo 2: Mesocestoides vogae  larva tetrathyridea</vt:lpstr>
      <vt:lpstr>Ejemplo 2: Mesocestoides vogae  larva tetrathyridea</vt:lpstr>
      <vt:lpstr>Ejemplo 3: Formulaciones: Mannitol+ API</vt:lpstr>
      <vt:lpstr>Ejemplo 4: Grafeno</vt:lpstr>
      <vt:lpstr>Ejemplo 4: Grafeno</vt:lpstr>
      <vt:lpstr>Ejemplo 4: Grafeno</vt:lpstr>
      <vt:lpstr>Ejemplo 4: Grafeno y MLG</vt:lpstr>
      <vt:lpstr>Ejemplo 4: Grafeno</vt:lpstr>
      <vt:lpstr>Ejemplo 4: Grafeno</vt:lpstr>
      <vt:lpstr>Ejemplo 4: Grafeno</vt:lpstr>
      <vt:lpstr>Ejemplo 4: Grafeno</vt:lpstr>
      <vt:lpstr>Ejemplo 4: Grafeno en Solución</vt:lpstr>
      <vt:lpstr>Ejemplo 4:  Cuantificación de Defectos</vt:lpstr>
      <vt:lpstr>Ejemplo 5: Nanotubos de Carbono</vt:lpstr>
      <vt:lpstr>Ejemplo 5: Nanotubos de Carbono</vt:lpstr>
      <vt:lpstr>Ejemplo 5: Nanotubos de Carbono</vt:lpstr>
      <vt:lpstr>Ejemplo 6: Depth Scan Cu2O</vt:lpstr>
      <vt:lpstr>Ejemplo 7: Caracterización de NT</vt:lpstr>
      <vt:lpstr>Presentación de PowerPoint</vt:lpstr>
      <vt:lpstr> Modelado: Espectros Raman de polimorfos de TiO2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Ejemplo 9: Formulaciones Farmacéuticas</vt:lpstr>
      <vt:lpstr>Ejemplo 9: MF vs Dispersión</vt:lpstr>
      <vt:lpstr>Ejemplo 9: MF vs Dispersiones </vt:lpstr>
      <vt:lpstr>Resumen: Micro Raman Confocal</vt:lpstr>
      <vt:lpstr>Microscopía de Fuerza Atómica</vt:lpstr>
      <vt:lpstr>1. Introducción</vt:lpstr>
      <vt:lpstr>1. Introducción</vt:lpstr>
      <vt:lpstr>1. Introducción: Raman &amp; AFM Dual</vt:lpstr>
      <vt:lpstr>1. Introducción </vt:lpstr>
      <vt:lpstr>2. Modos de Medida</vt:lpstr>
      <vt:lpstr>2. Modo Contacto </vt:lpstr>
      <vt:lpstr>3. Modo No Contacto e Intermitente</vt:lpstr>
      <vt:lpstr>3. Modo No Contacto e Intermitente</vt:lpstr>
      <vt:lpstr>3. Modo No Contacto e Intermitente</vt:lpstr>
      <vt:lpstr>2. EFM &amp; MFM</vt:lpstr>
      <vt:lpstr>3. Medidas de Fuerza y Adhesión</vt:lpstr>
      <vt:lpstr>Presentación de PowerPoint</vt:lpstr>
      <vt:lpstr>Micro Raman AFM Dual</vt:lpstr>
      <vt:lpstr>4. Ejemplos: Contact mode: Triángulos de Al</vt:lpstr>
      <vt:lpstr>4. Ejemplos: Modo No Contacto</vt:lpstr>
      <vt:lpstr> 4. Ejemplos: Modo No Contacto</vt:lpstr>
      <vt:lpstr>Presentación de PowerPoint</vt:lpstr>
      <vt:lpstr>4. Ejemplos: Caracterización de NT: Microscopia Raman</vt:lpstr>
      <vt:lpstr>4. Ejemplos: Caracterización de NT: Microscopia Raman</vt:lpstr>
      <vt:lpstr>4. Ejemplos: AFM</vt:lpstr>
      <vt:lpstr>4. Ejemplos: Modelado: Espectros Raman de polimorfos de TiO2</vt:lpstr>
      <vt:lpstr>4. Ejemplos: Bacterias con Ag-NP</vt:lpstr>
      <vt:lpstr>Resumen: AFM/EFM/MFM</vt:lpstr>
      <vt:lpstr>Agradecimientos</vt:lpstr>
      <vt:lpstr>Gracias</vt:lpstr>
    </vt:vector>
  </TitlesOfParts>
  <Company>NOTEBOOK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Polimorfismo y Bioequivalencia</dc:title>
  <dc:creator>Ricardo Faccio</dc:creator>
  <cp:lastModifiedBy>Ricardo Faccio</cp:lastModifiedBy>
  <cp:revision>241</cp:revision>
  <cp:lastPrinted>2019-05-13T23:01:43Z</cp:lastPrinted>
  <dcterms:created xsi:type="dcterms:W3CDTF">2012-04-15T15:59:13Z</dcterms:created>
  <dcterms:modified xsi:type="dcterms:W3CDTF">2019-05-14T15:57:15Z</dcterms:modified>
</cp:coreProperties>
</file>