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5" r:id="rId1"/>
  </p:sldMasterIdLst>
  <p:notesMasterIdLst>
    <p:notesMasterId r:id="rId41"/>
  </p:notesMasterIdLst>
  <p:handoutMasterIdLst>
    <p:handoutMasterId r:id="rId42"/>
  </p:handoutMasterIdLst>
  <p:sldIdLst>
    <p:sldId id="546" r:id="rId2"/>
    <p:sldId id="313" r:id="rId3"/>
    <p:sldId id="309" r:id="rId4"/>
    <p:sldId id="352" r:id="rId5"/>
    <p:sldId id="822" r:id="rId6"/>
    <p:sldId id="820" r:id="rId7"/>
    <p:sldId id="826" r:id="rId8"/>
    <p:sldId id="827" r:id="rId9"/>
    <p:sldId id="824" r:id="rId10"/>
    <p:sldId id="549" r:id="rId11"/>
    <p:sldId id="829" r:id="rId12"/>
    <p:sldId id="548" r:id="rId13"/>
    <p:sldId id="550" r:id="rId14"/>
    <p:sldId id="830" r:id="rId15"/>
    <p:sldId id="831" r:id="rId16"/>
    <p:sldId id="825" r:id="rId17"/>
    <p:sldId id="819" r:id="rId18"/>
    <p:sldId id="832" r:id="rId19"/>
    <p:sldId id="319" r:id="rId20"/>
    <p:sldId id="321" r:id="rId21"/>
    <p:sldId id="382" r:id="rId22"/>
    <p:sldId id="834" r:id="rId23"/>
    <p:sldId id="833" r:id="rId24"/>
    <p:sldId id="844" r:id="rId25"/>
    <p:sldId id="836" r:id="rId26"/>
    <p:sldId id="837" r:id="rId27"/>
    <p:sldId id="838" r:id="rId28"/>
    <p:sldId id="381" r:id="rId29"/>
    <p:sldId id="375" r:id="rId30"/>
    <p:sldId id="376" r:id="rId31"/>
    <p:sldId id="377" r:id="rId32"/>
    <p:sldId id="839" r:id="rId33"/>
    <p:sldId id="840" r:id="rId34"/>
    <p:sldId id="814" r:id="rId35"/>
    <p:sldId id="842" r:id="rId36"/>
    <p:sldId id="841" r:id="rId37"/>
    <p:sldId id="547" r:id="rId38"/>
    <p:sldId id="843" r:id="rId39"/>
    <p:sldId id="720" r:id="rId40"/>
  </p:sldIdLst>
  <p:sldSz cx="9144000" cy="6858000" type="screen4x3"/>
  <p:notesSz cx="6669088" cy="9926638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44"/>
    <p:restoredTop sz="93562"/>
  </p:normalViewPr>
  <p:slideViewPr>
    <p:cSldViewPr>
      <p:cViewPr varScale="1">
        <p:scale>
          <a:sx n="100" d="100"/>
          <a:sy n="100" d="100"/>
        </p:scale>
        <p:origin x="3008" y="4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 defTabSz="947738">
              <a:defRPr sz="12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53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215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 defTabSz="947738">
              <a:defRPr sz="12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215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89250" cy="4953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latin typeface="Arial" charset="0"/>
              </a:defRPr>
            </a:lvl1pPr>
          </a:lstStyle>
          <a:p>
            <a:fld id="{000D4F06-063C-3B41-BA82-E14796F6308B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124808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 defTabSz="947738">
              <a:defRPr sz="12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53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49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49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35588" cy="44672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29" tIns="47414" rIns="94829" bIns="474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/>
              <a:t>Haga clic para modificar el estilo de texto del patrón</a:t>
            </a:r>
          </a:p>
          <a:p>
            <a:pPr lvl="1"/>
            <a:r>
              <a:rPr lang="es-ES" altLang="es-ES_tradnl"/>
              <a:t>Segundo nivel</a:t>
            </a:r>
          </a:p>
          <a:p>
            <a:pPr lvl="2"/>
            <a:r>
              <a:rPr lang="es-ES" altLang="es-ES_tradnl"/>
              <a:t>Tercer nivel</a:t>
            </a:r>
          </a:p>
          <a:p>
            <a:pPr lvl="3"/>
            <a:r>
              <a:rPr lang="es-ES" altLang="es-ES_tradnl"/>
              <a:t>Cuarto nivel</a:t>
            </a:r>
          </a:p>
          <a:p>
            <a:pPr lvl="4"/>
            <a:r>
              <a:rPr lang="es-ES" altLang="es-ES_tradnl"/>
              <a:t>Quinto nivel</a:t>
            </a:r>
          </a:p>
        </p:txBody>
      </p:sp>
      <p:sp>
        <p:nvSpPr>
          <p:cNvPr id="149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90838" cy="4953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 defTabSz="947738">
              <a:defRPr sz="12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49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89250" cy="4953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4829" tIns="47414" rIns="94829" bIns="47414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latin typeface="Arial" charset="0"/>
              </a:defRPr>
            </a:lvl1pPr>
          </a:lstStyle>
          <a:p>
            <a:fld id="{0A3B631B-E837-C94C-A12D-C40A106B88AA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5417779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s-ES">
                <a:ea typeface="ＭＳ Ｐゴシック" charset="0"/>
              </a:endParaRPr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s-ES">
                <a:ea typeface="ＭＳ Ｐゴシック" charset="0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s-ES">
                <a:ea typeface="ＭＳ Ｐゴシック" charset="0"/>
              </a:endParaRPr>
            </a:p>
          </p:txBody>
        </p:sp>
      </p:grpSp>
      <p:sp>
        <p:nvSpPr>
          <p:cNvPr id="145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es-ES" noProof="0"/>
              <a:t>Haga clic para cambiar el estilo de título	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charset="0"/>
              <a:buNone/>
              <a:defRPr sz="3000"/>
            </a:lvl1pPr>
          </a:lstStyle>
          <a:p>
            <a:pPr lv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DBCDE0D-CEB0-7444-8B8E-7A0668715CF4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fld id="{67D1E4A5-8978-3D4E-87E3-1C81DD596E19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500648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FA42C8-3298-0C47-BCDB-656009DB623A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235881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6B7D1-E3ED-A94E-946D-5CBB08A348D7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5EE44C-596A-844A-929B-CE08DE919CE5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998620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6DE0A-F1A1-5F47-8D81-95AD3D8EC0AD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6F5CBA-DD84-3C49-9522-CA4AC3712032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234260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8D6BF-6E93-6F4B-8A69-9A651245A5BF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01BD09-693A-1841-B6F1-94195A372CA5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675912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69592-6D3F-8340-8D31-F5118C94E125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9CC85A-B7A8-CE4E-BB66-DA5EC21CB042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665722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487AF-24BE-2241-A81B-33276C24AC4F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FE0B4-ADE1-FB4D-B8F0-2F6C4FB31F4C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402962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A9843-E263-AD46-97B3-B46427D69D25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F31BB8-7782-F94B-BC11-46822F465224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573537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CEF1B-3906-694D-B3BE-80F86CB6344B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0551A9-3810-7A45-A267-37926EBAB6A6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91784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970DF-0D61-AC41-A4A9-1694813C4B4A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68DBA-9077-4449-8281-A870CA1044EF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2092973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691C1-BFB4-1243-A3C2-038546B77827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E4E02E-F997-CF46-9D2D-147087AAE32D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829880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5" name="Marcador de contenido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Haga clic para modificar el estilo de texto del patrón</a:t>
            </a:r>
          </a:p>
          <a:p>
            <a:pPr lvl="1"/>
            <a:r>
              <a:rPr lang="en-US"/>
              <a:t>Segundo nivel</a:t>
            </a:r>
          </a:p>
          <a:p>
            <a:pPr lvl="2"/>
            <a:r>
              <a:rPr lang="en-US"/>
              <a:t>Tercer nivel</a:t>
            </a:r>
          </a:p>
          <a:p>
            <a:pPr lvl="3"/>
            <a:r>
              <a:rPr lang="en-US"/>
              <a:t>Cuarto nivel</a:t>
            </a:r>
          </a:p>
          <a:p>
            <a:pPr lvl="4"/>
            <a:r>
              <a:rPr lang="en-US"/>
              <a:t>Quinto nivel</a:t>
            </a:r>
            <a:endParaRPr lang="es-E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18C0C-6F02-1D47-A2E8-B5BB97E24C90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D224A3-14BC-FA4D-89FA-6B3579299C0E}" type="slidenum">
              <a:rPr lang="es-ES" altLang="es-ES_tradnl"/>
              <a:pPr/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2036154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/>
              <a:t>Haga clic para cambiar el estilo de título	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/>
              <a:t>Haga clic para modificar el estilo de texto del patrón</a:t>
            </a:r>
          </a:p>
          <a:p>
            <a:pPr lvl="1"/>
            <a:r>
              <a:rPr lang="es-ES" altLang="es-ES_tradnl"/>
              <a:t>Segundo nivel</a:t>
            </a:r>
          </a:p>
          <a:p>
            <a:pPr lvl="2"/>
            <a:r>
              <a:rPr lang="es-ES" altLang="es-ES_tradnl"/>
              <a:t>Tercer nivel</a:t>
            </a:r>
          </a:p>
          <a:p>
            <a:pPr lvl="3"/>
            <a:r>
              <a:rPr lang="es-ES" altLang="es-ES_tradnl"/>
              <a:t>Cuarto nivel</a:t>
            </a:r>
          </a:p>
          <a:p>
            <a:pPr lvl="4"/>
            <a:r>
              <a:rPr lang="es-ES" altLang="es-ES_tradnl"/>
              <a:t>Quinto nivel</a:t>
            </a:r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ea typeface="ＭＳ Ｐゴシック" charset="0"/>
              </a:defRPr>
            </a:lvl1pPr>
          </a:lstStyle>
          <a:p>
            <a:pPr>
              <a:defRPr/>
            </a:pPr>
            <a:fld id="{521D9D5A-185E-844F-B19A-AB097FDA12EC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1443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ea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443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D031C3DC-577F-C349-BF6B-2AFCEF4B41E1}" type="slidenum">
              <a:rPr lang="es-ES" altLang="es-ES_tradnl"/>
              <a:pPr/>
              <a:t>‹Nº›</a:t>
            </a:fld>
            <a:endParaRPr lang="es-ES" altLang="es-ES_tradnl"/>
          </a:p>
        </p:txBody>
      </p:sp>
      <p:sp>
        <p:nvSpPr>
          <p:cNvPr id="144391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" sz="2400">
              <a:latin typeface="Times New Roman" charset="0"/>
              <a:ea typeface="ＭＳ Ｐゴシック" charset="0"/>
            </a:endParaRPr>
          </a:p>
        </p:txBody>
      </p:sp>
      <p:sp>
        <p:nvSpPr>
          <p:cNvPr id="144392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s-ES">
              <a:ea typeface="ＭＳ Ｐゴシック" charset="0"/>
            </a:endParaRPr>
          </a:p>
        </p:txBody>
      </p:sp>
      <p:sp>
        <p:nvSpPr>
          <p:cNvPr id="144393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" sz="2400">
              <a:latin typeface="Times New Roman" charset="0"/>
              <a:ea typeface="ＭＳ Ｐゴシック" charset="0"/>
            </a:endParaRPr>
          </a:p>
        </p:txBody>
      </p:sp>
      <p:sp>
        <p:nvSpPr>
          <p:cNvPr id="144394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" sz="2400">
              <a:latin typeface="Times New Roman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2"/>
        <a:buChar char="n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p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charset="2"/>
        <a:buChar char="§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§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5" Type="http://schemas.openxmlformats.org/officeDocument/2006/relationships/image" Target="../media/image19.png"/><Relationship Id="rId4" Type="http://schemas.openxmlformats.org/officeDocument/2006/relationships/hyperlink" Target="https://pixabay.com/es/flash-rayo-tormenta-el%C3%A9ctrica-clima-297580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3.mov"/><Relationship Id="rId7" Type="http://schemas.openxmlformats.org/officeDocument/2006/relationships/image" Target="../media/image46.png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45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3.mov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tiff"/><Relationship Id="rId3" Type="http://schemas.microsoft.com/office/2007/relationships/media" Target="../media/media4.mp4"/><Relationship Id="rId7" Type="http://schemas.openxmlformats.org/officeDocument/2006/relationships/image" Target="../media/image5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11" Type="http://schemas.openxmlformats.org/officeDocument/2006/relationships/image" Target="../media/image61.tif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60.tiff"/><Relationship Id="rId4" Type="http://schemas.openxmlformats.org/officeDocument/2006/relationships/video" Target="../media/media4.mp4"/><Relationship Id="rId9" Type="http://schemas.openxmlformats.org/officeDocument/2006/relationships/image" Target="../media/image59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83093" y="1921454"/>
            <a:ext cx="6264696" cy="2088232"/>
          </a:xfrm>
        </p:spPr>
        <p:txBody>
          <a:bodyPr/>
          <a:lstStyle/>
          <a:p>
            <a:pPr eaLnBrk="1" hangingPunct="1"/>
            <a:r>
              <a:rPr lang="es-ES_tradnl" sz="6600" dirty="0">
                <a:latin typeface="Garamond" charset="0"/>
              </a:rPr>
              <a:t>Quantum </a:t>
            </a:r>
            <a:r>
              <a:rPr lang="es-ES_tradnl" sz="6600" dirty="0" err="1">
                <a:latin typeface="Garamond" charset="0"/>
              </a:rPr>
              <a:t>Dots</a:t>
            </a:r>
            <a:endParaRPr lang="es-ES" sz="6600" dirty="0">
              <a:latin typeface="Garamond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1468" y="4581127"/>
            <a:ext cx="8501063" cy="2265431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es-ES_tradnl" sz="1600" dirty="0">
                <a:latin typeface="Verdana" charset="0"/>
              </a:rPr>
              <a:t>Dr. Ricardo Faccio</a:t>
            </a:r>
            <a:endParaRPr lang="es-ES_tradnl" sz="1400" b="1" dirty="0">
              <a:latin typeface="Verdana" charset="0"/>
            </a:endParaRPr>
          </a:p>
          <a:p>
            <a:pPr eaLnBrk="1" hangingPunct="1">
              <a:buFont typeface="Wingdings" charset="0"/>
              <a:buNone/>
            </a:pPr>
            <a:r>
              <a:rPr lang="es-ES_tradnl" sz="1400" b="1" dirty="0">
                <a:latin typeface="Verdana" charset="0"/>
              </a:rPr>
              <a:t>Centro </a:t>
            </a:r>
            <a:r>
              <a:rPr lang="es-ES_tradnl" sz="1400" b="1" dirty="0" err="1">
                <a:latin typeface="Verdana" charset="0"/>
              </a:rPr>
              <a:t>NanoMat</a:t>
            </a:r>
            <a:r>
              <a:rPr lang="es-ES_tradnl" sz="1400" b="1" dirty="0">
                <a:latin typeface="Verdana" charset="0"/>
              </a:rPr>
              <a:t>/DETEMA</a:t>
            </a:r>
          </a:p>
          <a:p>
            <a:pPr eaLnBrk="1" hangingPunct="1">
              <a:buFont typeface="Wingdings" charset="0"/>
              <a:buNone/>
            </a:pPr>
            <a:r>
              <a:rPr lang="es-ES_tradnl" sz="1400" dirty="0">
                <a:latin typeface="Verdana" charset="0"/>
              </a:rPr>
              <a:t>Facultad de Química</a:t>
            </a:r>
          </a:p>
          <a:p>
            <a:pPr eaLnBrk="1" hangingPunct="1">
              <a:buFont typeface="Wingdings" charset="0"/>
              <a:buNone/>
            </a:pPr>
            <a:r>
              <a:rPr lang="es-ES_tradnl" sz="1400" dirty="0">
                <a:latin typeface="Verdana" charset="0"/>
              </a:rPr>
              <a:t>Universidad de la República</a:t>
            </a:r>
            <a:endParaRPr lang="es-ES_tradnl" sz="1600" dirty="0">
              <a:latin typeface="Verdana" charset="0"/>
            </a:endParaRPr>
          </a:p>
          <a:p>
            <a:pPr eaLnBrk="1" hangingPunct="1">
              <a:buFont typeface="Wingdings" charset="0"/>
              <a:buNone/>
            </a:pPr>
            <a:r>
              <a:rPr lang="es-ES_tradnl" sz="1600" u="sng" dirty="0" err="1">
                <a:solidFill>
                  <a:srgbClr val="00B0F0"/>
                </a:solidFill>
                <a:latin typeface="Verdana" charset="0"/>
              </a:rPr>
              <a:t>rfaccio@fq.edu.uy</a:t>
            </a:r>
            <a:endParaRPr lang="es-ES" sz="1600" u="sng" dirty="0">
              <a:solidFill>
                <a:srgbClr val="00B0F0"/>
              </a:solidFill>
              <a:latin typeface="Verdana" charset="0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7BB23BB-F5CF-8444-A05D-ECD179482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1E4A5-8978-3D4E-87E3-1C81DD596E19}" type="slidenum">
              <a:rPr lang="es-ES" altLang="es-ES_tradnl" smtClean="0"/>
              <a:pPr/>
              <a:t>1</a:t>
            </a:fld>
            <a:endParaRPr lang="es-ES" altLang="es-ES_tradnl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5F200D4-0AB5-500F-BD2E-0F93A3A292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64" t="10069" r="12258" b="10128"/>
          <a:stretch/>
        </p:blipFill>
        <p:spPr>
          <a:xfrm>
            <a:off x="7197022" y="4991844"/>
            <a:ext cx="1795996" cy="1866156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7D7A6A5-EE08-94AE-EE72-8D66B825A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5301208"/>
            <a:ext cx="3960023" cy="170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9725A31-E72D-781A-ACC3-EFA0DE3135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930" y="29366"/>
            <a:ext cx="7224140" cy="273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367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Punteo</a:t>
            </a:r>
          </a:p>
        </p:txBody>
      </p:sp>
      <p:sp>
        <p:nvSpPr>
          <p:cNvPr id="83974" name="Rectangle 6"/>
          <p:cNvSpPr>
            <a:spLocks noGrp="1" noChangeArrowheads="1"/>
          </p:cNvSpPr>
          <p:nvPr>
            <p:ph idx="4294967295"/>
          </p:nvPr>
        </p:nvSpPr>
        <p:spPr>
          <a:xfrm>
            <a:off x="289992" y="1724795"/>
            <a:ext cx="7330008" cy="43100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ES" sz="2400" dirty="0"/>
              <a:t>Introducción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400" dirty="0"/>
              <a:t>Definición de Quantum </a:t>
            </a:r>
            <a:r>
              <a:rPr lang="es-ES" sz="2400" dirty="0" err="1"/>
              <a:t>Dots</a:t>
            </a:r>
            <a:endParaRPr lang="es-ES" sz="2400" dirty="0"/>
          </a:p>
          <a:p>
            <a:pPr marL="514350" indent="-514350">
              <a:buFont typeface="+mj-lt"/>
              <a:buAutoNum type="arabicPeriod"/>
            </a:pPr>
            <a:r>
              <a:rPr lang="es-ES" sz="2400" dirty="0"/>
              <a:t>Absorción Óptica y Fotoluminiscencia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400" dirty="0"/>
              <a:t> </a:t>
            </a:r>
            <a:r>
              <a:rPr lang="es-ES" sz="2400" dirty="0" err="1"/>
              <a:t>Grafeno</a:t>
            </a:r>
            <a:r>
              <a:rPr lang="es-ES" sz="2400" dirty="0"/>
              <a:t> y Materiales Carbonosos</a:t>
            </a:r>
          </a:p>
          <a:p>
            <a:pPr marL="914400" lvl="1" indent="-514350">
              <a:buFont typeface="+mj-lt"/>
              <a:buAutoNum type="arabicPeriod"/>
            </a:pPr>
            <a:r>
              <a:rPr lang="es-ES" sz="2000" dirty="0"/>
              <a:t>GQD y GOQD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400" dirty="0"/>
              <a:t>Propiedades Ópticas 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400" dirty="0"/>
              <a:t>Algunas Aplicaciones Biomédicas.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400" dirty="0"/>
              <a:t>Conclusiones finales.</a:t>
            </a:r>
          </a:p>
          <a:p>
            <a:pPr marL="400050" lvl="1" indent="0">
              <a:buNone/>
            </a:pPr>
            <a:endParaRPr lang="es-ES" sz="2000" dirty="0"/>
          </a:p>
          <a:p>
            <a:pPr marL="914400" lvl="1" indent="-514350">
              <a:buFont typeface="+mj-lt"/>
              <a:buAutoNum type="arabicPeriod"/>
            </a:pPr>
            <a:endParaRPr lang="es-ES" sz="2000" dirty="0"/>
          </a:p>
          <a:p>
            <a:endParaRPr lang="es-ES" sz="2400" dirty="0"/>
          </a:p>
        </p:txBody>
      </p:sp>
      <p:graphicFrame>
        <p:nvGraphicFramePr>
          <p:cNvPr id="83975" name="Object 7"/>
          <p:cNvGraphicFramePr>
            <a:graphicFrameLocks noChangeAspect="1"/>
          </p:cNvGraphicFramePr>
          <p:nvPr/>
        </p:nvGraphicFramePr>
        <p:xfrm>
          <a:off x="4514850" y="3340100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120" imgH="177480" progId="Equation.DSMT4">
                  <p:embed/>
                </p:oleObj>
              </mc:Choice>
              <mc:Fallback>
                <p:oleObj name="Equation" r:id="rId4" imgW="114120" imgH="177480" progId="Equation.DSMT4">
                  <p:embed/>
                  <p:pic>
                    <p:nvPicPr>
                      <p:cNvPr id="8397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40100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5FA338-B2F3-3F41-8E8A-0E3A1549C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19E9D6-7393-AA47-8B9A-FA375EF35502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7052ED4-36E0-0A4B-8A1A-32FFA7C13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CC85A-B7A8-CE4E-BB66-DA5EC21CB042}" type="slidenum">
              <a:rPr lang="es-ES" altLang="es-ES_tradnl" smtClean="0"/>
              <a:pPr/>
              <a:t>2</a:t>
            </a:fld>
            <a:endParaRPr lang="es-ES" altLang="es-ES_tradnl"/>
          </a:p>
        </p:txBody>
      </p:sp>
      <p:pic>
        <p:nvPicPr>
          <p:cNvPr id="7" name="hcooh2pani_btruz1.mp4">
            <a:hlinkClick r:id="" action="ppaction://media"/>
            <a:extLst>
              <a:ext uri="{FF2B5EF4-FFF2-40B4-BE49-F238E27FC236}">
                <a16:creationId xmlns:a16="http://schemas.microsoft.com/office/drawing/2014/main" id="{217390DD-4DC5-D948-9057-B4F3AD1106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26162" t="3750" r="27424" b="14809"/>
          <a:stretch/>
        </p:blipFill>
        <p:spPr bwMode="auto">
          <a:xfrm>
            <a:off x="6179840" y="0"/>
            <a:ext cx="2880320" cy="251628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1A6F6CB-8986-AF14-C9B9-7E4B285A73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756" y="4209628"/>
            <a:ext cx="2268488" cy="226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7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8397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EEF7B64-A8CC-6C4B-91B4-3196A265C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1. ¿Qué es la Nanotecnología?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95536" y="1628800"/>
            <a:ext cx="8064896" cy="2571750"/>
          </a:xfrm>
        </p:spPr>
        <p:txBody>
          <a:bodyPr/>
          <a:lstStyle/>
          <a:p>
            <a:r>
              <a:rPr lang="es-UY" sz="2400" dirty="0"/>
              <a:t>Es el estudio y control de la materia, a una escala entre 1 y 100 nm</a:t>
            </a:r>
          </a:p>
          <a:p>
            <a:endParaRPr lang="es-UY" sz="2400" dirty="0"/>
          </a:p>
        </p:txBody>
      </p:sp>
      <p:pic>
        <p:nvPicPr>
          <p:cNvPr id="1026" name="Picture 2" descr="carbon nanotubes and human hai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1911" y="2791900"/>
            <a:ext cx="3491880" cy="348024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2791900"/>
            <a:ext cx="517700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sz="2800" dirty="0"/>
              <a:t>1 nm= 1/1 000 000 000 m </a:t>
            </a:r>
          </a:p>
          <a:p>
            <a:r>
              <a:rPr lang="es-UY" sz="2800" dirty="0"/>
              <a:t>1 nm = 1x10</a:t>
            </a:r>
            <a:r>
              <a:rPr lang="es-UY" sz="2800" baseline="30000" dirty="0"/>
              <a:t>-9</a:t>
            </a:r>
            <a:r>
              <a:rPr lang="es-UY" sz="2800" dirty="0"/>
              <a:t> m</a:t>
            </a:r>
          </a:p>
          <a:p>
            <a:endParaRPr lang="es-UY" sz="2800" dirty="0"/>
          </a:p>
          <a:p>
            <a:pPr algn="just"/>
            <a:r>
              <a:rPr lang="es-UY" sz="1400" dirty="0"/>
              <a:t>La nanociencia es el estudio de fenómenos y manipulación de materiales a escalas atómica, molecular y macromolecular; dónde las propiedades difieren significativamente de aquellas a gran escala. </a:t>
            </a:r>
          </a:p>
          <a:p>
            <a:pPr algn="just"/>
            <a:endParaRPr lang="es-UY" sz="1400" dirty="0"/>
          </a:p>
          <a:p>
            <a:pPr algn="just"/>
            <a:r>
              <a:rPr lang="es-UY" sz="1400" dirty="0"/>
              <a:t>La nanotecnología es el diseño, la caracterización, la producción y la aplicación de estructuras, dispositivos y sistemas para controlar la forma y tamaño a escala nanométrica.</a:t>
            </a:r>
          </a:p>
          <a:p>
            <a:endParaRPr lang="es-UY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E6BB3E8-DCAF-6F42-A7CE-750312281ECB}"/>
              </a:ext>
            </a:extLst>
          </p:cNvPr>
          <p:cNvSpPr txBox="1"/>
          <p:nvPr/>
        </p:nvSpPr>
        <p:spPr>
          <a:xfrm>
            <a:off x="465992" y="19343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UY" dirty="0"/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6DEC292-E238-DD41-90BD-C262C840B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5D95AD-EC6D-6F46-801B-C5F085133F96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DF86E7-DFD3-C24B-9CE0-ABE2DFC6E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CC85A-B7A8-CE4E-BB66-DA5EC21CB042}" type="slidenum">
              <a:rPr lang="es-ES" altLang="es-ES_tradnl" smtClean="0"/>
              <a:pPr/>
              <a:t>3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2001333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1. Conceptos:  Propiedades Dependen del tamaño</a:t>
            </a:r>
          </a:p>
        </p:txBody>
      </p:sp>
      <p:sp>
        <p:nvSpPr>
          <p:cNvPr id="715778" name="AutoShape 2" descr="data:image/jpeg;base64,/9j/4AAQSkZJRgABAQAAAQABAAD/2wCEAAkGBhQQEBQQEBAQFBAQEA8PEBQPEBAPEBAPFBAVFBQQFRQXHCYeFxkjGRUUHy8gIycpLCwsFR4xNTAqNSYrLCkBCQoKDgwOFA8PFCkYFBgpKSkpKTUtKSkpKSkpKSkpKSkpKSkpKSkpKSkqKSkpKSkpKSkpKSkpKSkpKSopKSkpKf/AABEIAMIBAwMBIgACEQEDEQH/xAAcAAADAAMBAQEAAAAAAAAAAAAAAQIDBgcEBQj/xAA3EAACAgECAwYEBQQBBQEAAAABAgARAxIhBDFBBQYTIlFhcYGR8AcUI6HRMkKxweEzUlNy8ST/xAAWAQEBAQAAAAAAAAAAAAAAAAAAAQL/xAAWEQEBAQAAAAAAAAAAAAAAAAAAEQH/2gAMAwEAAhEDEQA/AOozIhiqAhIyiOQDC4VUdyLhAu4iZNwJgO4rkQ1QKZoi8kxVAYMIqjgOAiuEBmS0cVQFJlVERAJMqTzgIwhUktAdQqMiKBNRaY44E1CpUm4QpjKTIWmNlhEVCPTCB79ULMQMoQ0oGGqK4QKBjuTGIFXFCECTCoyIQFCVEYCqIiUIiIABCEYElEwlVFKFERKigTUCJURMCZJUSooCqS20uSVuAhCOImAqkmO5JaEEGEWqGqERUJWuED1KJYEFEcNFUKlCFQFGI9MFEAMBBhFAqRkfSLPIWSfQAXcqa5317aGHg82h18SjjADUwYkK1V/cNQMDy5e/OM5caI6qDkAcZBZfGQbog/plTV6wOoFz293O2zxWE58lYxjd/wDpOpxMgqmY2TsPgN+vOcVwca2Niwo6v6w1lXXUG0sOdWB9JOTiWP8AdXSl2BHwHwH0EMu84+8nDtlGFc+M5GVWVQ4OoNZGk8iaHK/T1mLszt5s3E5+HbCyfl9JDkjTkViQrAcxdEjntc4Tw+dkOpSQ3KwSNjzG02A/iHxfhHCcgIZGQvX6lFrsMOW2w9vfeFdl43tPFg0jLkRDkbQmtgupvYHnzH1non50y8ezhVd3YICEDMSqqSSVAPLcz6mDvVn/AEVOfKFxH+3I/nWwQrAEXyrnyqCu73Fc+V3c7dx8XiVlyY2y+HjbMqHdHYbgrzAu59fRCoJhBhMA4kXp/uA1V103QMDMYjPNxPaCY115GCLV6mvSNuRPrKwcYrmlNkc6IIGwNWOtEGoGUCEdQCwFFql6YaIGImSwmYrFUDCBBlmaooRh0Q0TNEYRg8GKZ4QPRFC4Aw0qMRCMQKihcLgBEKhfvAGAmIAs8gCTfKpxj8QOMwvxTjh/+4vlKsxxtlIALAEc6AsiwenWdmzqCpDAFSCGB3BWtxXWfnntDKGyuyqFVnZlVaAVSbCj2F18pEePe4Hl6ypK/f1lQz1iv794mP8An9offvABvKDaSD1Ugi6Isb2QdudSS0lz9YG1dyO9y8BkyM+NmXKiqdBUEEMTq36bnYe06lg75cJkKqnE4yzsigWQbaqG457j4HacHL0IsGcghhYINgjaiDsR8x+0K/SJFzzcTwIYhqFgg3vdCjQIIIuh9BtPjdkd7VznEupWXQpzZky4kUZQlOHxZKcKWIoj1HwmPh++y5+OXheHCtjCsXyFip1DVaqpq6IXcXzgrBxXbR4Vz+bQNgOT9F0H6gsMTqxWT5fMC2x35bz3MFzBXSn3XIhYUb1atBA3GwBPqOd859nLwgaiQNSnY8ip3FA/P/M1Dj+F4jh878QmlUOpi4H6eVR/5kX+hqJpxe3OBtHZvHHLrBRl8N/D8x/rIVSXHt5p7ZqHD9v5WXxl0MEBLYVyJ4hWlJAIsPQsitJvb4/b7P7dXPobEpbG4bU1qDicbaMicwbsfL3gfTuKEIUjJqUBBhAmBjiqEKKOEIio4VCBmIhUdQhoAShACMCA4GEcgk7xqtbCOpJHod/hYgYuNB8N9PPw8lVvvoNT875Hvl6Cdp/ETjPD7Py/1XkKYgVIFamuz6iloges4g33UYgZwBvt8PSJdv8AcpsPl1bVq0nlYPMbSdVdZUQ67/f7S4nO4++cAfb79YFZD1mNhW3zPL5xu24H19KlVAl199q5f5/yIA19ImHv8vaMnptz9vrAYb2+/sTPwgU5EGRiqFgHYKWKre5CjnQuecNKEDtf4d8Xr4Qp4wzeFlcBx4l6T5lDBxYPPb0qbE2FXVlYFkbWrBhSkEAFeW457+80b8KOzsRwtxCl/wAwGfC4LeQKaZTpHqK3PoZ0Ewr4PZ/dHh+HZjjx+V9OpHPiIKsAjVZBpj16mfQThytgBa/s2Nqa3s3uLnsqFQqEG28c8faHa+Ph8b5craVx8wRbMLoaQOdkgT4XYn4g4OJfwyDhYml8Vl0vvsARyb2PrzMDaaiqMQEBESDKiMIgx1HUIChHCCMsKgI4U46iqOARxR1IIyZQoLMQFUEknYAVdk+k0zvh37bgs2PHiRMiOnjMWYnWGJAVCDQG19eY5T6vfftjHw3DEZsQyjNrxBCwWzpJsi7K2FsjlYnEMuYk+1k0LoXz+EYjZu8PfVuN4VMWVR4q5ne0LIujTS+XkT5mHO/KPWapkAA9OXsBZqO/2ic7/DeVEqovlJcdPn19R6Sr9v8AUFXr684C0/H9oif2267essyGP8wEDv7RnGIUf8Rhfj9+sCb2qvu4/vltGBcL/eBI+/4mbDhLMFHNmCj5mt/rMNfyfhMgMDuXcnsZOD4ZFalzZjWTzGnyKW00D10Dpsdz7zZKnIMf4j8Q+LDgxqFzBsatkLk66YBdidr5NZIPtPvntzieH7TyLkxZsqZax8OUU6VTVdjowvmeY0/Ilb9vfLbat97+EDNNzd/a4vFwujGXJ0ZymdgiZAW8qkqL5LZ9yKJm4K29Gr57b/8AP7Qr5PeLs582Flw+DqZWX9XH4itjI3W7230m991E5tn7q5eAYZsgTIMZBGlWbGvmrxX5WBsdPM2Ntp13h+FXGulEVFHRAFA+Qmsd+u7j8TgXHgQFvGViS2lVXSwJ+FkbAQj093u314kM/iKwQHG/hjKqa7vZGF7rRHMnfYb394NYvpOedmdlcThtNHChdAyeFd5MJVkcgjfUR+nbnfzAg8hN34DjxlRGVWK5AaOxUCr33senxgewiFRxQpSZcRECYR1CBlAlAQEcBEQjjgAE83F43I8mg1qYBiV82mkFgHazZM9MCIHCO+XaDZOKcP4gOM+GVyGqdQAzKKFA0CL3qrJnwBvOqfih2bhXH47rkbiG040ZQwxhdTEAmtIO52O56VOV31+/pDIknn/uNV/mIiBXLb+DGZAHpHp94Bqk/GUomLw7Or0sDbl7wMsx5W2+Bva46rmR71f1geV/dQHZ9P3r/wCyff5jp0jY2ORAPPptAeg+xASGZEx2dK+Y3tQNt8Bzkn5VzOwM2XuF2scPG4hY8PJkVcgK6jRBUUQNVgsOXpvsIV8V+y8qocjYsgQNoLMpUByL0mxzoGdB7jcDxjp4OVcycHlw5FXJQx5MYNMNDHzUwoCrG+3KdH4rhEyKUyIrqaJV1DKSDqBo7c95kAhXz+G7Dx4wFCIaq2dQ2RjQBZmO5Y1d/tPcuIAk72TZsk9ANr5DbkJkgRAkL7n585JS9z0upcUDzrwyhiwFE86sXtVkcr2G/sJkXFXr02s0ABsB6TJUmAXEYGEBGQTLJkkQFUIQgZxHEI4DBhCEABjiAjgaz3vzF2x8LZA4hMoB8JmVXVbBLg8jYBWjfLrU47xnY+RFbIVYYw5QF1OMnYkeRtxYo1z3n6FcGwQ1VdihTWKAJqxvR29JzDvdxnGZMLZuI4ZsKq74l8q5AMeVdDk6jfJVpgBu3QNIjnIiO+526S3G9fGr2PzHQxKJUScnSK9/vlyjB+zEIDr5SA1ymN+sYH8QJodT/qLfpXv1MMg5A3/v6ywm3399IEG+XQ9b6Rxtt93v/EGMCeYIv1v4Tau4PDp+cwZDnxLTNrRg4JXw3sA1R2BvcVtvvNYRCTQ3s16/KdR7t/hejYvE4oZEyNQVMblNAGxeyCbI30kWNx1oFbb2l3oTFmTh1UvmzIuTEAyqrqXogMdi2kMwHWq6ifWx5w2w5gKWU7MuoWLH1+h5zUe8nYGbDj4Udn4i54ZqNspy+GtFE1NzW7/babSqM2Oz4gLaMgWwrodm8IsNiLFH2JEK9Zigp25V+9GIwGYoVETARhULjIgQYqlESSYCIiMZMgmA4RCEDORCMwEAEZMIQHCoQgeDtvjmw4MjohZxjPhqBq1ZT5UTSNzbEfScz7w8XxHDcWcRRM2PiFDrhy43yY92ZhjAZt9Lktsf+3p5Zv3fTx/yrfllRmNjIMgRl8HQxe1bY8hONcP29mxnEUfbhg3g2LCFzbP/AOxs7/xCN8w9hPxuAO/CIn/50bEFATC5VW8PGQ3mU2d6JBDjexY5rxvAtico4IIAO4ZLU8mphdEb8us6S/ftsnZbZQ64+ITJ4RDKGGUtZIT0ARifUaet3NO7SA4nMFTiQzFOGwKchdFfyLe7ClAYGyeZN73A18/fQfCUcRoE2NQJW9rFkX9RNwy/hpmRwmTNw6AgEEudxqANKBqO5HSp9fiPwry5BhHj4/Kio9BjpXWzNzO9FyAAK8u/OCObgcpJnaMv4VcIVVAMykUTkDjzVpBBB6kXyG1n4T4/bX4Q7XwuWzW4zmt72IZRQAF7VvfOQjmDLz+H3/iB5VO3L+GfBlReHS1NqKuzAO6aTRbcqDut8pr/AGZ+FmTDxByZDgy4seo40cH9ZtPk1ryUBqJ3PLrcpHO+D7Ly8QxTDjZyo8RtJHlxg0WNnYWQJHFdnPhY48iMjAkUwI5GjXqLHMXOz8d3Dw8Rqc68OVkALYNOMCwA66BdghRYJPOLvL3I/P7vkCZMZCYXoveHSLDjbfVqOxr6mCOTdg9jZ8+VTw6n9PJjJyUPDxG7V3J2AFX15TvePgQHGUljlGMYidTBWAN2UvTd73Vz43c7uivZ6ONRbLkPnYWEKqzaAF6Gjvz585sUKYMCYQIgTUDGRERALkkQqEBVHHERAm4ERxQIIiltIMsChHCIM1wuEJA4QgIDiLD96ibl/wA1OU96cPFdn5GzY+JdcXEZ3ONVy5MhoAUzs3NuQ6naEbx3m734eCUDJ53Y6PDTSTyBbVew8rD6zkXC9h5OKzVhxsmPI2VsZcUvhr5iFoedgpHlWya2m+92b7TxA8fiLnhCGxNoYeKHBDBhyc+Qftc2ztPg2fCRhKY8oFYXZARiJK2QK22HKoHJuyeFx8Sn5LJkbC+NicIGLUMudjTHIf6r2AA2AHXpOj9mdzuHxqgPDYxlVcTlgNQ8UAgldZIJBs/MHehXi7C7n5sHaGTismRXXIj2+yu2R9JNqOQBBrf0m4tjsVuLBGxKkWK2PQwpJjHMdeV3yO5Ht8PaePsPs/NhVxn4g5y2QshK1ox1QWe5U0gAXQAG5LGgPU7kzIIDuKvl053tfOMxQKETCAMDABFURiMAMUC8m7gOO5AlFoDjkXKBgBijMUBQuERgEkmOKUEmOSZQiIQuOBmMBCOZAI4gI4EkyH4dWNsL5bMdSiuoU7A+8yaY9MCGHp7fS4AS6igYCpZ6ZSFQo6MHrU1GwQOg9DsfTaeioVHAI1H+f9V/qAEcAjiJgGgImIxxQCJjAyGgIGOJTGYADFccRgPVFcULgVqlTHcoGA7gRFUC0BGSTGTJIlAYiYzIMoISDCB6hKMgGUJkMQijgO4XFCA7jkgx3AcIjAQGDHCKAXGYoEwCEIrgBkES7ktAiOIxCBUVxmSYATCEIBKBkwuA7gZJMeqA5JjuIyiTJMomSTCFCK4QVnliKEhhyoQgEDCEKIQhAZjhCA4CEIChCEBGBjhARkmEIEGKEIFGSYQgOTHCA4QhATSVhCE0QhCESZDQhAxwhC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715780" name="AutoShape 4" descr="data:image/jpeg;base64,/9j/4AAQSkZJRgABAQAAAQABAAD/2wCEAAkGBhQQEBQQEBAQFBAQEA8PEBQPEBAPEBAPFBAVFBQQFRQXHCYeFxkjGRUUHy8gIycpLCwsFR4xNTAqNSYrLCkBCQoKDgwOFA8PFCkYFBgpKSkpKTUtKSkpKSkpKSkpKSkpKSkpKSkpKSkqKSkpKSkpKSkpKSkpKSkpKSopKSkpKf/AABEIAMIBAwMBIgACEQEDEQH/xAAcAAADAAMBAQEAAAAAAAAAAAAAAQIDBgcEBQj/xAA3EAACAgECAwYEBQQBBQEAAAABAgARAxIhBDFBBQYTIlFhcYGR8AcUI6HRMkKxweEzUlNy8ST/xAAWAQEBAQAAAAAAAAAAAAAAAAAAAQL/xAAWEQEBAQAAAAAAAAAAAAAAAAAAEQH/2gAMAwEAAhEDEQA/AOozIhiqAhIyiOQDC4VUdyLhAu4iZNwJgO4rkQ1QKZoi8kxVAYMIqjgOAiuEBmS0cVQFJlVERAJMqTzgIwhUktAdQqMiKBNRaY44E1CpUm4QpjKTIWmNlhEVCPTCB79ULMQMoQ0oGGqK4QKBjuTGIFXFCECTCoyIQFCVEYCqIiUIiIABCEYElEwlVFKFERKigTUCJURMCZJUSooCqS20uSVuAhCOImAqkmO5JaEEGEWqGqERUJWuED1KJYEFEcNFUKlCFQFGI9MFEAMBBhFAqRkfSLPIWSfQAXcqa5317aGHg82h18SjjADUwYkK1V/cNQMDy5e/OM5caI6qDkAcZBZfGQbog/plTV6wOoFz293O2zxWE58lYxjd/wDpOpxMgqmY2TsPgN+vOcVwca2Niwo6v6w1lXXUG0sOdWB9JOTiWP8AdXSl2BHwHwH0EMu84+8nDtlGFc+M5GVWVQ4OoNZGk8iaHK/T1mLszt5s3E5+HbCyfl9JDkjTkViQrAcxdEjntc4Tw+dkOpSQ3KwSNjzG02A/iHxfhHCcgIZGQvX6lFrsMOW2w9vfeFdl43tPFg0jLkRDkbQmtgupvYHnzH1non50y8ezhVd3YICEDMSqqSSVAPLcz6mDvVn/AEVOfKFxH+3I/nWwQrAEXyrnyqCu73Fc+V3c7dx8XiVlyY2y+HjbMqHdHYbgrzAu59fRCoJhBhMA4kXp/uA1V103QMDMYjPNxPaCY115GCLV6mvSNuRPrKwcYrmlNkc6IIGwNWOtEGoGUCEdQCwFFql6YaIGImSwmYrFUDCBBlmaooRh0Q0TNEYRg8GKZ4QPRFC4Aw0qMRCMQKihcLgBEKhfvAGAmIAs8gCTfKpxj8QOMwvxTjh/+4vlKsxxtlIALAEc6AsiwenWdmzqCpDAFSCGB3BWtxXWfnntDKGyuyqFVnZlVaAVSbCj2F18pEePe4Hl6ypK/f1lQz1iv794mP8An9offvABvKDaSD1Ugi6Isb2QdudSS0lz9YG1dyO9y8BkyM+NmXKiqdBUEEMTq36bnYe06lg75cJkKqnE4yzsigWQbaqG457j4HacHL0IsGcghhYINgjaiDsR8x+0K/SJFzzcTwIYhqFgg3vdCjQIIIuh9BtPjdkd7VznEupWXQpzZky4kUZQlOHxZKcKWIoj1HwmPh++y5+OXheHCtjCsXyFip1DVaqpq6IXcXzgrBxXbR4Vz+bQNgOT9F0H6gsMTqxWT5fMC2x35bz3MFzBXSn3XIhYUb1atBA3GwBPqOd859nLwgaiQNSnY8ip3FA/P/M1Dj+F4jh878QmlUOpi4H6eVR/5kX+hqJpxe3OBtHZvHHLrBRl8N/D8x/rIVSXHt5p7ZqHD9v5WXxl0MEBLYVyJ4hWlJAIsPQsitJvb4/b7P7dXPobEpbG4bU1qDicbaMicwbsfL3gfTuKEIUjJqUBBhAmBjiqEKKOEIio4VCBmIhUdQhoAShACMCA4GEcgk7xqtbCOpJHod/hYgYuNB8N9PPw8lVvvoNT875Hvl6Cdp/ETjPD7Py/1XkKYgVIFamuz6iloges4g33UYgZwBvt8PSJdv8AcpsPl1bVq0nlYPMbSdVdZUQ67/f7S4nO4++cAfb79YFZD1mNhW3zPL5xu24H19KlVAl199q5f5/yIA19ImHv8vaMnptz9vrAYb2+/sTPwgU5EGRiqFgHYKWKre5CjnQuecNKEDtf4d8Xr4Qp4wzeFlcBx4l6T5lDBxYPPb0qbE2FXVlYFkbWrBhSkEAFeW457+80b8KOzsRwtxCl/wAwGfC4LeQKaZTpHqK3PoZ0Ewr4PZ/dHh+HZjjx+V9OpHPiIKsAjVZBpj16mfQThytgBa/s2Nqa3s3uLnsqFQqEG28c8faHa+Ph8b5craVx8wRbMLoaQOdkgT4XYn4g4OJfwyDhYml8Vl0vvsARyb2PrzMDaaiqMQEBESDKiMIgx1HUIChHCCMsKgI4U46iqOARxR1IIyZQoLMQFUEknYAVdk+k0zvh37bgs2PHiRMiOnjMWYnWGJAVCDQG19eY5T6vfftjHw3DEZsQyjNrxBCwWzpJsi7K2FsjlYnEMuYk+1k0LoXz+EYjZu8PfVuN4VMWVR4q5ne0LIujTS+XkT5mHO/KPWapkAA9OXsBZqO/2ic7/DeVEqovlJcdPn19R6Sr9v8AUFXr684C0/H9oif2267essyGP8wEDv7RnGIUf8Rhfj9+sCb2qvu4/vltGBcL/eBI+/4mbDhLMFHNmCj5mt/rMNfyfhMgMDuXcnsZOD4ZFalzZjWTzGnyKW00D10Dpsdz7zZKnIMf4j8Q+LDgxqFzBsatkLk66YBdidr5NZIPtPvntzieH7TyLkxZsqZax8OUU6VTVdjowvmeY0/Ilb9vfLbat97+EDNNzd/a4vFwujGXJ0ZymdgiZAW8qkqL5LZ9yKJm4K29Gr57b/8AP7Qr5PeLs582Flw+DqZWX9XH4itjI3W7230m991E5tn7q5eAYZsgTIMZBGlWbGvmrxX5WBsdPM2Ntp13h+FXGulEVFHRAFA+Qmsd+u7j8TgXHgQFvGViS2lVXSwJ+FkbAQj093u314kM/iKwQHG/hjKqa7vZGF7rRHMnfYb394NYvpOedmdlcThtNHChdAyeFd5MJVkcgjfUR+nbnfzAg8hN34DjxlRGVWK5AaOxUCr33senxgewiFRxQpSZcRECYR1CBlAlAQEcBEQjjgAE83F43I8mg1qYBiV82mkFgHazZM9MCIHCO+XaDZOKcP4gOM+GVyGqdQAzKKFA0CL3qrJnwBvOqfih2bhXH47rkbiG040ZQwxhdTEAmtIO52O56VOV31+/pDIknn/uNV/mIiBXLb+DGZAHpHp94Bqk/GUomLw7Or0sDbl7wMsx5W2+Bva46rmR71f1geV/dQHZ9P3r/wCyff5jp0jY2ORAPPptAeg+xASGZEx2dK+Y3tQNt8Bzkn5VzOwM2XuF2scPG4hY8PJkVcgK6jRBUUQNVgsOXpvsIV8V+y8qocjYsgQNoLMpUByL0mxzoGdB7jcDxjp4OVcycHlw5FXJQx5MYNMNDHzUwoCrG+3KdH4rhEyKUyIrqaJV1DKSDqBo7c95kAhXz+G7Dx4wFCIaq2dQ2RjQBZmO5Y1d/tPcuIAk72TZsk9ANr5DbkJkgRAkL7n585JS9z0upcUDzrwyhiwFE86sXtVkcr2G/sJkXFXr02s0ABsB6TJUmAXEYGEBGQTLJkkQFUIQgZxHEI4DBhCEABjiAjgaz3vzF2x8LZA4hMoB8JmVXVbBLg8jYBWjfLrU47xnY+RFbIVYYw5QF1OMnYkeRtxYo1z3n6FcGwQ1VdihTWKAJqxvR29JzDvdxnGZMLZuI4ZsKq74l8q5AMeVdDk6jfJVpgBu3QNIjnIiO+526S3G9fGr2PzHQxKJUScnSK9/vlyjB+zEIDr5SA1ymN+sYH8QJodT/qLfpXv1MMg5A3/v6ywm3399IEG+XQ9b6Rxtt93v/EGMCeYIv1v4Tau4PDp+cwZDnxLTNrRg4JXw3sA1R2BvcVtvvNYRCTQ3s16/KdR7t/hejYvE4oZEyNQVMblNAGxeyCbI30kWNx1oFbb2l3oTFmTh1UvmzIuTEAyqrqXogMdi2kMwHWq6ifWx5w2w5gKWU7MuoWLH1+h5zUe8nYGbDj4Udn4i54ZqNspy+GtFE1NzW7/babSqM2Oz4gLaMgWwrodm8IsNiLFH2JEK9Zigp25V+9GIwGYoVETARhULjIgQYqlESSYCIiMZMgmA4RCEDORCMwEAEZMIQHCoQgeDtvjmw4MjohZxjPhqBq1ZT5UTSNzbEfScz7w8XxHDcWcRRM2PiFDrhy43yY92ZhjAZt9Lktsf+3p5Zv3fTx/yrfllRmNjIMgRl8HQxe1bY8hONcP29mxnEUfbhg3g2LCFzbP/AOxs7/xCN8w9hPxuAO/CIn/50bEFATC5VW8PGQ3mU2d6JBDjexY5rxvAtico4IIAO4ZLU8mphdEb8us6S/ftsnZbZQ64+ITJ4RDKGGUtZIT0ARifUaet3NO7SA4nMFTiQzFOGwKchdFfyLe7ClAYGyeZN73A18/fQfCUcRoE2NQJW9rFkX9RNwy/hpmRwmTNw6AgEEudxqANKBqO5HSp9fiPwry5BhHj4/Kio9BjpXWzNzO9FyAAK8u/OCObgcpJnaMv4VcIVVAMykUTkDjzVpBBB6kXyG1n4T4/bX4Q7XwuWzW4zmt72IZRQAF7VvfOQjmDLz+H3/iB5VO3L+GfBlReHS1NqKuzAO6aTRbcqDut8pr/AGZ+FmTDxByZDgy4seo40cH9ZtPk1ryUBqJ3PLrcpHO+D7Ly8QxTDjZyo8RtJHlxg0WNnYWQJHFdnPhY48iMjAkUwI5GjXqLHMXOz8d3Dw8Rqc68OVkALYNOMCwA66BdghRYJPOLvL3I/P7vkCZMZCYXoveHSLDjbfVqOxr6mCOTdg9jZ8+VTw6n9PJjJyUPDxG7V3J2AFX15TvePgQHGUljlGMYidTBWAN2UvTd73Vz43c7uivZ6ONRbLkPnYWEKqzaAF6Gjvz585sUKYMCYQIgTUDGRERALkkQqEBVHHERAm4ERxQIIiltIMsChHCIM1wuEJA4QgIDiLD96ibl/wA1OU96cPFdn5GzY+JdcXEZ3ONVy5MhoAUzs3NuQ6naEbx3m734eCUDJ53Y6PDTSTyBbVew8rD6zkXC9h5OKzVhxsmPI2VsZcUvhr5iFoedgpHlWya2m+92b7TxA8fiLnhCGxNoYeKHBDBhyc+Qftc2ztPg2fCRhKY8oFYXZARiJK2QK22HKoHJuyeFx8Sn5LJkbC+NicIGLUMudjTHIf6r2AA2AHXpOj9mdzuHxqgPDYxlVcTlgNQ8UAgldZIJBs/MHehXi7C7n5sHaGTismRXXIj2+yu2R9JNqOQBBrf0m4tjsVuLBGxKkWK2PQwpJjHMdeV3yO5Ht8PaePsPs/NhVxn4g5y2QshK1ox1QWe5U0gAXQAG5LGgPU7kzIIDuKvl053tfOMxQKETCAMDABFURiMAMUC8m7gOO5AlFoDjkXKBgBijMUBQuERgEkmOKUEmOSZQiIQuOBmMBCOZAI4gI4EkyH4dWNsL5bMdSiuoU7A+8yaY9MCGHp7fS4AS6igYCpZ6ZSFQo6MHrU1GwQOg9DsfTaeioVHAI1H+f9V/qAEcAjiJgGgImIxxQCJjAyGgIGOJTGYADFccRgPVFcULgVqlTHcoGA7gRFUC0BGSTGTJIlAYiYzIMoISDCB6hKMgGUJkMQijgO4XFCA7jkgx3AcIjAQGDHCKAXGYoEwCEIrgBkES7ktAiOIxCBUVxmSYATCEIBKBkwuA7gZJMeqA5JjuIyiTJMomSTCFCK4QVnliKEhhyoQgEDCEKIQhAZjhCA4CEIChCEBGBjhARkmEIEGKEIFGSYQgOTHCA4QhATSVhCE0QhCESZDQhAxwhC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715782" name="AutoShape 6" descr="data:image/jpeg;base64,/9j/4AAQSkZJRgABAQAAAQABAAD/2wCEAAkGBhQQEBQQEBAQFBAQEA8PEBQPEBAPEBAPFBAVFBQQFRQXHCYeFxkjGRUUHy8gIycpLCwsFR4xNTAqNSYrLCkBCQoKDgwOFA8PFCkYFBgpKSkpKTUtKSkpKSkpKSkpKSkpKSkpKSkpKSkqKSkpKSkpKSkpKSkpKSkpKSopKSkpKf/AABEIAMIBAwMBIgACEQEDEQH/xAAcAAADAAMBAQEAAAAAAAAAAAAAAQIDBgcEBQj/xAA3EAACAgECAwYEBQQBBQEAAAABAgARAxIhBDFBBQYTIlFhcYGR8AcUI6HRMkKxweEzUlNy8ST/xAAWAQEBAQAAAAAAAAAAAAAAAAAAAQL/xAAWEQEBAQAAAAAAAAAAAAAAAAAAEQH/2gAMAwEAAhEDEQA/AOozIhiqAhIyiOQDC4VUdyLhAu4iZNwJgO4rkQ1QKZoi8kxVAYMIqjgOAiuEBmS0cVQFJlVERAJMqTzgIwhUktAdQqMiKBNRaY44E1CpUm4QpjKTIWmNlhEVCPTCB79ULMQMoQ0oGGqK4QKBjuTGIFXFCECTCoyIQFCVEYCqIiUIiIABCEYElEwlVFKFERKigTUCJURMCZJUSooCqS20uSVuAhCOImAqkmO5JaEEGEWqGqERUJWuED1KJYEFEcNFUKlCFQFGI9MFEAMBBhFAqRkfSLPIWSfQAXcqa5317aGHg82h18SjjADUwYkK1V/cNQMDy5e/OM5caI6qDkAcZBZfGQbog/plTV6wOoFz293O2zxWE58lYxjd/wDpOpxMgqmY2TsPgN+vOcVwca2Niwo6v6w1lXXUG0sOdWB9JOTiWP8AdXSl2BHwHwH0EMu84+8nDtlGFc+M5GVWVQ4OoNZGk8iaHK/T1mLszt5s3E5+HbCyfl9JDkjTkViQrAcxdEjntc4Tw+dkOpSQ3KwSNjzG02A/iHxfhHCcgIZGQvX6lFrsMOW2w9vfeFdl43tPFg0jLkRDkbQmtgupvYHnzH1non50y8ezhVd3YICEDMSqqSSVAPLcz6mDvVn/AEVOfKFxH+3I/nWwQrAEXyrnyqCu73Fc+V3c7dx8XiVlyY2y+HjbMqHdHYbgrzAu59fRCoJhBhMA4kXp/uA1V103QMDMYjPNxPaCY115GCLV6mvSNuRPrKwcYrmlNkc6IIGwNWOtEGoGUCEdQCwFFql6YaIGImSwmYrFUDCBBlmaooRh0Q0TNEYRg8GKZ4QPRFC4Aw0qMRCMQKihcLgBEKhfvAGAmIAs8gCTfKpxj8QOMwvxTjh/+4vlKsxxtlIALAEc6AsiwenWdmzqCpDAFSCGB3BWtxXWfnntDKGyuyqFVnZlVaAVSbCj2F18pEePe4Hl6ypK/f1lQz1iv794mP8An9offvABvKDaSD1Ugi6Isb2QdudSS0lz9YG1dyO9y8BkyM+NmXKiqdBUEEMTq36bnYe06lg75cJkKqnE4yzsigWQbaqG457j4HacHL0IsGcghhYINgjaiDsR8x+0K/SJFzzcTwIYhqFgg3vdCjQIIIuh9BtPjdkd7VznEupWXQpzZky4kUZQlOHxZKcKWIoj1HwmPh++y5+OXheHCtjCsXyFip1DVaqpq6IXcXzgrBxXbR4Vz+bQNgOT9F0H6gsMTqxWT5fMC2x35bz3MFzBXSn3XIhYUb1atBA3GwBPqOd859nLwgaiQNSnY8ip3FA/P/M1Dj+F4jh878QmlUOpi4H6eVR/5kX+hqJpxe3OBtHZvHHLrBRl8N/D8x/rIVSXHt5p7ZqHD9v5WXxl0MEBLYVyJ4hWlJAIsPQsitJvb4/b7P7dXPobEpbG4bU1qDicbaMicwbsfL3gfTuKEIUjJqUBBhAmBjiqEKKOEIio4VCBmIhUdQhoAShACMCA4GEcgk7xqtbCOpJHod/hYgYuNB8N9PPw8lVvvoNT875Hvl6Cdp/ETjPD7Py/1XkKYgVIFamuz6iloges4g33UYgZwBvt8PSJdv8AcpsPl1bVq0nlYPMbSdVdZUQ67/f7S4nO4++cAfb79YFZD1mNhW3zPL5xu24H19KlVAl199q5f5/yIA19ImHv8vaMnptz9vrAYb2+/sTPwgU5EGRiqFgHYKWKre5CjnQuecNKEDtf4d8Xr4Qp4wzeFlcBx4l6T5lDBxYPPb0qbE2FXVlYFkbWrBhSkEAFeW457+80b8KOzsRwtxCl/wAwGfC4LeQKaZTpHqK3PoZ0Ewr4PZ/dHh+HZjjx+V9OpHPiIKsAjVZBpj16mfQThytgBa/s2Nqa3s3uLnsqFQqEG28c8faHa+Ph8b5craVx8wRbMLoaQOdkgT4XYn4g4OJfwyDhYml8Vl0vvsARyb2PrzMDaaiqMQEBESDKiMIgx1HUIChHCCMsKgI4U46iqOARxR1IIyZQoLMQFUEknYAVdk+k0zvh37bgs2PHiRMiOnjMWYnWGJAVCDQG19eY5T6vfftjHw3DEZsQyjNrxBCwWzpJsi7K2FsjlYnEMuYk+1k0LoXz+EYjZu8PfVuN4VMWVR4q5ne0LIujTS+XkT5mHO/KPWapkAA9OXsBZqO/2ic7/DeVEqovlJcdPn19R6Sr9v8AUFXr684C0/H9oif2267essyGP8wEDv7RnGIUf8Rhfj9+sCb2qvu4/vltGBcL/eBI+/4mbDhLMFHNmCj5mt/rMNfyfhMgMDuXcnsZOD4ZFalzZjWTzGnyKW00D10Dpsdz7zZKnIMf4j8Q+LDgxqFzBsatkLk66YBdidr5NZIPtPvntzieH7TyLkxZsqZax8OUU6VTVdjowvmeY0/Ilb9vfLbat97+EDNNzd/a4vFwujGXJ0ZymdgiZAW8qkqL5LZ9yKJm4K29Gr57b/8AP7Qr5PeLs582Flw+DqZWX9XH4itjI3W7230m991E5tn7q5eAYZsgTIMZBGlWbGvmrxX5WBsdPM2Ntp13h+FXGulEVFHRAFA+Qmsd+u7j8TgXHgQFvGViS2lVXSwJ+FkbAQj093u314kM/iKwQHG/hjKqa7vZGF7rRHMnfYb394NYvpOedmdlcThtNHChdAyeFd5MJVkcgjfUR+nbnfzAg8hN34DjxlRGVWK5AaOxUCr33senxgewiFRxQpSZcRECYR1CBlAlAQEcBEQjjgAE83F43I8mg1qYBiV82mkFgHazZM9MCIHCO+XaDZOKcP4gOM+GVyGqdQAzKKFA0CL3qrJnwBvOqfih2bhXH47rkbiG040ZQwxhdTEAmtIO52O56VOV31+/pDIknn/uNV/mIiBXLb+DGZAHpHp94Bqk/GUomLw7Or0sDbl7wMsx5W2+Bva46rmR71f1geV/dQHZ9P3r/wCyff5jp0jY2ORAPPptAeg+xASGZEx2dK+Y3tQNt8Bzkn5VzOwM2XuF2scPG4hY8PJkVcgK6jRBUUQNVgsOXpvsIV8V+y8qocjYsgQNoLMpUByL0mxzoGdB7jcDxjp4OVcycHlw5FXJQx5MYNMNDHzUwoCrG+3KdH4rhEyKUyIrqaJV1DKSDqBo7c95kAhXz+G7Dx4wFCIaq2dQ2RjQBZmO5Y1d/tPcuIAk72TZsk9ANr5DbkJkgRAkL7n585JS9z0upcUDzrwyhiwFE86sXtVkcr2G/sJkXFXr02s0ABsB6TJUmAXEYGEBGQTLJkkQFUIQgZxHEI4DBhCEABjiAjgaz3vzF2x8LZA4hMoB8JmVXVbBLg8jYBWjfLrU47xnY+RFbIVYYw5QF1OMnYkeRtxYo1z3n6FcGwQ1VdihTWKAJqxvR29JzDvdxnGZMLZuI4ZsKq74l8q5AMeVdDk6jfJVpgBu3QNIjnIiO+526S3G9fGr2PzHQxKJUScnSK9/vlyjB+zEIDr5SA1ymN+sYH8QJodT/qLfpXv1MMg5A3/v6ywm3399IEG+XQ9b6Rxtt93v/EGMCeYIv1v4Tau4PDp+cwZDnxLTNrRg4JXw3sA1R2BvcVtvvNYRCTQ3s16/KdR7t/hejYvE4oZEyNQVMblNAGxeyCbI30kWNx1oFbb2l3oTFmTh1UvmzIuTEAyqrqXogMdi2kMwHWq6ifWx5w2w5gKWU7MuoWLH1+h5zUe8nYGbDj4Udn4i54ZqNspy+GtFE1NzW7/babSqM2Oz4gLaMgWwrodm8IsNiLFH2JEK9Zigp25V+9GIwGYoVETARhULjIgQYqlESSYCIiMZMgmA4RCEDORCMwEAEZMIQHCoQgeDtvjmw4MjohZxjPhqBq1ZT5UTSNzbEfScz7w8XxHDcWcRRM2PiFDrhy43yY92ZhjAZt9Lktsf+3p5Zv3fTx/yrfllRmNjIMgRl8HQxe1bY8hONcP29mxnEUfbhg3g2LCFzbP/AOxs7/xCN8w9hPxuAO/CIn/50bEFATC5VW8PGQ3mU2d6JBDjexY5rxvAtico4IIAO4ZLU8mphdEb8us6S/ftsnZbZQ64+ITJ4RDKGGUtZIT0ARifUaet3NO7SA4nMFTiQzFOGwKchdFfyLe7ClAYGyeZN73A18/fQfCUcRoE2NQJW9rFkX9RNwy/hpmRwmTNw6AgEEudxqANKBqO5HSp9fiPwry5BhHj4/Kio9BjpXWzNzO9FyAAK8u/OCObgcpJnaMv4VcIVVAMykUTkDjzVpBBB6kXyG1n4T4/bX4Q7XwuWzW4zmt72IZRQAF7VvfOQjmDLz+H3/iB5VO3L+GfBlReHS1NqKuzAO6aTRbcqDut8pr/AGZ+FmTDxByZDgy4seo40cH9ZtPk1ryUBqJ3PLrcpHO+D7Ly8QxTDjZyo8RtJHlxg0WNnYWQJHFdnPhY48iMjAkUwI5GjXqLHMXOz8d3Dw8Rqc68OVkALYNOMCwA66BdghRYJPOLvL3I/P7vkCZMZCYXoveHSLDjbfVqOxr6mCOTdg9jZ8+VTw6n9PJjJyUPDxG7V3J2AFX15TvePgQHGUljlGMYidTBWAN2UvTd73Vz43c7uivZ6ONRbLkPnYWEKqzaAF6Gjvz585sUKYMCYQIgTUDGRERALkkQqEBVHHERAm4ERxQIIiltIMsChHCIM1wuEJA4QgIDiLD96ibl/wA1OU96cPFdn5GzY+JdcXEZ3ONVy5MhoAUzs3NuQ6naEbx3m734eCUDJ53Y6PDTSTyBbVew8rD6zkXC9h5OKzVhxsmPI2VsZcUvhr5iFoedgpHlWya2m+92b7TxA8fiLnhCGxNoYeKHBDBhyc+Qftc2ztPg2fCRhKY8oFYXZARiJK2QK22HKoHJuyeFx8Sn5LJkbC+NicIGLUMudjTHIf6r2AA2AHXpOj9mdzuHxqgPDYxlVcTlgNQ8UAgldZIJBs/MHehXi7C7n5sHaGTismRXXIj2+yu2R9JNqOQBBrf0m4tjsVuLBGxKkWK2PQwpJjHMdeV3yO5Ht8PaePsPs/NhVxn4g5y2QshK1ox1QWe5U0gAXQAG5LGgPU7kzIIDuKvl053tfOMxQKETCAMDABFURiMAMUC8m7gOO5AlFoDjkXKBgBijMUBQuERgEkmOKUEmOSZQiIQuOBmMBCOZAI4gI4EkyH4dWNsL5bMdSiuoU7A+8yaY9MCGHp7fS4AS6igYCpZ6ZSFQo6MHrU1GwQOg9DsfTaeioVHAI1H+f9V/qAEcAjiJgGgImIxxQCJjAyGgIGOJTGYADFccRgPVFcULgVqlTHcoGA7gRFUC0BGSTGTJIlAYiYzIMoISDCB6hKMgGUJkMQijgO4XFCA7jkgx3AcIjAQGDHCKAXGYoEwCEIrgBkES7ktAiOIxCBUVxmSYATCEIBKBkwuA7gZJMeqA5JjuIyiTJMomSTCFCK4QVnliKEhhyoQgEDCEKIQhAZjhCA4CEIChCEBGBjhARkmEIEGKEIFGSYQgOTHCA4QhATSVhCE0QhCESZDQhAxwhC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715784" name="AutoShape 8" descr="data:image/jpeg;base64,/9j/4AAQSkZJRgABAQAAAQABAAD/2wCEAAkGBhQQEBQQEBAQFBAQEA8PEBQPEBAPEBAPFBAVFBQQFRQXHCYeFxkjGRUUHy8gIycpLCwsFR4xNTAqNSYrLCkBCQoKDgwOFA8PFCkYFBgpKSkpKTUtKSkpKSkpKSkpKSkpKSkpKSkpKSkqKSkpKSkpKSkpKSkpKSkpKSopKSkpKf/AABEIAMIBAwMBIgACEQEDEQH/xAAcAAADAAMBAQEAAAAAAAAAAAAAAQIDBgcEBQj/xAA3EAACAgECAwYEBQQBBQEAAAABAgARAxIhBDFBBQYTIlFhcYGR8AcUI6HRMkKxweEzUlNy8ST/xAAWAQEBAQAAAAAAAAAAAAAAAAAAAQL/xAAWEQEBAQAAAAAAAAAAAAAAAAAAEQH/2gAMAwEAAhEDEQA/AOozIhiqAhIyiOQDC4VUdyLhAu4iZNwJgO4rkQ1QKZoi8kxVAYMIqjgOAiuEBmS0cVQFJlVERAJMqTzgIwhUktAdQqMiKBNRaY44E1CpUm4QpjKTIWmNlhEVCPTCB79ULMQMoQ0oGGqK4QKBjuTGIFXFCECTCoyIQFCVEYCqIiUIiIABCEYElEwlVFKFERKigTUCJURMCZJUSooCqS20uSVuAhCOImAqkmO5JaEEGEWqGqERUJWuED1KJYEFEcNFUKlCFQFGI9MFEAMBBhFAqRkfSLPIWSfQAXcqa5317aGHg82h18SjjADUwYkK1V/cNQMDy5e/OM5caI6qDkAcZBZfGQbog/plTV6wOoFz293O2zxWE58lYxjd/wDpOpxMgqmY2TsPgN+vOcVwca2Niwo6v6w1lXXUG0sOdWB9JOTiWP8AdXSl2BHwHwH0EMu84+8nDtlGFc+M5GVWVQ4OoNZGk8iaHK/T1mLszt5s3E5+HbCyfl9JDkjTkViQrAcxdEjntc4Tw+dkOpSQ3KwSNjzG02A/iHxfhHCcgIZGQvX6lFrsMOW2w9vfeFdl43tPFg0jLkRDkbQmtgupvYHnzH1non50y8ezhVd3YICEDMSqqSSVAPLcz6mDvVn/AEVOfKFxH+3I/nWwQrAEXyrnyqCu73Fc+V3c7dx8XiVlyY2y+HjbMqHdHYbgrzAu59fRCoJhBhMA4kXp/uA1V103QMDMYjPNxPaCY115GCLV6mvSNuRPrKwcYrmlNkc6IIGwNWOtEGoGUCEdQCwFFql6YaIGImSwmYrFUDCBBlmaooRh0Q0TNEYRg8GKZ4QPRFC4Aw0qMRCMQKihcLgBEKhfvAGAmIAs8gCTfKpxj8QOMwvxTjh/+4vlKsxxtlIALAEc6AsiwenWdmzqCpDAFSCGB3BWtxXWfnntDKGyuyqFVnZlVaAVSbCj2F18pEePe4Hl6ypK/f1lQz1iv794mP8An9offvABvKDaSD1Ugi6Isb2QdudSS0lz9YG1dyO9y8BkyM+NmXKiqdBUEEMTq36bnYe06lg75cJkKqnE4yzsigWQbaqG457j4HacHL0IsGcghhYINgjaiDsR8x+0K/SJFzzcTwIYhqFgg3vdCjQIIIuh9BtPjdkd7VznEupWXQpzZky4kUZQlOHxZKcKWIoj1HwmPh++y5+OXheHCtjCsXyFip1DVaqpq6IXcXzgrBxXbR4Vz+bQNgOT9F0H6gsMTqxWT5fMC2x35bz3MFzBXSn3XIhYUb1atBA3GwBPqOd859nLwgaiQNSnY8ip3FA/P/M1Dj+F4jh878QmlUOpi4H6eVR/5kX+hqJpxe3OBtHZvHHLrBRl8N/D8x/rIVSXHt5p7ZqHD9v5WXxl0MEBLYVyJ4hWlJAIsPQsitJvb4/b7P7dXPobEpbG4bU1qDicbaMicwbsfL3gfTuKEIUjJqUBBhAmBjiqEKKOEIio4VCBmIhUdQhoAShACMCA4GEcgk7xqtbCOpJHod/hYgYuNB8N9PPw8lVvvoNT875Hvl6Cdp/ETjPD7Py/1XkKYgVIFamuz6iloges4g33UYgZwBvt8PSJdv8AcpsPl1bVq0nlYPMbSdVdZUQ67/f7S4nO4++cAfb79YFZD1mNhW3zPL5xu24H19KlVAl199q5f5/yIA19ImHv8vaMnptz9vrAYb2+/sTPwgU5EGRiqFgHYKWKre5CjnQuecNKEDtf4d8Xr4Qp4wzeFlcBx4l6T5lDBxYPPb0qbE2FXVlYFkbWrBhSkEAFeW457+80b8KOzsRwtxCl/wAwGfC4LeQKaZTpHqK3PoZ0Ewr4PZ/dHh+HZjjx+V9OpHPiIKsAjVZBpj16mfQThytgBa/s2Nqa3s3uLnsqFQqEG28c8faHa+Ph8b5craVx8wRbMLoaQOdkgT4XYn4g4OJfwyDhYml8Vl0vvsARyb2PrzMDaaiqMQEBESDKiMIgx1HUIChHCCMsKgI4U46iqOARxR1IIyZQoLMQFUEknYAVdk+k0zvh37bgs2PHiRMiOnjMWYnWGJAVCDQG19eY5T6vfftjHw3DEZsQyjNrxBCwWzpJsi7K2FsjlYnEMuYk+1k0LoXz+EYjZu8PfVuN4VMWVR4q5ne0LIujTS+XkT5mHO/KPWapkAA9OXsBZqO/2ic7/DeVEqovlJcdPn19R6Sr9v8AUFXr684C0/H9oif2267essyGP8wEDv7RnGIUf8Rhfj9+sCb2qvu4/vltGBcL/eBI+/4mbDhLMFHNmCj5mt/rMNfyfhMgMDuXcnsZOD4ZFalzZjWTzGnyKW00D10Dpsdz7zZKnIMf4j8Q+LDgxqFzBsatkLk66YBdidr5NZIPtPvntzieH7TyLkxZsqZax8OUU6VTVdjowvmeY0/Ilb9vfLbat97+EDNNzd/a4vFwujGXJ0ZymdgiZAW8qkqL5LZ9yKJm4K29Gr57b/8AP7Qr5PeLs582Flw+DqZWX9XH4itjI3W7230m991E5tn7q5eAYZsgTIMZBGlWbGvmrxX5WBsdPM2Ntp13h+FXGulEVFHRAFA+Qmsd+u7j8TgXHgQFvGViS2lVXSwJ+FkbAQj093u314kM/iKwQHG/hjKqa7vZGF7rRHMnfYb394NYvpOedmdlcThtNHChdAyeFd5MJVkcgjfUR+nbnfzAg8hN34DjxlRGVWK5AaOxUCr33senxgewiFRxQpSZcRECYR1CBlAlAQEcBEQjjgAE83F43I8mg1qYBiV82mkFgHazZM9MCIHCO+XaDZOKcP4gOM+GVyGqdQAzKKFA0CL3qrJnwBvOqfih2bhXH47rkbiG040ZQwxhdTEAmtIO52O56VOV31+/pDIknn/uNV/mIiBXLb+DGZAHpHp94Bqk/GUomLw7Or0sDbl7wMsx5W2+Bva46rmR71f1geV/dQHZ9P3r/wCyff5jp0jY2ORAPPptAeg+xASGZEx2dK+Y3tQNt8Bzkn5VzOwM2XuF2scPG4hY8PJkVcgK6jRBUUQNVgsOXpvsIV8V+y8qocjYsgQNoLMpUByL0mxzoGdB7jcDxjp4OVcycHlw5FXJQx5MYNMNDHzUwoCrG+3KdH4rhEyKUyIrqaJV1DKSDqBo7c95kAhXz+G7Dx4wFCIaq2dQ2RjQBZmO5Y1d/tPcuIAk72TZsk9ANr5DbkJkgRAkL7n585JS9z0upcUDzrwyhiwFE86sXtVkcr2G/sJkXFXr02s0ABsB6TJUmAXEYGEBGQTLJkkQFUIQgZxHEI4DBhCEABjiAjgaz3vzF2x8LZA4hMoB8JmVXVbBLg8jYBWjfLrU47xnY+RFbIVYYw5QF1OMnYkeRtxYo1z3n6FcGwQ1VdihTWKAJqxvR29JzDvdxnGZMLZuI4ZsKq74l8q5AMeVdDk6jfJVpgBu3QNIjnIiO+526S3G9fGr2PzHQxKJUScnSK9/vlyjB+zEIDr5SA1ymN+sYH8QJodT/qLfpXv1MMg5A3/v6ywm3399IEG+XQ9b6Rxtt93v/EGMCeYIv1v4Tau4PDp+cwZDnxLTNrRg4JXw3sA1R2BvcVtvvNYRCTQ3s16/KdR7t/hejYvE4oZEyNQVMblNAGxeyCbI30kWNx1oFbb2l3oTFmTh1UvmzIuTEAyqrqXogMdi2kMwHWq6ifWx5w2w5gKWU7MuoWLH1+h5zUe8nYGbDj4Udn4i54ZqNspy+GtFE1NzW7/babSqM2Oz4gLaMgWwrodm8IsNiLFH2JEK9Zigp25V+9GIwGYoVETARhULjIgQYqlESSYCIiMZMgmA4RCEDORCMwEAEZMIQHCoQgeDtvjmw4MjohZxjPhqBq1ZT5UTSNzbEfScz7w8XxHDcWcRRM2PiFDrhy43yY92ZhjAZt9Lktsf+3p5Zv3fTx/yrfllRmNjIMgRl8HQxe1bY8hONcP29mxnEUfbhg3g2LCFzbP/AOxs7/xCN8w9hPxuAO/CIn/50bEFATC5VW8PGQ3mU2d6JBDjexY5rxvAtico4IIAO4ZLU8mphdEb8us6S/ftsnZbZQ64+ITJ4RDKGGUtZIT0ARifUaet3NO7SA4nMFTiQzFOGwKchdFfyLe7ClAYGyeZN73A18/fQfCUcRoE2NQJW9rFkX9RNwy/hpmRwmTNw6AgEEudxqANKBqO5HSp9fiPwry5BhHj4/Kio9BjpXWzNzO9FyAAK8u/OCObgcpJnaMv4VcIVVAMykUTkDjzVpBBB6kXyG1n4T4/bX4Q7XwuWzW4zmt72IZRQAF7VvfOQjmDLz+H3/iB5VO3L+GfBlReHS1NqKuzAO6aTRbcqDut8pr/AGZ+FmTDxByZDgy4seo40cH9ZtPk1ryUBqJ3PLrcpHO+D7Ly8QxTDjZyo8RtJHlxg0WNnYWQJHFdnPhY48iMjAkUwI5GjXqLHMXOz8d3Dw8Rqc68OVkALYNOMCwA66BdghRYJPOLvL3I/P7vkCZMZCYXoveHSLDjbfVqOxr6mCOTdg9jZ8+VTw6n9PJjJyUPDxG7V3J2AFX15TvePgQHGUljlGMYidTBWAN2UvTd73Vz43c7uivZ6ONRbLkPnYWEKqzaAF6Gjvz585sUKYMCYQIgTUDGRERALkkQqEBVHHERAm4ERxQIIiltIMsChHCIM1wuEJA4QgIDiLD96ibl/wA1OU96cPFdn5GzY+JdcXEZ3ONVy5MhoAUzs3NuQ6naEbx3m734eCUDJ53Y6PDTSTyBbVew8rD6zkXC9h5OKzVhxsmPI2VsZcUvhr5iFoedgpHlWya2m+92b7TxA8fiLnhCGxNoYeKHBDBhyc+Qftc2ztPg2fCRhKY8oFYXZARiJK2QK22HKoHJuyeFx8Sn5LJkbC+NicIGLUMudjTHIf6r2AA2AHXpOj9mdzuHxqgPDYxlVcTlgNQ8UAgldZIJBs/MHehXi7C7n5sHaGTismRXXIj2+yu2R9JNqOQBBrf0m4tjsVuLBGxKkWK2PQwpJjHMdeV3yO5Ht8PaePsPs/NhVxn4g5y2QshK1ox1QWe5U0gAXQAG5LGgPU7kzIIDuKvl053tfOMxQKETCAMDABFURiMAMUC8m7gOO5AlFoDjkXKBgBijMUBQuERgEkmOKUEmOSZQiIQuOBmMBCOZAI4gI4EkyH4dWNsL5bMdSiuoU7A+8yaY9MCGHp7fS4AS6igYCpZ6ZSFQo6MHrU1GwQOg9DsfTaeioVHAI1H+f9V/qAEcAjiJgGgImIxxQCJjAyGgIGOJTGYADFccRgPVFcULgVqlTHcoGA7gRFUC0BGSTGTJIlAYiYzIMoISDCB6hKMgGUJkMQijgO4XFCA7jkgx3AcIjAQGDHCKAXGYoEwCEIrgBkES7ktAiOIxCBUVxmSYATCEIBKBkwuA7gZJMeqA5JjuIyiTJMomSTCFCK4QVnliKEhhyoQgEDCEKIQhAZjhCA4CEIChCEBGBjhARkmEIEGKEIFGSYQgOTHCA4QhATSVhCE0QhCESZDQhAxwhC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pic>
        <p:nvPicPr>
          <p:cNvPr id="8" name="Picture 7" descr="Carbon-Black-Powder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929454" y="5286388"/>
            <a:ext cx="1841491" cy="1381118"/>
          </a:xfrm>
          <a:prstGeom prst="rect">
            <a:avLst/>
          </a:prstGeom>
        </p:spPr>
      </p:pic>
      <p:pic>
        <p:nvPicPr>
          <p:cNvPr id="715786" name="Picture 10" descr="http://upload.wikimedia.org/wikipedia/commons/thumb/8/8e/Wurtzite_polyhedra.png/200px-Wurtzite_polyhedr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1500174"/>
            <a:ext cx="1905000" cy="1905000"/>
          </a:xfrm>
          <a:prstGeom prst="rect">
            <a:avLst/>
          </a:prstGeom>
          <a:noFill/>
        </p:spPr>
      </p:pic>
      <p:pic>
        <p:nvPicPr>
          <p:cNvPr id="715788" name="Picture 12" descr="http://www.observatorynano.eu/project/filesystem/images/2ch.nc.1.p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7166" y="2758386"/>
            <a:ext cx="1643074" cy="1764783"/>
          </a:xfrm>
          <a:prstGeom prst="rect">
            <a:avLst/>
          </a:prstGeom>
          <a:noFill/>
        </p:spPr>
      </p:pic>
      <p:pic>
        <p:nvPicPr>
          <p:cNvPr id="715790" name="Picture 14" descr="https://encrypted-tbn2.google.com/images?q=tbn:ANd9GcSZzTDcyCRaBFtopaucTEJAf6IqJLf40iL-L1agOUySSJy6Tprx7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1152" y="3388524"/>
            <a:ext cx="2466975" cy="1847851"/>
          </a:xfrm>
          <a:prstGeom prst="rect">
            <a:avLst/>
          </a:prstGeom>
          <a:noFill/>
        </p:spPr>
      </p:pic>
      <p:pic>
        <p:nvPicPr>
          <p:cNvPr id="12" name="Picture 6" descr="https://encrypted-tbn3.google.com/images?q=tbn:ANd9GcT7AN4ZV7zxuhUmexMfx1uJbhf3Flo8Sk5GQCDw19P2S3RaKIhrY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63888" y="4921570"/>
            <a:ext cx="3050250" cy="1745936"/>
          </a:xfrm>
          <a:prstGeom prst="rect">
            <a:avLst/>
          </a:prstGeom>
          <a:noFill/>
        </p:spPr>
      </p:pic>
      <p:pic>
        <p:nvPicPr>
          <p:cNvPr id="13" name="Picture 14" descr="http://sitemason.vanderbilt.edu/files/ioOfKM/cdse4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25873" y="4786244"/>
            <a:ext cx="3250104" cy="1961775"/>
          </a:xfrm>
          <a:prstGeom prst="rect">
            <a:avLst/>
          </a:prstGeom>
          <a:noFill/>
        </p:spPr>
      </p:pic>
      <p:sp>
        <p:nvSpPr>
          <p:cNvPr id="14" name="Right Arrow 13"/>
          <p:cNvSpPr/>
          <p:nvPr/>
        </p:nvSpPr>
        <p:spPr>
          <a:xfrm rot="2049241">
            <a:off x="6000760" y="3000372"/>
            <a:ext cx="785818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15" name="Right Arrow 14"/>
          <p:cNvSpPr/>
          <p:nvPr/>
        </p:nvSpPr>
        <p:spPr>
          <a:xfrm rot="9965560">
            <a:off x="2627830" y="2927008"/>
            <a:ext cx="741639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18" name="TextBox 17"/>
          <p:cNvSpPr txBox="1"/>
          <p:nvPr/>
        </p:nvSpPr>
        <p:spPr>
          <a:xfrm>
            <a:off x="2160689" y="3612625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dirty="0" err="1"/>
              <a:t>Nanocristal</a:t>
            </a:r>
            <a:endParaRPr lang="es-UY" dirty="0"/>
          </a:p>
        </p:txBody>
      </p:sp>
      <p:sp>
        <p:nvSpPr>
          <p:cNvPr id="19" name="TextBox 18"/>
          <p:cNvSpPr txBox="1"/>
          <p:nvPr/>
        </p:nvSpPr>
        <p:spPr>
          <a:xfrm>
            <a:off x="6934243" y="2568355"/>
            <a:ext cx="1976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dirty="0"/>
              <a:t>Cristal microm</a:t>
            </a:r>
            <a:r>
              <a:rPr lang="en-US" dirty="0" err="1"/>
              <a:t>étrico</a:t>
            </a:r>
            <a:endParaRPr lang="es-UY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3DF7EA0-6BA9-D04A-8078-4ED25E799AD5}"/>
              </a:ext>
            </a:extLst>
          </p:cNvPr>
          <p:cNvSpPr txBox="1"/>
          <p:nvPr/>
        </p:nvSpPr>
        <p:spPr>
          <a:xfrm>
            <a:off x="696686" y="1785257"/>
            <a:ext cx="2911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Confinamiento cuántico</a:t>
            </a:r>
          </a:p>
          <a:p>
            <a:r>
              <a:rPr lang="es-UY" dirty="0"/>
              <a:t>Propiedades ópticas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29D4C62-E5E9-984F-B8F5-22268A8394B9}"/>
              </a:ext>
            </a:extLst>
          </p:cNvPr>
          <p:cNvSpPr txBox="1"/>
          <p:nvPr/>
        </p:nvSpPr>
        <p:spPr>
          <a:xfrm>
            <a:off x="4271727" y="3461199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CdSe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3260E8-627D-EE49-A81D-5D4F28A5C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9E08FB-0F6F-3D4E-A433-947D25227B9E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9D105B-C27A-F64B-B170-AA30536A8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4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3705979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31E43F-AD39-3545-BD8F-23B0B0F4B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1. Conceptos: Metodologías: Top-Down &amp; Bottom-Up 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C1E2137-3B9C-214F-B068-73283E6C4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r>
              <a:rPr lang="es-UY" dirty="0">
                <a:solidFill>
                  <a:schemeClr val="tx2"/>
                </a:solidFill>
              </a:rPr>
              <a:t>Top-down: </a:t>
            </a:r>
          </a:p>
          <a:p>
            <a:pPr marL="0" indent="0" algn="just">
              <a:buNone/>
            </a:pPr>
            <a:r>
              <a:rPr lang="es-UY" sz="2000" dirty="0"/>
              <a:t>Reducción de tamaño. Los mecanismos y las estructuras se miniaturizan a escala nanométrica. Este tipo de Nanotecnología ha sido el más frecuente hasta la fecha.</a:t>
            </a:r>
          </a:p>
          <a:p>
            <a:pPr marL="0" indent="0">
              <a:buNone/>
            </a:pPr>
            <a:endParaRPr lang="es-UY" dirty="0"/>
          </a:p>
          <a:p>
            <a:r>
              <a:rPr lang="es-UY" dirty="0">
                <a:solidFill>
                  <a:schemeClr val="tx2"/>
                </a:solidFill>
              </a:rPr>
              <a:t>Bottom-Up: </a:t>
            </a:r>
          </a:p>
          <a:p>
            <a:pPr marL="0" indent="0" algn="just">
              <a:buNone/>
            </a:pPr>
            <a:r>
              <a:rPr lang="es-UY" sz="2000" dirty="0"/>
              <a:t>Auto ensamblado. Se comienza con una estructura nanométrica como una molécula y mediante un proceso de montaje o auto-ensamblado, se produce el crecimiento. Este enfoque, que algunos consideran como el único y "verdadero" enfoque nanotecnológico, ha de permitir que la materia pueda controlarse de manera extremadamente precisa.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B00EA3A-7758-D842-8E6A-AEA9140AA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E1EA8A-ACDB-D04F-9845-CBBB021345A4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A520B7F-867C-FE4D-90B4-F16E09C61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5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2507091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43A166-B131-BF4C-84A8-B3635C0F7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1. Top-Down &amp; Bottom-Up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440C696-30AB-564C-B219-D27BAABCC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339" y="1715084"/>
            <a:ext cx="7679322" cy="4865103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85B5DC4-70A1-EE4D-8626-7C966B4CD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248DCA-A129-3F46-82D1-27CF25CFAF4A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A57537F-DCE7-D043-92D6-CF47F0C84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6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44406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557738-E35B-4946-8E58-02AB6939B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1. Estructura Electrónica y Dimensionalidad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B8E046-D8DB-5545-9F17-EE4E273C8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Evolución de moléculas a nanopartículas y luego a sistemas “bulk”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20E8B1-5B39-314A-ABC2-D359FC3F6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CA08F9B-67D3-5447-9B68-625875FF7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7</a:t>
            </a:fld>
            <a:endParaRPr lang="es-ES" altLang="es-ES_tradn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DBD1FB8-37F6-3047-BBCF-C54C0D9FD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815" y="2220605"/>
            <a:ext cx="4810769" cy="3124944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6C259EE4-DA9C-1F47-8C91-080FBF8BF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976587"/>
            <a:ext cx="3685843" cy="2198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FB71418-98CA-A94F-8FCD-BF0A14237301}"/>
                  </a:ext>
                </a:extLst>
              </p:cNvPr>
              <p:cNvSpPr txBox="1"/>
              <p:nvPr/>
            </p:nvSpPr>
            <p:spPr>
              <a:xfrm>
                <a:off x="2064699" y="5319623"/>
                <a:ext cx="553388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UY" dirty="0"/>
                  <a:t>HOMO 		</a:t>
                </a:r>
                <a14:m>
                  <m:oMath xmlns:m="http://schemas.openxmlformats.org/officeDocument/2006/math">
                    <m:r>
                      <a:rPr lang="es-UY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s-UY" dirty="0"/>
                  <a:t> 	Banda de Valencia</a:t>
                </a:r>
              </a:p>
              <a:p>
                <a:r>
                  <a:rPr lang="es-UY" dirty="0"/>
                  <a:t>LUMO 		</a:t>
                </a:r>
                <a14:m>
                  <m:oMath xmlns:m="http://schemas.openxmlformats.org/officeDocument/2006/math">
                    <m:r>
                      <a:rPr lang="es-UY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s-UY" dirty="0"/>
                  <a:t>  	Banda de Conducción</a:t>
                </a:r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FB71418-98CA-A94F-8FCD-BF0A142373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699" y="5319623"/>
                <a:ext cx="5533887" cy="646331"/>
              </a:xfrm>
              <a:prstGeom prst="rect">
                <a:avLst/>
              </a:prstGeom>
              <a:blipFill>
                <a:blip r:embed="rId4"/>
                <a:stretch>
                  <a:fillRect l="-917" t="-3846" b="-11538"/>
                </a:stretch>
              </a:blipFill>
            </p:spPr>
            <p:txBody>
              <a:bodyPr/>
              <a:lstStyle/>
              <a:p>
                <a:r>
                  <a:rPr lang="es-U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uadroTexto 8">
            <a:extLst>
              <a:ext uri="{FF2B5EF4-FFF2-40B4-BE49-F238E27FC236}">
                <a16:creationId xmlns:a16="http://schemas.microsoft.com/office/drawing/2014/main" id="{7D0E0729-5B6C-3C48-B05C-C75AB9C9F798}"/>
              </a:ext>
            </a:extLst>
          </p:cNvPr>
          <p:cNvSpPr txBox="1"/>
          <p:nvPr/>
        </p:nvSpPr>
        <p:spPr>
          <a:xfrm>
            <a:off x="1662344" y="5980501"/>
            <a:ext cx="6340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Energía de Gap: Diferencia de energía entre VB y CB</a:t>
            </a:r>
          </a:p>
          <a:p>
            <a:r>
              <a:rPr lang="es-UY" dirty="0"/>
              <a:t>Niveles Electrónicos menos discretos</a:t>
            </a:r>
          </a:p>
        </p:txBody>
      </p:sp>
    </p:spTree>
    <p:extLst>
      <p:ext uri="{BB962C8B-B14F-4D97-AF65-F5344CB8AC3E}">
        <p14:creationId xmlns:p14="http://schemas.microsoft.com/office/powerpoint/2010/main" val="1852974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557738-E35B-4946-8E58-02AB6939B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1. Propiedades Ópticas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20E8B1-5B39-314A-ABC2-D359FC3F6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CA08F9B-67D3-5447-9B68-625875FF7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8</a:t>
            </a:fld>
            <a:endParaRPr lang="es-ES" altLang="es-ES_tradnl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C2647-E251-CE45-BAC3-F8EBBA604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419" y="2283980"/>
            <a:ext cx="3455581" cy="2808312"/>
          </a:xfrm>
          <a:prstGeom prst="rect">
            <a:avLst/>
          </a:prstGeom>
        </p:spPr>
      </p:pic>
      <p:pic>
        <p:nvPicPr>
          <p:cNvPr id="14" name="Marcador de contenido 13" descr="Flash Rayo Tormenta Eléctrica · Gráficos vectoriales ...">
            <a:extLst>
              <a:ext uri="{FF2B5EF4-FFF2-40B4-BE49-F238E27FC236}">
                <a16:creationId xmlns:a16="http://schemas.microsoft.com/office/drawing/2014/main" id="{757F4091-F6A7-4142-8867-ED7D498F39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9418509" flipH="1">
            <a:off x="314687" y="2919950"/>
            <a:ext cx="727851" cy="1300651"/>
          </a:xfr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BA4585C0-1227-2944-AEB4-8E96C7639376}"/>
              </a:ext>
            </a:extLst>
          </p:cNvPr>
          <p:cNvSpPr txBox="1"/>
          <p:nvPr/>
        </p:nvSpPr>
        <p:spPr>
          <a:xfrm>
            <a:off x="326571" y="5414227"/>
            <a:ext cx="864096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UY" dirty="0"/>
              <a:t>Se genera un </a:t>
            </a:r>
            <a:r>
              <a:rPr lang="es-UY" b="1" dirty="0">
                <a:solidFill>
                  <a:srgbClr val="FF0000"/>
                </a:solidFill>
              </a:rPr>
              <a:t>Excitón</a:t>
            </a:r>
            <a:r>
              <a:rPr lang="es-UY" dirty="0"/>
              <a:t>, que consiste en un par electrón-hueco interactuando electrostáticamente. La distancia de interacción se denomina Radio de Bohr del excitón.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390B78-6EED-DE40-B638-5C40BA887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104" y="2240806"/>
            <a:ext cx="2736304" cy="2959436"/>
          </a:xfrm>
          <a:prstGeom prst="rect">
            <a:avLst/>
          </a:prstGeom>
        </p:spPr>
      </p:pic>
      <p:sp>
        <p:nvSpPr>
          <p:cNvPr id="18" name="Anillo 17">
            <a:extLst>
              <a:ext uri="{FF2B5EF4-FFF2-40B4-BE49-F238E27FC236}">
                <a16:creationId xmlns:a16="http://schemas.microsoft.com/office/drawing/2014/main" id="{9EB39CA1-302B-2C48-B84E-CA65B44F0BFF}"/>
              </a:ext>
            </a:extLst>
          </p:cNvPr>
          <p:cNvSpPr/>
          <p:nvPr/>
        </p:nvSpPr>
        <p:spPr>
          <a:xfrm>
            <a:off x="6876256" y="3437111"/>
            <a:ext cx="432048" cy="1048873"/>
          </a:xfrm>
          <a:prstGeom prst="donut">
            <a:avLst>
              <a:gd name="adj" fmla="val 452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>
              <a:solidFill>
                <a:schemeClr val="tx1"/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C05C72A-0115-9E43-9319-D6BB41A7BC98}"/>
              </a:ext>
            </a:extLst>
          </p:cNvPr>
          <p:cNvSpPr txBox="1"/>
          <p:nvPr/>
        </p:nvSpPr>
        <p:spPr>
          <a:xfrm>
            <a:off x="326571" y="1456798"/>
            <a:ext cx="8360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dirty="0"/>
              <a:t>Ante una excitación (óptica o térmica) es posible promover electrones desde la BV a la BC. Proceso de absorción deja un hueco (+) en BV y un (-) en la BC.</a:t>
            </a:r>
          </a:p>
          <a:p>
            <a:endParaRPr lang="es-UY" dirty="0"/>
          </a:p>
        </p:txBody>
      </p: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6E62AB90-F0BC-C64A-891F-8F57D92F066C}"/>
              </a:ext>
            </a:extLst>
          </p:cNvPr>
          <p:cNvCxnSpPr>
            <a:cxnSpLocks/>
            <a:stCxn id="18" idx="2"/>
          </p:cNvCxnSpPr>
          <p:nvPr/>
        </p:nvCxnSpPr>
        <p:spPr>
          <a:xfrm flipH="1">
            <a:off x="2704964" y="3961548"/>
            <a:ext cx="4171292" cy="14671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B2703F8-014E-2946-A803-1FB705ABEF35}"/>
              </a:ext>
            </a:extLst>
          </p:cNvPr>
          <p:cNvSpPr txBox="1"/>
          <p:nvPr/>
        </p:nvSpPr>
        <p:spPr>
          <a:xfrm>
            <a:off x="2483768" y="6395521"/>
            <a:ext cx="316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Radio de Bohr del Excitón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8E8B502-BE1D-5742-B3D6-2F45392E1C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9588" y="6140601"/>
            <a:ext cx="1775076" cy="64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426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16459C-BBBF-2D4C-BD59-674D52F79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1. Confinamiento Cuántico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A88C58-9146-EB47-AC6A-0C660AD46D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UY" sz="2000" dirty="0"/>
              <a:t>Cuando el Radio de Bohr del excitón está totalmente confinado dentro de la nanoestructura, el efecto del confinamiento es superior, y se tiene un “Quantum Dot”.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9CDFC2-414D-B847-B83B-F346EFCFC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FCEF5EB-E8B3-F042-8701-0C349F44C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9</a:t>
            </a:fld>
            <a:endParaRPr lang="es-ES" altLang="es-ES_tradn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ACAE826-F983-8848-9420-A4290DA7F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384" y="2877737"/>
            <a:ext cx="6245860" cy="331192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A1920FD-C424-F34D-B79B-46BF518CEB49}"/>
              </a:ext>
            </a:extLst>
          </p:cNvPr>
          <p:cNvSpPr txBox="1"/>
          <p:nvPr/>
        </p:nvSpPr>
        <p:spPr>
          <a:xfrm>
            <a:off x="2051720" y="6336268"/>
            <a:ext cx="618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Esfera negra representa la esfera con radio de Bohr</a:t>
            </a:r>
          </a:p>
        </p:txBody>
      </p:sp>
    </p:spTree>
    <p:extLst>
      <p:ext uri="{BB962C8B-B14F-4D97-AF65-F5344CB8AC3E}">
        <p14:creationId xmlns:p14="http://schemas.microsoft.com/office/powerpoint/2010/main" val="2371530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D23DB5-13B3-2541-8AA7-5EBF70010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1. Confinamiento cuántico y Propiedades Ópticas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4F1C89-5E6E-424E-805F-A29336D84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084" y="1484076"/>
            <a:ext cx="4345834" cy="360268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904F7FD-C609-BE44-9122-8048A7930F70}"/>
              </a:ext>
            </a:extLst>
          </p:cNvPr>
          <p:cNvSpPr txBox="1"/>
          <p:nvPr/>
        </p:nvSpPr>
        <p:spPr>
          <a:xfrm>
            <a:off x="4283968" y="6546076"/>
            <a:ext cx="5012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1200" dirty="0" err="1"/>
              <a:t>Donega</a:t>
            </a:r>
            <a:r>
              <a:rPr lang="en" sz="1200" dirty="0"/>
              <a:t>, C.D.M. et al Chem. Soc. Rev. 40, 1512–1546 (2011) </a:t>
            </a:r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AD01DDFD-3D4D-F34F-896C-0BE80F3BD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505B0A-8186-5840-A311-480E57C5D2BE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1564527-8BD8-5C4B-A202-49A59A2ED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10</a:t>
            </a:fld>
            <a:endParaRPr lang="es-ES" altLang="es-ES_tradnl"/>
          </a:p>
        </p:txBody>
      </p:sp>
      <p:pic>
        <p:nvPicPr>
          <p:cNvPr id="8" name="Picture 6" descr="cox_sep03_box1a.gif">
            <a:extLst>
              <a:ext uri="{FF2B5EF4-FFF2-40B4-BE49-F238E27FC236}">
                <a16:creationId xmlns:a16="http://schemas.microsoft.com/office/drawing/2014/main" id="{9A17265E-AE86-C54F-A9CE-594F545D3C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691390"/>
            <a:ext cx="4114800" cy="353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3D1AF05-D76F-4441-A6EA-68B044112F58}"/>
              </a:ext>
            </a:extLst>
          </p:cNvPr>
          <p:cNvSpPr txBox="1"/>
          <p:nvPr/>
        </p:nvSpPr>
        <p:spPr>
          <a:xfrm>
            <a:off x="883426" y="5153196"/>
            <a:ext cx="72853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UY" sz="2000" dirty="0"/>
              <a:t>Las propiedades dependen fuertemente del tamaño.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Y" sz="2000" dirty="0"/>
              <a:t>E</a:t>
            </a:r>
            <a:r>
              <a:rPr lang="es-UY" sz="2000" baseline="-25000" dirty="0"/>
              <a:t>gap</a:t>
            </a:r>
            <a:r>
              <a:rPr lang="es-UY" sz="2000" dirty="0"/>
              <a:t> se relaciona inversamente con el tamaño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UY" sz="2000" dirty="0"/>
              <a:t>Presencia de niveles elecrónicos discretos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UY" sz="2000" dirty="0"/>
              <a:t>Efecto del Confinamiento cuántico</a:t>
            </a:r>
          </a:p>
        </p:txBody>
      </p:sp>
    </p:spTree>
    <p:extLst>
      <p:ext uri="{BB962C8B-B14F-4D97-AF65-F5344CB8AC3E}">
        <p14:creationId xmlns:p14="http://schemas.microsoft.com/office/powerpoint/2010/main" val="2053245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1. Confinamiento cuántico</a:t>
            </a:r>
          </a:p>
        </p:txBody>
      </p:sp>
      <p:sp>
        <p:nvSpPr>
          <p:cNvPr id="715778" name="AutoShape 2" descr="data:image/jpeg;base64,/9j/4AAQSkZJRgABAQAAAQABAAD/2wCEAAkGBhQQEBQQEBAQFBAQEA8PEBQPEBAPEBAPFBAVFBQQFRQXHCYeFxkjGRUUHy8gIycpLCwsFR4xNTAqNSYrLCkBCQoKDgwOFA8PFCkYFBgpKSkpKTUtKSkpKSkpKSkpKSkpKSkpKSkpKSkqKSkpKSkpKSkpKSkpKSkpKSopKSkpKf/AABEIAMIBAwMBIgACEQEDEQH/xAAcAAADAAMBAQEAAAAAAAAAAAAAAQIDBgcEBQj/xAA3EAACAgECAwYEBQQBBQEAAAABAgARAxIhBDFBBQYTIlFhcYGR8AcUI6HRMkKxweEzUlNy8ST/xAAWAQEBAQAAAAAAAAAAAAAAAAAAAQL/xAAWEQEBAQAAAAAAAAAAAAAAAAAAEQH/2gAMAwEAAhEDEQA/AOozIhiqAhIyiOQDC4VUdyLhAu4iZNwJgO4rkQ1QKZoi8kxVAYMIqjgOAiuEBmS0cVQFJlVERAJMqTzgIwhUktAdQqMiKBNRaY44E1CpUm4QpjKTIWmNlhEVCPTCB79ULMQMoQ0oGGqK4QKBjuTGIFXFCECTCoyIQFCVEYCqIiUIiIABCEYElEwlVFKFERKigTUCJURMCZJUSooCqS20uSVuAhCOImAqkmO5JaEEGEWqGqERUJWuED1KJYEFEcNFUKlCFQFGI9MFEAMBBhFAqRkfSLPIWSfQAXcqa5317aGHg82h18SjjADUwYkK1V/cNQMDy5e/OM5caI6qDkAcZBZfGQbog/plTV6wOoFz293O2zxWE58lYxjd/wDpOpxMgqmY2TsPgN+vOcVwca2Niwo6v6w1lXXUG0sOdWB9JOTiWP8AdXSl2BHwHwH0EMu84+8nDtlGFc+M5GVWVQ4OoNZGk8iaHK/T1mLszt5s3E5+HbCyfl9JDkjTkViQrAcxdEjntc4Tw+dkOpSQ3KwSNjzG02A/iHxfhHCcgIZGQvX6lFrsMOW2w9vfeFdl43tPFg0jLkRDkbQmtgupvYHnzH1non50y8ezhVd3YICEDMSqqSSVAPLcz6mDvVn/AEVOfKFxH+3I/nWwQrAEXyrnyqCu73Fc+V3c7dx8XiVlyY2y+HjbMqHdHYbgrzAu59fRCoJhBhMA4kXp/uA1V103QMDMYjPNxPaCY115GCLV6mvSNuRPrKwcYrmlNkc6IIGwNWOtEGoGUCEdQCwFFql6YaIGImSwmYrFUDCBBlmaooRh0Q0TNEYRg8GKZ4QPRFC4Aw0qMRCMQKihcLgBEKhfvAGAmIAs8gCTfKpxj8QOMwvxTjh/+4vlKsxxtlIALAEc6AsiwenWdmzqCpDAFSCGB3BWtxXWfnntDKGyuyqFVnZlVaAVSbCj2F18pEePe4Hl6ypK/f1lQz1iv794mP8An9offvABvKDaSD1Ugi6Isb2QdudSS0lz9YG1dyO9y8BkyM+NmXKiqdBUEEMTq36bnYe06lg75cJkKqnE4yzsigWQbaqG457j4HacHL0IsGcghhYINgjaiDsR8x+0K/SJFzzcTwIYhqFgg3vdCjQIIIuh9BtPjdkd7VznEupWXQpzZky4kUZQlOHxZKcKWIoj1HwmPh++y5+OXheHCtjCsXyFip1DVaqpq6IXcXzgrBxXbR4Vz+bQNgOT9F0H6gsMTqxWT5fMC2x35bz3MFzBXSn3XIhYUb1atBA3GwBPqOd859nLwgaiQNSnY8ip3FA/P/M1Dj+F4jh878QmlUOpi4H6eVR/5kX+hqJpxe3OBtHZvHHLrBRl8N/D8x/rIVSXHt5p7ZqHD9v5WXxl0MEBLYVyJ4hWlJAIsPQsitJvb4/b7P7dXPobEpbG4bU1qDicbaMicwbsfL3gfTuKEIUjJqUBBhAmBjiqEKKOEIio4VCBmIhUdQhoAShACMCA4GEcgk7xqtbCOpJHod/hYgYuNB8N9PPw8lVvvoNT875Hvl6Cdp/ETjPD7Py/1XkKYgVIFamuz6iloges4g33UYgZwBvt8PSJdv8AcpsPl1bVq0nlYPMbSdVdZUQ67/f7S4nO4++cAfb79YFZD1mNhW3zPL5xu24H19KlVAl199q5f5/yIA19ImHv8vaMnptz9vrAYb2+/sTPwgU5EGRiqFgHYKWKre5CjnQuecNKEDtf4d8Xr4Qp4wzeFlcBx4l6T5lDBxYPPb0qbE2FXVlYFkbWrBhSkEAFeW457+80b8KOzsRwtxCl/wAwGfC4LeQKaZTpHqK3PoZ0Ewr4PZ/dHh+HZjjx+V9OpHPiIKsAjVZBpj16mfQThytgBa/s2Nqa3s3uLnsqFQqEG28c8faHa+Ph8b5craVx8wRbMLoaQOdkgT4XYn4g4OJfwyDhYml8Vl0vvsARyb2PrzMDaaiqMQEBESDKiMIgx1HUIChHCCMsKgI4U46iqOARxR1IIyZQoLMQFUEknYAVdk+k0zvh37bgs2PHiRMiOnjMWYnWGJAVCDQG19eY5T6vfftjHw3DEZsQyjNrxBCwWzpJsi7K2FsjlYnEMuYk+1k0LoXz+EYjZu8PfVuN4VMWVR4q5ne0LIujTS+XkT5mHO/KPWapkAA9OXsBZqO/2ic7/DeVEqovlJcdPn19R6Sr9v8AUFXr684C0/H9oif2267essyGP8wEDv7RnGIUf8Rhfj9+sCb2qvu4/vltGBcL/eBI+/4mbDhLMFHNmCj5mt/rMNfyfhMgMDuXcnsZOD4ZFalzZjWTzGnyKW00D10Dpsdz7zZKnIMf4j8Q+LDgxqFzBsatkLk66YBdidr5NZIPtPvntzieH7TyLkxZsqZax8OUU6VTVdjowvmeY0/Ilb9vfLbat97+EDNNzd/a4vFwujGXJ0ZymdgiZAW8qkqL5LZ9yKJm4K29Gr57b/8AP7Qr5PeLs582Flw+DqZWX9XH4itjI3W7230m991E5tn7q5eAYZsgTIMZBGlWbGvmrxX5WBsdPM2Ntp13h+FXGulEVFHRAFA+Qmsd+u7j8TgXHgQFvGViS2lVXSwJ+FkbAQj093u314kM/iKwQHG/hjKqa7vZGF7rRHMnfYb394NYvpOedmdlcThtNHChdAyeFd5MJVkcgjfUR+nbnfzAg8hN34DjxlRGVWK5AaOxUCr33senxgewiFRxQpSZcRECYR1CBlAlAQEcBEQjjgAE83F43I8mg1qYBiV82mkFgHazZM9MCIHCO+XaDZOKcP4gOM+GVyGqdQAzKKFA0CL3qrJnwBvOqfih2bhXH47rkbiG040ZQwxhdTEAmtIO52O56VOV31+/pDIknn/uNV/mIiBXLb+DGZAHpHp94Bqk/GUomLw7Or0sDbl7wMsx5W2+Bva46rmR71f1geV/dQHZ9P3r/wCyff5jp0jY2ORAPPptAeg+xASGZEx2dK+Y3tQNt8Bzkn5VzOwM2XuF2scPG4hY8PJkVcgK6jRBUUQNVgsOXpvsIV8V+y8qocjYsgQNoLMpUByL0mxzoGdB7jcDxjp4OVcycHlw5FXJQx5MYNMNDHzUwoCrG+3KdH4rhEyKUyIrqaJV1DKSDqBo7c95kAhXz+G7Dx4wFCIaq2dQ2RjQBZmO5Y1d/tPcuIAk72TZsk9ANr5DbkJkgRAkL7n585JS9z0upcUDzrwyhiwFE86sXtVkcr2G/sJkXFXr02s0ABsB6TJUmAXEYGEBGQTLJkkQFUIQgZxHEI4DBhCEABjiAjgaz3vzF2x8LZA4hMoB8JmVXVbBLg8jYBWjfLrU47xnY+RFbIVYYw5QF1OMnYkeRtxYo1z3n6FcGwQ1VdihTWKAJqxvR29JzDvdxnGZMLZuI4ZsKq74l8q5AMeVdDk6jfJVpgBu3QNIjnIiO+526S3G9fGr2PzHQxKJUScnSK9/vlyjB+zEIDr5SA1ymN+sYH8QJodT/qLfpXv1MMg5A3/v6ywm3399IEG+XQ9b6Rxtt93v/EGMCeYIv1v4Tau4PDp+cwZDnxLTNrRg4JXw3sA1R2BvcVtvvNYRCTQ3s16/KdR7t/hejYvE4oZEyNQVMblNAGxeyCbI30kWNx1oFbb2l3oTFmTh1UvmzIuTEAyqrqXogMdi2kMwHWq6ifWx5w2w5gKWU7MuoWLH1+h5zUe8nYGbDj4Udn4i54ZqNspy+GtFE1NzW7/babSqM2Oz4gLaMgWwrodm8IsNiLFH2JEK9Zigp25V+9GIwGYoVETARhULjIgQYqlESSYCIiMZMgmA4RCEDORCMwEAEZMIQHCoQgeDtvjmw4MjohZxjPhqBq1ZT5UTSNzbEfScz7w8XxHDcWcRRM2PiFDrhy43yY92ZhjAZt9Lktsf+3p5Zv3fTx/yrfllRmNjIMgRl8HQxe1bY8hONcP29mxnEUfbhg3g2LCFzbP/AOxs7/xCN8w9hPxuAO/CIn/50bEFATC5VW8PGQ3mU2d6JBDjexY5rxvAtico4IIAO4ZLU8mphdEb8us6S/ftsnZbZQ64+ITJ4RDKGGUtZIT0ARifUaet3NO7SA4nMFTiQzFOGwKchdFfyLe7ClAYGyeZN73A18/fQfCUcRoE2NQJW9rFkX9RNwy/hpmRwmTNw6AgEEudxqANKBqO5HSp9fiPwry5BhHj4/Kio9BjpXWzNzO9FyAAK8u/OCObgcpJnaMv4VcIVVAMykUTkDjzVpBBB6kXyG1n4T4/bX4Q7XwuWzW4zmt72IZRQAF7VvfOQjmDLz+H3/iB5VO3L+GfBlReHS1NqKuzAO6aTRbcqDut8pr/AGZ+FmTDxByZDgy4seo40cH9ZtPk1ryUBqJ3PLrcpHO+D7Ly8QxTDjZyo8RtJHlxg0WNnYWQJHFdnPhY48iMjAkUwI5GjXqLHMXOz8d3Dw8Rqc68OVkALYNOMCwA66BdghRYJPOLvL3I/P7vkCZMZCYXoveHSLDjbfVqOxr6mCOTdg9jZ8+VTw6n9PJjJyUPDxG7V3J2AFX15TvePgQHGUljlGMYidTBWAN2UvTd73Vz43c7uivZ6ONRbLkPnYWEKqzaAF6Gjvz585sUKYMCYQIgTUDGRERALkkQqEBVHHERAm4ERxQIIiltIMsChHCIM1wuEJA4QgIDiLD96ibl/wA1OU96cPFdn5GzY+JdcXEZ3ONVy5MhoAUzs3NuQ6naEbx3m734eCUDJ53Y6PDTSTyBbVew8rD6zkXC9h5OKzVhxsmPI2VsZcUvhr5iFoedgpHlWya2m+92b7TxA8fiLnhCGxNoYeKHBDBhyc+Qftc2ztPg2fCRhKY8oFYXZARiJK2QK22HKoHJuyeFx8Sn5LJkbC+NicIGLUMudjTHIf6r2AA2AHXpOj9mdzuHxqgPDYxlVcTlgNQ8UAgldZIJBs/MHehXi7C7n5sHaGTismRXXIj2+yu2R9JNqOQBBrf0m4tjsVuLBGxKkWK2PQwpJjHMdeV3yO5Ht8PaePsPs/NhVxn4g5y2QshK1ox1QWe5U0gAXQAG5LGgPU7kzIIDuKvl053tfOMxQKETCAMDABFURiMAMUC8m7gOO5AlFoDjkXKBgBijMUBQuERgEkmOKUEmOSZQiIQuOBmMBCOZAI4gI4EkyH4dWNsL5bMdSiuoU7A+8yaY9MCGHp7fS4AS6igYCpZ6ZSFQo6MHrU1GwQOg9DsfTaeioVHAI1H+f9V/qAEcAjiJgGgImIxxQCJjAyGgIGOJTGYADFccRgPVFcULgVqlTHcoGA7gRFUC0BGSTGTJIlAYiYzIMoISDCB6hKMgGUJkMQijgO4XFCA7jkgx3AcIjAQGDHCKAXGYoEwCEIrgBkES7ktAiOIxCBUVxmSYATCEIBKBkwuA7gZJMeqA5JjuIyiTJMomSTCFCK4QVnliKEhhyoQgEDCEKIQhAZjhCA4CEIChCEBGBjhARkmEIEGKEIFGSYQgOTHCA4QhATSVhCE0QhCESZDQhAxwhC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715780" name="AutoShape 4" descr="data:image/jpeg;base64,/9j/4AAQSkZJRgABAQAAAQABAAD/2wCEAAkGBhQQEBQQEBAQFBAQEA8PEBQPEBAPEBAPFBAVFBQQFRQXHCYeFxkjGRUUHy8gIycpLCwsFR4xNTAqNSYrLCkBCQoKDgwOFA8PFCkYFBgpKSkpKTUtKSkpKSkpKSkpKSkpKSkpKSkpKSkqKSkpKSkpKSkpKSkpKSkpKSopKSkpKf/AABEIAMIBAwMBIgACEQEDEQH/xAAcAAADAAMBAQEAAAAAAAAAAAAAAQIDBgcEBQj/xAA3EAACAgECAwYEBQQBBQEAAAABAgARAxIhBDFBBQYTIlFhcYGR8AcUI6HRMkKxweEzUlNy8ST/xAAWAQEBAQAAAAAAAAAAAAAAAAAAAQL/xAAWEQEBAQAAAAAAAAAAAAAAAAAAEQH/2gAMAwEAAhEDEQA/AOozIhiqAhIyiOQDC4VUdyLhAu4iZNwJgO4rkQ1QKZoi8kxVAYMIqjgOAiuEBmS0cVQFJlVERAJMqTzgIwhUktAdQqMiKBNRaY44E1CpUm4QpjKTIWmNlhEVCPTCB79ULMQMoQ0oGGqK4QKBjuTGIFXFCECTCoyIQFCVEYCqIiUIiIABCEYElEwlVFKFERKigTUCJURMCZJUSooCqS20uSVuAhCOImAqkmO5JaEEGEWqGqERUJWuED1KJYEFEcNFUKlCFQFGI9MFEAMBBhFAqRkfSLPIWSfQAXcqa5317aGHg82h18SjjADUwYkK1V/cNQMDy5e/OM5caI6qDkAcZBZfGQbog/plTV6wOoFz293O2zxWE58lYxjd/wDpOpxMgqmY2TsPgN+vOcVwca2Niwo6v6w1lXXUG0sOdWB9JOTiWP8AdXSl2BHwHwH0EMu84+8nDtlGFc+M5GVWVQ4OoNZGk8iaHK/T1mLszt5s3E5+HbCyfl9JDkjTkViQrAcxdEjntc4Tw+dkOpSQ3KwSNjzG02A/iHxfhHCcgIZGQvX6lFrsMOW2w9vfeFdl43tPFg0jLkRDkbQmtgupvYHnzH1non50y8ezhVd3YICEDMSqqSSVAPLcz6mDvVn/AEVOfKFxH+3I/nWwQrAEXyrnyqCu73Fc+V3c7dx8XiVlyY2y+HjbMqHdHYbgrzAu59fRCoJhBhMA4kXp/uA1V103QMDMYjPNxPaCY115GCLV6mvSNuRPrKwcYrmlNkc6IIGwNWOtEGoGUCEdQCwFFql6YaIGImSwmYrFUDCBBlmaooRh0Q0TNEYRg8GKZ4QPRFC4Aw0qMRCMQKihcLgBEKhfvAGAmIAs8gCTfKpxj8QOMwvxTjh/+4vlKsxxtlIALAEc6AsiwenWdmzqCpDAFSCGB3BWtxXWfnntDKGyuyqFVnZlVaAVSbCj2F18pEePe4Hl6ypK/f1lQz1iv794mP8An9offvABvKDaSD1Ugi6Isb2QdudSS0lz9YG1dyO9y8BkyM+NmXKiqdBUEEMTq36bnYe06lg75cJkKqnE4yzsigWQbaqG457j4HacHL0IsGcghhYINgjaiDsR8x+0K/SJFzzcTwIYhqFgg3vdCjQIIIuh9BtPjdkd7VznEupWXQpzZky4kUZQlOHxZKcKWIoj1HwmPh++y5+OXheHCtjCsXyFip1DVaqpq6IXcXzgrBxXbR4Vz+bQNgOT9F0H6gsMTqxWT5fMC2x35bz3MFzBXSn3XIhYUb1atBA3GwBPqOd859nLwgaiQNSnY8ip3FA/P/M1Dj+F4jh878QmlUOpi4H6eVR/5kX+hqJpxe3OBtHZvHHLrBRl8N/D8x/rIVSXHt5p7ZqHD9v5WXxl0MEBLYVyJ4hWlJAIsPQsitJvb4/b7P7dXPobEpbG4bU1qDicbaMicwbsfL3gfTuKEIUjJqUBBhAmBjiqEKKOEIio4VCBmIhUdQhoAShACMCA4GEcgk7xqtbCOpJHod/hYgYuNB8N9PPw8lVvvoNT875Hvl6Cdp/ETjPD7Py/1XkKYgVIFamuz6iloges4g33UYgZwBvt8PSJdv8AcpsPl1bVq0nlYPMbSdVdZUQ67/f7S4nO4++cAfb79YFZD1mNhW3zPL5xu24H19KlVAl199q5f5/yIA19ImHv8vaMnptz9vrAYb2+/sTPwgU5EGRiqFgHYKWKre5CjnQuecNKEDtf4d8Xr4Qp4wzeFlcBx4l6T5lDBxYPPb0qbE2FXVlYFkbWrBhSkEAFeW457+80b8KOzsRwtxCl/wAwGfC4LeQKaZTpHqK3PoZ0Ewr4PZ/dHh+HZjjx+V9OpHPiIKsAjVZBpj16mfQThytgBa/s2Nqa3s3uLnsqFQqEG28c8faHa+Ph8b5craVx8wRbMLoaQOdkgT4XYn4g4OJfwyDhYml8Vl0vvsARyb2PrzMDaaiqMQEBESDKiMIgx1HUIChHCCMsKgI4U46iqOARxR1IIyZQoLMQFUEknYAVdk+k0zvh37bgs2PHiRMiOnjMWYnWGJAVCDQG19eY5T6vfftjHw3DEZsQyjNrxBCwWzpJsi7K2FsjlYnEMuYk+1k0LoXz+EYjZu8PfVuN4VMWVR4q5ne0LIujTS+XkT5mHO/KPWapkAA9OXsBZqO/2ic7/DeVEqovlJcdPn19R6Sr9v8AUFXr684C0/H9oif2267essyGP8wEDv7RnGIUf8Rhfj9+sCb2qvu4/vltGBcL/eBI+/4mbDhLMFHNmCj5mt/rMNfyfhMgMDuXcnsZOD4ZFalzZjWTzGnyKW00D10Dpsdz7zZKnIMf4j8Q+LDgxqFzBsatkLk66YBdidr5NZIPtPvntzieH7TyLkxZsqZax8OUU6VTVdjowvmeY0/Ilb9vfLbat97+EDNNzd/a4vFwujGXJ0ZymdgiZAW8qkqL5LZ9yKJm4K29Gr57b/8AP7Qr5PeLs582Flw+DqZWX9XH4itjI3W7230m991E5tn7q5eAYZsgTIMZBGlWbGvmrxX5WBsdPM2Ntp13h+FXGulEVFHRAFA+Qmsd+u7j8TgXHgQFvGViS2lVXSwJ+FkbAQj093u314kM/iKwQHG/hjKqa7vZGF7rRHMnfYb394NYvpOedmdlcThtNHChdAyeFd5MJVkcgjfUR+nbnfzAg8hN34DjxlRGVWK5AaOxUCr33senxgewiFRxQpSZcRECYR1CBlAlAQEcBEQjjgAE83F43I8mg1qYBiV82mkFgHazZM9MCIHCO+XaDZOKcP4gOM+GVyGqdQAzKKFA0CL3qrJnwBvOqfih2bhXH47rkbiG040ZQwxhdTEAmtIO52O56VOV31+/pDIknn/uNV/mIiBXLb+DGZAHpHp94Bqk/GUomLw7Or0sDbl7wMsx5W2+Bva46rmR71f1geV/dQHZ9P3r/wCyff5jp0jY2ORAPPptAeg+xASGZEx2dK+Y3tQNt8Bzkn5VzOwM2XuF2scPG4hY8PJkVcgK6jRBUUQNVgsOXpvsIV8V+y8qocjYsgQNoLMpUByL0mxzoGdB7jcDxjp4OVcycHlw5FXJQx5MYNMNDHzUwoCrG+3KdH4rhEyKUyIrqaJV1DKSDqBo7c95kAhXz+G7Dx4wFCIaq2dQ2RjQBZmO5Y1d/tPcuIAk72TZsk9ANr5DbkJkgRAkL7n585JS9z0upcUDzrwyhiwFE86sXtVkcr2G/sJkXFXr02s0ABsB6TJUmAXEYGEBGQTLJkkQFUIQgZxHEI4DBhCEABjiAjgaz3vzF2x8LZA4hMoB8JmVXVbBLg8jYBWjfLrU47xnY+RFbIVYYw5QF1OMnYkeRtxYo1z3n6FcGwQ1VdihTWKAJqxvR29JzDvdxnGZMLZuI4ZsKq74l8q5AMeVdDk6jfJVpgBu3QNIjnIiO+526S3G9fGr2PzHQxKJUScnSK9/vlyjB+zEIDr5SA1ymN+sYH8QJodT/qLfpXv1MMg5A3/v6ywm3399IEG+XQ9b6Rxtt93v/EGMCeYIv1v4Tau4PDp+cwZDnxLTNrRg4JXw3sA1R2BvcVtvvNYRCTQ3s16/KdR7t/hejYvE4oZEyNQVMblNAGxeyCbI30kWNx1oFbb2l3oTFmTh1UvmzIuTEAyqrqXogMdi2kMwHWq6ifWx5w2w5gKWU7MuoWLH1+h5zUe8nYGbDj4Udn4i54ZqNspy+GtFE1NzW7/babSqM2Oz4gLaMgWwrodm8IsNiLFH2JEK9Zigp25V+9GIwGYoVETARhULjIgQYqlESSYCIiMZMgmA4RCEDORCMwEAEZMIQHCoQgeDtvjmw4MjohZxjPhqBq1ZT5UTSNzbEfScz7w8XxHDcWcRRM2PiFDrhy43yY92ZhjAZt9Lktsf+3p5Zv3fTx/yrfllRmNjIMgRl8HQxe1bY8hONcP29mxnEUfbhg3g2LCFzbP/AOxs7/xCN8w9hPxuAO/CIn/50bEFATC5VW8PGQ3mU2d6JBDjexY5rxvAtico4IIAO4ZLU8mphdEb8us6S/ftsnZbZQ64+ITJ4RDKGGUtZIT0ARifUaet3NO7SA4nMFTiQzFOGwKchdFfyLe7ClAYGyeZN73A18/fQfCUcRoE2NQJW9rFkX9RNwy/hpmRwmTNw6AgEEudxqANKBqO5HSp9fiPwry5BhHj4/Kio9BjpXWzNzO9FyAAK8u/OCObgcpJnaMv4VcIVVAMykUTkDjzVpBBB6kXyG1n4T4/bX4Q7XwuWzW4zmt72IZRQAF7VvfOQjmDLz+H3/iB5VO3L+GfBlReHS1NqKuzAO6aTRbcqDut8pr/AGZ+FmTDxByZDgy4seo40cH9ZtPk1ryUBqJ3PLrcpHO+D7Ly8QxTDjZyo8RtJHlxg0WNnYWQJHFdnPhY48iMjAkUwI5GjXqLHMXOz8d3Dw8Rqc68OVkALYNOMCwA66BdghRYJPOLvL3I/P7vkCZMZCYXoveHSLDjbfVqOxr6mCOTdg9jZ8+VTw6n9PJjJyUPDxG7V3J2AFX15TvePgQHGUljlGMYidTBWAN2UvTd73Vz43c7uivZ6ONRbLkPnYWEKqzaAF6Gjvz585sUKYMCYQIgTUDGRERALkkQqEBVHHERAm4ERxQIIiltIMsChHCIM1wuEJA4QgIDiLD96ibl/wA1OU96cPFdn5GzY+JdcXEZ3ONVy5MhoAUzs3NuQ6naEbx3m734eCUDJ53Y6PDTSTyBbVew8rD6zkXC9h5OKzVhxsmPI2VsZcUvhr5iFoedgpHlWya2m+92b7TxA8fiLnhCGxNoYeKHBDBhyc+Qftc2ztPg2fCRhKY8oFYXZARiJK2QK22HKoHJuyeFx8Sn5LJkbC+NicIGLUMudjTHIf6r2AA2AHXpOj9mdzuHxqgPDYxlVcTlgNQ8UAgldZIJBs/MHehXi7C7n5sHaGTismRXXIj2+yu2R9JNqOQBBrf0m4tjsVuLBGxKkWK2PQwpJjHMdeV3yO5Ht8PaePsPs/NhVxn4g5y2QshK1ox1QWe5U0gAXQAG5LGgPU7kzIIDuKvl053tfOMxQKETCAMDABFURiMAMUC8m7gOO5AlFoDjkXKBgBijMUBQuERgEkmOKUEmOSZQiIQuOBmMBCOZAI4gI4EkyH4dWNsL5bMdSiuoU7A+8yaY9MCGHp7fS4AS6igYCpZ6ZSFQo6MHrU1GwQOg9DsfTaeioVHAI1H+f9V/qAEcAjiJgGgImIxxQCJjAyGgIGOJTGYADFccRgPVFcULgVqlTHcoGA7gRFUC0BGSTGTJIlAYiYzIMoISDCB6hKMgGUJkMQijgO4XFCA7jkgx3AcIjAQGDHCKAXGYoEwCEIrgBkES7ktAiOIxCBUVxmSYATCEIBKBkwuA7gZJMeqA5JjuIyiTJMomSTCFCK4QVnliKEhhyoQgEDCEKIQhAZjhCA4CEIChCEBGBjhARkmEIEGKEIFGSYQgOTHCA4QhATSVhCE0QhCESZDQhAxwhC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715782" name="AutoShape 6" descr="data:image/jpeg;base64,/9j/4AAQSkZJRgABAQAAAQABAAD/2wCEAAkGBhQQEBQQEBAQFBAQEA8PEBQPEBAPEBAPFBAVFBQQFRQXHCYeFxkjGRUUHy8gIycpLCwsFR4xNTAqNSYrLCkBCQoKDgwOFA8PFCkYFBgpKSkpKTUtKSkpKSkpKSkpKSkpKSkpKSkpKSkqKSkpKSkpKSkpKSkpKSkpKSopKSkpKf/AABEIAMIBAwMBIgACEQEDEQH/xAAcAAADAAMBAQEAAAAAAAAAAAAAAQIDBgcEBQj/xAA3EAACAgECAwYEBQQBBQEAAAABAgARAxIhBDFBBQYTIlFhcYGR8AcUI6HRMkKxweEzUlNy8ST/xAAWAQEBAQAAAAAAAAAAAAAAAAAAAQL/xAAWEQEBAQAAAAAAAAAAAAAAAAAAEQH/2gAMAwEAAhEDEQA/AOozIhiqAhIyiOQDC4VUdyLhAu4iZNwJgO4rkQ1QKZoi8kxVAYMIqjgOAiuEBmS0cVQFJlVERAJMqTzgIwhUktAdQqMiKBNRaY44E1CpUm4QpjKTIWmNlhEVCPTCB79ULMQMoQ0oGGqK4QKBjuTGIFXFCECTCoyIQFCVEYCqIiUIiIABCEYElEwlVFKFERKigTUCJURMCZJUSooCqS20uSVuAhCOImAqkmO5JaEEGEWqGqERUJWuED1KJYEFEcNFUKlCFQFGI9MFEAMBBhFAqRkfSLPIWSfQAXcqa5317aGHg82h18SjjADUwYkK1V/cNQMDy5e/OM5caI6qDkAcZBZfGQbog/plTV6wOoFz293O2zxWE58lYxjd/wDpOpxMgqmY2TsPgN+vOcVwca2Niwo6v6w1lXXUG0sOdWB9JOTiWP8AdXSl2BHwHwH0EMu84+8nDtlGFc+M5GVWVQ4OoNZGk8iaHK/T1mLszt5s3E5+HbCyfl9JDkjTkViQrAcxdEjntc4Tw+dkOpSQ3KwSNjzG02A/iHxfhHCcgIZGQvX6lFrsMOW2w9vfeFdl43tPFg0jLkRDkbQmtgupvYHnzH1non50y8ezhVd3YICEDMSqqSSVAPLcz6mDvVn/AEVOfKFxH+3I/nWwQrAEXyrnyqCu73Fc+V3c7dx8XiVlyY2y+HjbMqHdHYbgrzAu59fRCoJhBhMA4kXp/uA1V103QMDMYjPNxPaCY115GCLV6mvSNuRPrKwcYrmlNkc6IIGwNWOtEGoGUCEdQCwFFql6YaIGImSwmYrFUDCBBlmaooRh0Q0TNEYRg8GKZ4QPRFC4Aw0qMRCMQKihcLgBEKhfvAGAmIAs8gCTfKpxj8QOMwvxTjh/+4vlKsxxtlIALAEc6AsiwenWdmzqCpDAFSCGB3BWtxXWfnntDKGyuyqFVnZlVaAVSbCj2F18pEePe4Hl6ypK/f1lQz1iv794mP8An9offvABvKDaSD1Ugi6Isb2QdudSS0lz9YG1dyO9y8BkyM+NmXKiqdBUEEMTq36bnYe06lg75cJkKqnE4yzsigWQbaqG457j4HacHL0IsGcghhYINgjaiDsR8x+0K/SJFzzcTwIYhqFgg3vdCjQIIIuh9BtPjdkd7VznEupWXQpzZky4kUZQlOHxZKcKWIoj1HwmPh++y5+OXheHCtjCsXyFip1DVaqpq6IXcXzgrBxXbR4Vz+bQNgOT9F0H6gsMTqxWT5fMC2x35bz3MFzBXSn3XIhYUb1atBA3GwBPqOd859nLwgaiQNSnY8ip3FA/P/M1Dj+F4jh878QmlUOpi4H6eVR/5kX+hqJpxe3OBtHZvHHLrBRl8N/D8x/rIVSXHt5p7ZqHD9v5WXxl0MEBLYVyJ4hWlJAIsPQsitJvb4/b7P7dXPobEpbG4bU1qDicbaMicwbsfL3gfTuKEIUjJqUBBhAmBjiqEKKOEIio4VCBmIhUdQhoAShACMCA4GEcgk7xqtbCOpJHod/hYgYuNB8N9PPw8lVvvoNT875Hvl6Cdp/ETjPD7Py/1XkKYgVIFamuz6iloges4g33UYgZwBvt8PSJdv8AcpsPl1bVq0nlYPMbSdVdZUQ67/f7S4nO4++cAfb79YFZD1mNhW3zPL5xu24H19KlVAl199q5f5/yIA19ImHv8vaMnptz9vrAYb2+/sTPwgU5EGRiqFgHYKWKre5CjnQuecNKEDtf4d8Xr4Qp4wzeFlcBx4l6T5lDBxYPPb0qbE2FXVlYFkbWrBhSkEAFeW457+80b8KOzsRwtxCl/wAwGfC4LeQKaZTpHqK3PoZ0Ewr4PZ/dHh+HZjjx+V9OpHPiIKsAjVZBpj16mfQThytgBa/s2Nqa3s3uLnsqFQqEG28c8faHa+Ph8b5craVx8wRbMLoaQOdkgT4XYn4g4OJfwyDhYml8Vl0vvsARyb2PrzMDaaiqMQEBESDKiMIgx1HUIChHCCMsKgI4U46iqOARxR1IIyZQoLMQFUEknYAVdk+k0zvh37bgs2PHiRMiOnjMWYnWGJAVCDQG19eY5T6vfftjHw3DEZsQyjNrxBCwWzpJsi7K2FsjlYnEMuYk+1k0LoXz+EYjZu8PfVuN4VMWVR4q5ne0LIujTS+XkT5mHO/KPWapkAA9OXsBZqO/2ic7/DeVEqovlJcdPn19R6Sr9v8AUFXr684C0/H9oif2267essyGP8wEDv7RnGIUf8Rhfj9+sCb2qvu4/vltGBcL/eBI+/4mbDhLMFHNmCj5mt/rMNfyfhMgMDuXcnsZOD4ZFalzZjWTzGnyKW00D10Dpsdz7zZKnIMf4j8Q+LDgxqFzBsatkLk66YBdidr5NZIPtPvntzieH7TyLkxZsqZax8OUU6VTVdjowvmeY0/Ilb9vfLbat97+EDNNzd/a4vFwujGXJ0ZymdgiZAW8qkqL5LZ9yKJm4K29Gr57b/8AP7Qr5PeLs582Flw+DqZWX9XH4itjI3W7230m991E5tn7q5eAYZsgTIMZBGlWbGvmrxX5WBsdPM2Ntp13h+FXGulEVFHRAFA+Qmsd+u7j8TgXHgQFvGViS2lVXSwJ+FkbAQj093u314kM/iKwQHG/hjKqa7vZGF7rRHMnfYb394NYvpOedmdlcThtNHChdAyeFd5MJVkcgjfUR+nbnfzAg8hN34DjxlRGVWK5AaOxUCr33senxgewiFRxQpSZcRECYR1CBlAlAQEcBEQjjgAE83F43I8mg1qYBiV82mkFgHazZM9MCIHCO+XaDZOKcP4gOM+GVyGqdQAzKKFA0CL3qrJnwBvOqfih2bhXH47rkbiG040ZQwxhdTEAmtIO52O56VOV31+/pDIknn/uNV/mIiBXLb+DGZAHpHp94Bqk/GUomLw7Or0sDbl7wMsx5W2+Bva46rmR71f1geV/dQHZ9P3r/wCyff5jp0jY2ORAPPptAeg+xASGZEx2dK+Y3tQNt8Bzkn5VzOwM2XuF2scPG4hY8PJkVcgK6jRBUUQNVgsOXpvsIV8V+y8qocjYsgQNoLMpUByL0mxzoGdB7jcDxjp4OVcycHlw5FXJQx5MYNMNDHzUwoCrG+3KdH4rhEyKUyIrqaJV1DKSDqBo7c95kAhXz+G7Dx4wFCIaq2dQ2RjQBZmO5Y1d/tPcuIAk72TZsk9ANr5DbkJkgRAkL7n585JS9z0upcUDzrwyhiwFE86sXtVkcr2G/sJkXFXr02s0ABsB6TJUmAXEYGEBGQTLJkkQFUIQgZxHEI4DBhCEABjiAjgaz3vzF2x8LZA4hMoB8JmVXVbBLg8jYBWjfLrU47xnY+RFbIVYYw5QF1OMnYkeRtxYo1z3n6FcGwQ1VdihTWKAJqxvR29JzDvdxnGZMLZuI4ZsKq74l8q5AMeVdDk6jfJVpgBu3QNIjnIiO+526S3G9fGr2PzHQxKJUScnSK9/vlyjB+zEIDr5SA1ymN+sYH8QJodT/qLfpXv1MMg5A3/v6ywm3399IEG+XQ9b6Rxtt93v/EGMCeYIv1v4Tau4PDp+cwZDnxLTNrRg4JXw3sA1R2BvcVtvvNYRCTQ3s16/KdR7t/hejYvE4oZEyNQVMblNAGxeyCbI30kWNx1oFbb2l3oTFmTh1UvmzIuTEAyqrqXogMdi2kMwHWq6ifWx5w2w5gKWU7MuoWLH1+h5zUe8nYGbDj4Udn4i54ZqNspy+GtFE1NzW7/babSqM2Oz4gLaMgWwrodm8IsNiLFH2JEK9Zigp25V+9GIwGYoVETARhULjIgQYqlESSYCIiMZMgmA4RCEDORCMwEAEZMIQHCoQgeDtvjmw4MjohZxjPhqBq1ZT5UTSNzbEfScz7w8XxHDcWcRRM2PiFDrhy43yY92ZhjAZt9Lktsf+3p5Zv3fTx/yrfllRmNjIMgRl8HQxe1bY8hONcP29mxnEUfbhg3g2LCFzbP/AOxs7/xCN8w9hPxuAO/CIn/50bEFATC5VW8PGQ3mU2d6JBDjexY5rxvAtico4IIAO4ZLU8mphdEb8us6S/ftsnZbZQ64+ITJ4RDKGGUtZIT0ARifUaet3NO7SA4nMFTiQzFOGwKchdFfyLe7ClAYGyeZN73A18/fQfCUcRoE2NQJW9rFkX9RNwy/hpmRwmTNw6AgEEudxqANKBqO5HSp9fiPwry5BhHj4/Kio9BjpXWzNzO9FyAAK8u/OCObgcpJnaMv4VcIVVAMykUTkDjzVpBBB6kXyG1n4T4/bX4Q7XwuWzW4zmt72IZRQAF7VvfOQjmDLz+H3/iB5VO3L+GfBlReHS1NqKuzAO6aTRbcqDut8pr/AGZ+FmTDxByZDgy4seo40cH9ZtPk1ryUBqJ3PLrcpHO+D7Ly8QxTDjZyo8RtJHlxg0WNnYWQJHFdnPhY48iMjAkUwI5GjXqLHMXOz8d3Dw8Rqc68OVkALYNOMCwA66BdghRYJPOLvL3I/P7vkCZMZCYXoveHSLDjbfVqOxr6mCOTdg9jZ8+VTw6n9PJjJyUPDxG7V3J2AFX15TvePgQHGUljlGMYidTBWAN2UvTd73Vz43c7uivZ6ONRbLkPnYWEKqzaAF6Gjvz585sUKYMCYQIgTUDGRERALkkQqEBVHHERAm4ERxQIIiltIMsChHCIM1wuEJA4QgIDiLD96ibl/wA1OU96cPFdn5GzY+JdcXEZ3ONVy5MhoAUzs3NuQ6naEbx3m734eCUDJ53Y6PDTSTyBbVew8rD6zkXC9h5OKzVhxsmPI2VsZcUvhr5iFoedgpHlWya2m+92b7TxA8fiLnhCGxNoYeKHBDBhyc+Qftc2ztPg2fCRhKY8oFYXZARiJK2QK22HKoHJuyeFx8Sn5LJkbC+NicIGLUMudjTHIf6r2AA2AHXpOj9mdzuHxqgPDYxlVcTlgNQ8UAgldZIJBs/MHehXi7C7n5sHaGTismRXXIj2+yu2R9JNqOQBBrf0m4tjsVuLBGxKkWK2PQwpJjHMdeV3yO5Ht8PaePsPs/NhVxn4g5y2QshK1ox1QWe5U0gAXQAG5LGgPU7kzIIDuKvl053tfOMxQKETCAMDABFURiMAMUC8m7gOO5AlFoDjkXKBgBijMUBQuERgEkmOKUEmOSZQiIQuOBmMBCOZAI4gI4EkyH4dWNsL5bMdSiuoU7A+8yaY9MCGHp7fS4AS6igYCpZ6ZSFQo6MHrU1GwQOg9DsfTaeioVHAI1H+f9V/qAEcAjiJgGgImIxxQCJjAyGgIGOJTGYADFccRgPVFcULgVqlTHcoGA7gRFUC0BGSTGTJIlAYiYzIMoISDCB6hKMgGUJkMQijgO4XFCA7jkgx3AcIjAQGDHCKAXGYoEwCEIrgBkES7ktAiOIxCBUVxmSYATCEIBKBkwuA7gZJMeqA5JjuIyiTJMomSTCFCK4QVnliKEhhyoQgEDCEKIQhAZjhCA4CEIChCEBGBjhARkmEIEGKEIFGSYQgOTHCA4QhATSVhCE0QhCESZDQhAxwhC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715784" name="AutoShape 8" descr="data:image/jpeg;base64,/9j/4AAQSkZJRgABAQAAAQABAAD/2wCEAAkGBhQQEBQQEBAQFBAQEA8PEBQPEBAPEBAPFBAVFBQQFRQXHCYeFxkjGRUUHy8gIycpLCwsFR4xNTAqNSYrLCkBCQoKDgwOFA8PFCkYFBgpKSkpKTUtKSkpKSkpKSkpKSkpKSkpKSkpKSkqKSkpKSkpKSkpKSkpKSkpKSopKSkpKf/AABEIAMIBAwMBIgACEQEDEQH/xAAcAAADAAMBAQEAAAAAAAAAAAAAAQIDBgcEBQj/xAA3EAACAgECAwYEBQQBBQEAAAABAgARAxIhBDFBBQYTIlFhcYGR8AcUI6HRMkKxweEzUlNy8ST/xAAWAQEBAQAAAAAAAAAAAAAAAAAAAQL/xAAWEQEBAQAAAAAAAAAAAAAAAAAAEQH/2gAMAwEAAhEDEQA/AOozIhiqAhIyiOQDC4VUdyLhAu4iZNwJgO4rkQ1QKZoi8kxVAYMIqjgOAiuEBmS0cVQFJlVERAJMqTzgIwhUktAdQqMiKBNRaY44E1CpUm4QpjKTIWmNlhEVCPTCB79ULMQMoQ0oGGqK4QKBjuTGIFXFCECTCoyIQFCVEYCqIiUIiIABCEYElEwlVFKFERKigTUCJURMCZJUSooCqS20uSVuAhCOImAqkmO5JaEEGEWqGqERUJWuED1KJYEFEcNFUKlCFQFGI9MFEAMBBhFAqRkfSLPIWSfQAXcqa5317aGHg82h18SjjADUwYkK1V/cNQMDy5e/OM5caI6qDkAcZBZfGQbog/plTV6wOoFz293O2zxWE58lYxjd/wDpOpxMgqmY2TsPgN+vOcVwca2Niwo6v6w1lXXUG0sOdWB9JOTiWP8AdXSl2BHwHwH0EMu84+8nDtlGFc+M5GVWVQ4OoNZGk8iaHK/T1mLszt5s3E5+HbCyfl9JDkjTkViQrAcxdEjntc4Tw+dkOpSQ3KwSNjzG02A/iHxfhHCcgIZGQvX6lFrsMOW2w9vfeFdl43tPFg0jLkRDkbQmtgupvYHnzH1non50y8ezhVd3YICEDMSqqSSVAPLcz6mDvVn/AEVOfKFxH+3I/nWwQrAEXyrnyqCu73Fc+V3c7dx8XiVlyY2y+HjbMqHdHYbgrzAu59fRCoJhBhMA4kXp/uA1V103QMDMYjPNxPaCY115GCLV6mvSNuRPrKwcYrmlNkc6IIGwNWOtEGoGUCEdQCwFFql6YaIGImSwmYrFUDCBBlmaooRh0Q0TNEYRg8GKZ4QPRFC4Aw0qMRCMQKihcLgBEKhfvAGAmIAs8gCTfKpxj8QOMwvxTjh/+4vlKsxxtlIALAEc6AsiwenWdmzqCpDAFSCGB3BWtxXWfnntDKGyuyqFVnZlVaAVSbCj2F18pEePe4Hl6ypK/f1lQz1iv794mP8An9offvABvKDaSD1Ugi6Isb2QdudSS0lz9YG1dyO9y8BkyM+NmXKiqdBUEEMTq36bnYe06lg75cJkKqnE4yzsigWQbaqG457j4HacHL0IsGcghhYINgjaiDsR8x+0K/SJFzzcTwIYhqFgg3vdCjQIIIuh9BtPjdkd7VznEupWXQpzZky4kUZQlOHxZKcKWIoj1HwmPh++y5+OXheHCtjCsXyFip1DVaqpq6IXcXzgrBxXbR4Vz+bQNgOT9F0H6gsMTqxWT5fMC2x35bz3MFzBXSn3XIhYUb1atBA3GwBPqOd859nLwgaiQNSnY8ip3FA/P/M1Dj+F4jh878QmlUOpi4H6eVR/5kX+hqJpxe3OBtHZvHHLrBRl8N/D8x/rIVSXHt5p7ZqHD9v5WXxl0MEBLYVyJ4hWlJAIsPQsitJvb4/b7P7dXPobEpbG4bU1qDicbaMicwbsfL3gfTuKEIUjJqUBBhAmBjiqEKKOEIio4VCBmIhUdQhoAShACMCA4GEcgk7xqtbCOpJHod/hYgYuNB8N9PPw8lVvvoNT875Hvl6Cdp/ETjPD7Py/1XkKYgVIFamuz6iloges4g33UYgZwBvt8PSJdv8AcpsPl1bVq0nlYPMbSdVdZUQ67/f7S4nO4++cAfb79YFZD1mNhW3zPL5xu24H19KlVAl199q5f5/yIA19ImHv8vaMnptz9vrAYb2+/sTPwgU5EGRiqFgHYKWKre5CjnQuecNKEDtf4d8Xr4Qp4wzeFlcBx4l6T5lDBxYPPb0qbE2FXVlYFkbWrBhSkEAFeW457+80b8KOzsRwtxCl/wAwGfC4LeQKaZTpHqK3PoZ0Ewr4PZ/dHh+HZjjx+V9OpHPiIKsAjVZBpj16mfQThytgBa/s2Nqa3s3uLnsqFQqEG28c8faHa+Ph8b5craVx8wRbMLoaQOdkgT4XYn4g4OJfwyDhYml8Vl0vvsARyb2PrzMDaaiqMQEBESDKiMIgx1HUIChHCCMsKgI4U46iqOARxR1IIyZQoLMQFUEknYAVdk+k0zvh37bgs2PHiRMiOnjMWYnWGJAVCDQG19eY5T6vfftjHw3DEZsQyjNrxBCwWzpJsi7K2FsjlYnEMuYk+1k0LoXz+EYjZu8PfVuN4VMWVR4q5ne0LIujTS+XkT5mHO/KPWapkAA9OXsBZqO/2ic7/DeVEqovlJcdPn19R6Sr9v8AUFXr684C0/H9oif2267essyGP8wEDv7RnGIUf8Rhfj9+sCb2qvu4/vltGBcL/eBI+/4mbDhLMFHNmCj5mt/rMNfyfhMgMDuXcnsZOD4ZFalzZjWTzGnyKW00D10Dpsdz7zZKnIMf4j8Q+LDgxqFzBsatkLk66YBdidr5NZIPtPvntzieH7TyLkxZsqZax8OUU6VTVdjowvmeY0/Ilb9vfLbat97+EDNNzd/a4vFwujGXJ0ZymdgiZAW8qkqL5LZ9yKJm4K29Gr57b/8AP7Qr5PeLs582Flw+DqZWX9XH4itjI3W7230m991E5tn7q5eAYZsgTIMZBGlWbGvmrxX5WBsdPM2Ntp13h+FXGulEVFHRAFA+Qmsd+u7j8TgXHgQFvGViS2lVXSwJ+FkbAQj093u314kM/iKwQHG/hjKqa7vZGF7rRHMnfYb394NYvpOedmdlcThtNHChdAyeFd5MJVkcgjfUR+nbnfzAg8hN34DjxlRGVWK5AaOxUCr33senxgewiFRxQpSZcRECYR1CBlAlAQEcBEQjjgAE83F43I8mg1qYBiV82mkFgHazZM9MCIHCO+XaDZOKcP4gOM+GVyGqdQAzKKFA0CL3qrJnwBvOqfih2bhXH47rkbiG040ZQwxhdTEAmtIO52O56VOV31+/pDIknn/uNV/mIiBXLb+DGZAHpHp94Bqk/GUomLw7Or0sDbl7wMsx5W2+Bva46rmR71f1geV/dQHZ9P3r/wCyff5jp0jY2ORAPPptAeg+xASGZEx2dK+Y3tQNt8Bzkn5VzOwM2XuF2scPG4hY8PJkVcgK6jRBUUQNVgsOXpvsIV8V+y8qocjYsgQNoLMpUByL0mxzoGdB7jcDxjp4OVcycHlw5FXJQx5MYNMNDHzUwoCrG+3KdH4rhEyKUyIrqaJV1DKSDqBo7c95kAhXz+G7Dx4wFCIaq2dQ2RjQBZmO5Y1d/tPcuIAk72TZsk9ANr5DbkJkgRAkL7n585JS9z0upcUDzrwyhiwFE86sXtVkcr2G/sJkXFXr02s0ABsB6TJUmAXEYGEBGQTLJkkQFUIQgZxHEI4DBhCEABjiAjgaz3vzF2x8LZA4hMoB8JmVXVbBLg8jYBWjfLrU47xnY+RFbIVYYw5QF1OMnYkeRtxYo1z3n6FcGwQ1VdihTWKAJqxvR29JzDvdxnGZMLZuI4ZsKq74l8q5AMeVdDk6jfJVpgBu3QNIjnIiO+526S3G9fGr2PzHQxKJUScnSK9/vlyjB+zEIDr5SA1ymN+sYH8QJodT/qLfpXv1MMg5A3/v6ywm3399IEG+XQ9b6Rxtt93v/EGMCeYIv1v4Tau4PDp+cwZDnxLTNrRg4JXw3sA1R2BvcVtvvNYRCTQ3s16/KdR7t/hejYvE4oZEyNQVMblNAGxeyCbI30kWNx1oFbb2l3oTFmTh1UvmzIuTEAyqrqXogMdi2kMwHWq6ifWx5w2w5gKWU7MuoWLH1+h5zUe8nYGbDj4Udn4i54ZqNspy+GtFE1NzW7/babSqM2Oz4gLaMgWwrodm8IsNiLFH2JEK9Zigp25V+9GIwGYoVETARhULjIgQYqlESSYCIiMZMgmA4RCEDORCMwEAEZMIQHCoQgeDtvjmw4MjohZxjPhqBq1ZT5UTSNzbEfScz7w8XxHDcWcRRM2PiFDrhy43yY92ZhjAZt9Lktsf+3p5Zv3fTx/yrfllRmNjIMgRl8HQxe1bY8hONcP29mxnEUfbhg3g2LCFzbP/AOxs7/xCN8w9hPxuAO/CIn/50bEFATC5VW8PGQ3mU2d6JBDjexY5rxvAtico4IIAO4ZLU8mphdEb8us6S/ftsnZbZQ64+ITJ4RDKGGUtZIT0ARifUaet3NO7SA4nMFTiQzFOGwKchdFfyLe7ClAYGyeZN73A18/fQfCUcRoE2NQJW9rFkX9RNwy/hpmRwmTNw6AgEEudxqANKBqO5HSp9fiPwry5BhHj4/Kio9BjpXWzNzO9FyAAK8u/OCObgcpJnaMv4VcIVVAMykUTkDjzVpBBB6kXyG1n4T4/bX4Q7XwuWzW4zmt72IZRQAF7VvfOQjmDLz+H3/iB5VO3L+GfBlReHS1NqKuzAO6aTRbcqDut8pr/AGZ+FmTDxByZDgy4seo40cH9ZtPk1ryUBqJ3PLrcpHO+D7Ly8QxTDjZyo8RtJHlxg0WNnYWQJHFdnPhY48iMjAkUwI5GjXqLHMXOz8d3Dw8Rqc68OVkALYNOMCwA66BdghRYJPOLvL3I/P7vkCZMZCYXoveHSLDjbfVqOxr6mCOTdg9jZ8+VTw6n9PJjJyUPDxG7V3J2AFX15TvePgQHGUljlGMYidTBWAN2UvTd73Vz43c7uivZ6ONRbLkPnYWEKqzaAF6Gjvz585sUKYMCYQIgTUDGRERALkkQqEBVHHERAm4ERxQIIiltIMsChHCIM1wuEJA4QgIDiLD96ibl/wA1OU96cPFdn5GzY+JdcXEZ3ONVy5MhoAUzs3NuQ6naEbx3m734eCUDJ53Y6PDTSTyBbVew8rD6zkXC9h5OKzVhxsmPI2VsZcUvhr5iFoedgpHlWya2m+92b7TxA8fiLnhCGxNoYeKHBDBhyc+Qftc2ztPg2fCRhKY8oFYXZARiJK2QK22HKoHJuyeFx8Sn5LJkbC+NicIGLUMudjTHIf6r2AA2AHXpOj9mdzuHxqgPDYxlVcTlgNQ8UAgldZIJBs/MHehXi7C7n5sHaGTismRXXIj2+yu2R9JNqOQBBrf0m4tjsVuLBGxKkWK2PQwpJjHMdeV3yO5Ht8PaePsPs/NhVxn4g5y2QshK1ox1QWe5U0gAXQAG5LGgPU7kzIIDuKvl053tfOMxQKETCAMDABFURiMAMUC8m7gOO5AlFoDjkXKBgBijMUBQuERgEkmOKUEmOSZQiIQuOBmMBCOZAI4gI4EkyH4dWNsL5bMdSiuoU7A+8yaY9MCGHp7fS4AS6igYCpZ6ZSFQo6MHrU1GwQOg9DsfTaeioVHAI1H+f9V/qAEcAjiJgGgImIxxQCJjAyGgIGOJTGYADFccRgPVFcULgVqlTHcoGA7gRFUC0BGSTGTJIlAYiYzIMoISDCB6hKMgGUJkMQijgO4XFCA7jkgx3AcIjAQGDHCKAXGYoEwCEIrgBkES7ktAiOIxCBUVxmSYATCEIBKBkwuA7gZJMeqA5JjuIyiTJMomSTCFCK4QVnliKEhhyoQgEDCEKIQhAZjhCA4CEIChCEBGBjhARkmEIEGKEIFGSYQgOTHCA4QhATSVhCE0QhCESZDQhAxwhC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pic>
        <p:nvPicPr>
          <p:cNvPr id="8" name="Picture 7" descr="Carbon-Black-Powder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929454" y="5286388"/>
            <a:ext cx="1841491" cy="1381118"/>
          </a:xfrm>
          <a:prstGeom prst="rect">
            <a:avLst/>
          </a:prstGeom>
        </p:spPr>
      </p:pic>
      <p:pic>
        <p:nvPicPr>
          <p:cNvPr id="715786" name="Picture 10" descr="http://upload.wikimedia.org/wikipedia/commons/thumb/8/8e/Wurtzite_polyhedra.png/200px-Wurtzite_polyhedr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1500174"/>
            <a:ext cx="1905000" cy="1905000"/>
          </a:xfrm>
          <a:prstGeom prst="rect">
            <a:avLst/>
          </a:prstGeom>
          <a:noFill/>
        </p:spPr>
      </p:pic>
      <p:pic>
        <p:nvPicPr>
          <p:cNvPr id="715788" name="Picture 12" descr="http://www.observatorynano.eu/project/filesystem/images/2ch.nc.1.p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7166" y="2758386"/>
            <a:ext cx="1643074" cy="1764783"/>
          </a:xfrm>
          <a:prstGeom prst="rect">
            <a:avLst/>
          </a:prstGeom>
          <a:noFill/>
        </p:spPr>
      </p:pic>
      <p:pic>
        <p:nvPicPr>
          <p:cNvPr id="715790" name="Picture 14" descr="https://encrypted-tbn2.google.com/images?q=tbn:ANd9GcSZzTDcyCRaBFtopaucTEJAf6IqJLf40iL-L1agOUySSJy6Tprx7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1152" y="3388524"/>
            <a:ext cx="2466975" cy="1847851"/>
          </a:xfrm>
          <a:prstGeom prst="rect">
            <a:avLst/>
          </a:prstGeom>
          <a:noFill/>
        </p:spPr>
      </p:pic>
      <p:pic>
        <p:nvPicPr>
          <p:cNvPr id="12" name="Picture 6" descr="https://encrypted-tbn3.google.com/images?q=tbn:ANd9GcT7AN4ZV7zxuhUmexMfx1uJbhf3Flo8Sk5GQCDw19P2S3RaKIhrY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63888" y="4921570"/>
            <a:ext cx="3050250" cy="1745936"/>
          </a:xfrm>
          <a:prstGeom prst="rect">
            <a:avLst/>
          </a:prstGeom>
          <a:noFill/>
        </p:spPr>
      </p:pic>
      <p:pic>
        <p:nvPicPr>
          <p:cNvPr id="13" name="Picture 14" descr="http://sitemason.vanderbilt.edu/files/ioOfKM/cdse4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25873" y="4786244"/>
            <a:ext cx="3250104" cy="1961775"/>
          </a:xfrm>
          <a:prstGeom prst="rect">
            <a:avLst/>
          </a:prstGeom>
          <a:noFill/>
        </p:spPr>
      </p:pic>
      <p:sp>
        <p:nvSpPr>
          <p:cNvPr id="14" name="Right Arrow 13"/>
          <p:cNvSpPr/>
          <p:nvPr/>
        </p:nvSpPr>
        <p:spPr>
          <a:xfrm rot="2049241">
            <a:off x="6000760" y="3000372"/>
            <a:ext cx="785818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15" name="Right Arrow 14"/>
          <p:cNvSpPr/>
          <p:nvPr/>
        </p:nvSpPr>
        <p:spPr>
          <a:xfrm rot="9965560">
            <a:off x="2627830" y="2927008"/>
            <a:ext cx="741639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18" name="TextBox 17"/>
          <p:cNvSpPr txBox="1"/>
          <p:nvPr/>
        </p:nvSpPr>
        <p:spPr>
          <a:xfrm>
            <a:off x="2160689" y="3612625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dirty="0" err="1"/>
              <a:t>Nanocristal</a:t>
            </a:r>
            <a:endParaRPr lang="es-UY" dirty="0"/>
          </a:p>
        </p:txBody>
      </p:sp>
      <p:sp>
        <p:nvSpPr>
          <p:cNvPr id="19" name="TextBox 18"/>
          <p:cNvSpPr txBox="1"/>
          <p:nvPr/>
        </p:nvSpPr>
        <p:spPr>
          <a:xfrm>
            <a:off x="6934243" y="2568355"/>
            <a:ext cx="1976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dirty="0"/>
              <a:t>Cristal microm</a:t>
            </a:r>
            <a:r>
              <a:rPr lang="en-US" dirty="0" err="1"/>
              <a:t>étrico</a:t>
            </a:r>
            <a:endParaRPr lang="es-UY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3DF7EA0-6BA9-D04A-8078-4ED25E799AD5}"/>
              </a:ext>
            </a:extLst>
          </p:cNvPr>
          <p:cNvSpPr txBox="1"/>
          <p:nvPr/>
        </p:nvSpPr>
        <p:spPr>
          <a:xfrm>
            <a:off x="696686" y="1785257"/>
            <a:ext cx="2911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Confinamiento cuántico</a:t>
            </a:r>
          </a:p>
          <a:p>
            <a:r>
              <a:rPr lang="es-UY" dirty="0"/>
              <a:t>Propiedades ópticas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29D4C62-E5E9-984F-B8F5-22268A8394B9}"/>
              </a:ext>
            </a:extLst>
          </p:cNvPr>
          <p:cNvSpPr txBox="1"/>
          <p:nvPr/>
        </p:nvSpPr>
        <p:spPr>
          <a:xfrm>
            <a:off x="4271727" y="3461199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CdSe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3260E8-627D-EE49-A81D-5D4F28A5C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9E08FB-0F6F-3D4E-A433-947D25227B9E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9D105B-C27A-F64B-B170-AA30536A8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11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3281333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6C34C-3CF3-D94D-90E3-EE8C82F74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2. Definición: Quantum Dots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8E36ED-8240-E84C-9448-D22C39D2E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Definición: </a:t>
            </a:r>
          </a:p>
          <a:p>
            <a:pPr lvl="1"/>
            <a:r>
              <a:rPr lang="es-UY" sz="2000" dirty="0"/>
              <a:t>Las nanopartículas que confinan sus excitones en las tres direcciones del espacio se denominan “Quantum Dots”.</a:t>
            </a:r>
          </a:p>
          <a:p>
            <a:pPr marL="457200" lvl="1" indent="0">
              <a:buNone/>
            </a:pPr>
            <a:endParaRPr lang="es-UY" sz="2000" dirty="0"/>
          </a:p>
          <a:p>
            <a:r>
              <a:rPr lang="es-UY" dirty="0"/>
              <a:t>Características (I):</a:t>
            </a:r>
          </a:p>
          <a:p>
            <a:pPr lvl="1" algn="just"/>
            <a:r>
              <a:rPr lang="es-UY" sz="2000" dirty="0"/>
              <a:t>En general son nanopartículas semiconductoras cuyas dimensiones se ubican en los rangos de 1 a 10 nm.</a:t>
            </a:r>
          </a:p>
          <a:p>
            <a:pPr lvl="1"/>
            <a:r>
              <a:rPr lang="es-UY" sz="2000" dirty="0"/>
              <a:t>Átomos Artificiales: cualquier modificación produce cambios importantes (eléctrico y ópticos).</a:t>
            </a:r>
          </a:p>
          <a:p>
            <a:pPr lvl="1"/>
            <a:r>
              <a:rPr lang="es-UY" sz="2000" dirty="0"/>
              <a:t>Niveles electrónicos discretos, cuasi-moleculares.</a:t>
            </a:r>
          </a:p>
          <a:p>
            <a:pPr lvl="1"/>
            <a:r>
              <a:rPr lang="es-UY" sz="2000" dirty="0"/>
              <a:t>Absorción y fotoemisión bien definida.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687D78-F4DF-2541-83AC-2992CD043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D01E08-C5C8-7C44-AEC9-BE8489553BDF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FEC595D-03CC-434A-8A37-9A763580E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12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2670089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6C34C-3CF3-D94D-90E3-EE8C82F74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2. Definición: Quantum Dots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8E36ED-8240-E84C-9448-D22C39D2E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Características (II): </a:t>
            </a:r>
          </a:p>
          <a:p>
            <a:pPr lvl="1"/>
            <a:r>
              <a:rPr lang="es-UY" dirty="0"/>
              <a:t>Sus propiedades ópticas dependen del tamaño:</a:t>
            </a:r>
          </a:p>
          <a:p>
            <a:pPr lvl="2"/>
            <a:r>
              <a:rPr lang="es-UY" dirty="0"/>
              <a:t>Efecto de confinamiento cuántico.</a:t>
            </a:r>
          </a:p>
          <a:p>
            <a:pPr lvl="2"/>
            <a:r>
              <a:rPr lang="es-UY" dirty="0"/>
              <a:t>Fotoluminiscencia</a:t>
            </a:r>
          </a:p>
          <a:p>
            <a:pPr lvl="2"/>
            <a:r>
              <a:rPr lang="es-UY" dirty="0"/>
              <a:t>Comportamiento Eléctrico</a:t>
            </a:r>
          </a:p>
          <a:p>
            <a:pPr lvl="1"/>
            <a:r>
              <a:rPr lang="es-UY" dirty="0"/>
              <a:t>Pueden ser Inorgánicas:</a:t>
            </a:r>
          </a:p>
          <a:p>
            <a:pPr lvl="2"/>
            <a:r>
              <a:rPr lang="es-UY" dirty="0"/>
              <a:t>Semiconductores: CdS, CdSe, GaAs, etc.</a:t>
            </a:r>
          </a:p>
          <a:p>
            <a:pPr lvl="2"/>
            <a:r>
              <a:rPr lang="es-UY" dirty="0"/>
              <a:t>Metálicas: pero de tamaños mucho más pequeños.</a:t>
            </a:r>
          </a:p>
          <a:p>
            <a:pPr lvl="1"/>
            <a:r>
              <a:rPr lang="es-UY" dirty="0"/>
              <a:t>Pueden ser Orgánicas:</a:t>
            </a:r>
          </a:p>
          <a:p>
            <a:pPr lvl="2"/>
            <a:r>
              <a:rPr lang="es-UY" dirty="0"/>
              <a:t>Graphene Quantum Dots</a:t>
            </a:r>
          </a:p>
          <a:p>
            <a:pPr lvl="2"/>
            <a:r>
              <a:rPr lang="es-UY" dirty="0"/>
              <a:t>Graphene Oxide Quantum Dots</a:t>
            </a:r>
          </a:p>
          <a:p>
            <a:pPr lvl="2"/>
            <a:endParaRPr lang="es-UY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F61B01-D73E-4F4B-9DEA-EDDEFECD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FCAC4A-BFA0-F741-975C-F867E8762E5B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5A65EF2-C9B2-FE40-A6D1-D975EF35B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13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3333533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F541E4-1DB1-4C46-BABD-F3EBCBDAE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3. Propiedades Ópticas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9C4E99-A2B6-E346-A116-40CFF8BBC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Absorción y Fotoluminiscencia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5CD453-F3FD-D34E-BEA0-337575998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48BF806-669C-D741-821D-A1DC8863A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14</a:t>
            </a:fld>
            <a:endParaRPr lang="es-ES" altLang="es-ES_tradn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A534AA-6406-F941-B734-D8CB87238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2132856"/>
            <a:ext cx="7416824" cy="375447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58DD757-32EA-D746-B74B-093198D4056C}"/>
              </a:ext>
            </a:extLst>
          </p:cNvPr>
          <p:cNvSpPr txBox="1"/>
          <p:nvPr/>
        </p:nvSpPr>
        <p:spPr>
          <a:xfrm>
            <a:off x="5914492" y="5406663"/>
            <a:ext cx="2772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dirty="0"/>
              <a:t>Muestras expuestas a radiación UV</a:t>
            </a:r>
          </a:p>
        </p:txBody>
      </p:sp>
    </p:spTree>
    <p:extLst>
      <p:ext uri="{BB962C8B-B14F-4D97-AF65-F5344CB8AC3E}">
        <p14:creationId xmlns:p14="http://schemas.microsoft.com/office/powerpoint/2010/main" val="2135607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107A42-1E6A-F746-9D88-F19783AFC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3. Fotoluminiscencia (PL)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34AB4A-7156-1345-9D22-6491080D6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Es el proceso de emisión de Luz que sigue a la absorción de fotones (PL)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63A593-CEC1-854A-A39A-0E9A635CF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8B6028E-177B-8048-8935-C1A781C0B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15</a:t>
            </a:fld>
            <a:endParaRPr lang="es-ES" altLang="es-ES_tradn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C8C0F79-4BBC-E34A-8405-5E1334DF7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268" y="2955925"/>
            <a:ext cx="3175000" cy="3175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98ECE54-6BB9-404E-AA5F-80B40AAE63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608" t="6598" r="2615" b="22172"/>
          <a:stretch/>
        </p:blipFill>
        <p:spPr>
          <a:xfrm>
            <a:off x="4965700" y="2708920"/>
            <a:ext cx="2918668" cy="353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676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5ADFBB-550C-6C48-945D-E1F56C5D9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3. Absorción Óptica y PL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EB06B2-F3E8-B146-BE41-3DF3161BC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Ejemplo para CdTe coloidal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A2B38C-3B64-654D-B9D0-BCCD8394B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027E83B-896D-7E48-953E-65B2E2BC1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16</a:t>
            </a:fld>
            <a:endParaRPr lang="es-ES" altLang="es-ES_tradn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141AA09-8DD7-4E4C-B2C2-A2C74DD0F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219" y="2000381"/>
            <a:ext cx="6800800" cy="431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546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3. </a:t>
            </a:r>
            <a:r>
              <a:rPr lang="es-ES_tradnl" dirty="0" err="1"/>
              <a:t>Tecnolog</a:t>
            </a:r>
            <a:r>
              <a:rPr lang="en-US" dirty="0" err="1"/>
              <a:t>ía</a:t>
            </a:r>
            <a:r>
              <a:rPr lang="en-US" dirty="0"/>
              <a:t> de </a:t>
            </a:r>
            <a:r>
              <a:rPr lang="en-US" dirty="0" err="1"/>
              <a:t>Pantallas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4423719" cy="4530725"/>
          </a:xfrm>
        </p:spPr>
        <p:txBody>
          <a:bodyPr>
            <a:normAutofit/>
          </a:bodyPr>
          <a:lstStyle/>
          <a:p>
            <a:r>
              <a:rPr lang="es-ES_tradnl" sz="2000" dirty="0"/>
              <a:t>LCD:</a:t>
            </a:r>
          </a:p>
          <a:p>
            <a:pPr lvl="1"/>
            <a:r>
              <a:rPr lang="es-ES_tradnl" sz="1800" dirty="0"/>
              <a:t>Luz Azul de fondo con filtro de fosforo para regular la intensidad de cada color:</a:t>
            </a:r>
          </a:p>
          <a:p>
            <a:pPr lvl="1"/>
            <a:endParaRPr lang="es-ES_tradnl" sz="1800" dirty="0"/>
          </a:p>
          <a:p>
            <a:r>
              <a:rPr lang="es-ES_tradnl" sz="2000" dirty="0"/>
              <a:t>QDLED:</a:t>
            </a:r>
          </a:p>
          <a:p>
            <a:pPr lvl="1"/>
            <a:r>
              <a:rPr lang="es-ES_tradnl" sz="1800" dirty="0"/>
              <a:t>Mantiene la </a:t>
            </a:r>
            <a:r>
              <a:rPr lang="es-ES_tradnl" sz="1800" dirty="0" err="1"/>
              <a:t>alimentaci</a:t>
            </a:r>
            <a:r>
              <a:rPr lang="en-US" sz="1800" dirty="0" err="1"/>
              <a:t>ón</a:t>
            </a:r>
            <a:r>
              <a:rPr lang="en-US" sz="1800" dirty="0"/>
              <a:t> </a:t>
            </a:r>
            <a:r>
              <a:rPr lang="en-US" sz="1800" dirty="0" err="1"/>
              <a:t>trasera</a:t>
            </a:r>
            <a:r>
              <a:rPr lang="en-US" sz="1800" dirty="0"/>
              <a:t>, </a:t>
            </a:r>
            <a:r>
              <a:rPr lang="en-US" sz="1800" dirty="0" err="1"/>
              <a:t>pero</a:t>
            </a:r>
            <a:r>
              <a:rPr lang="en-US" sz="1800" dirty="0"/>
              <a:t> no hay </a:t>
            </a:r>
            <a:r>
              <a:rPr lang="en-US" sz="1800" dirty="0" err="1"/>
              <a:t>filtro</a:t>
            </a:r>
            <a:r>
              <a:rPr lang="en-US" sz="1800" dirty="0"/>
              <a:t> de </a:t>
            </a:r>
            <a:r>
              <a:rPr lang="en-US" sz="1800" dirty="0" err="1"/>
              <a:t>fosforo</a:t>
            </a:r>
            <a:r>
              <a:rPr lang="en-US" sz="1800" dirty="0"/>
              <a:t>.</a:t>
            </a:r>
          </a:p>
          <a:p>
            <a:pPr lvl="1"/>
            <a:r>
              <a:rPr lang="en-US" sz="1800" dirty="0" err="1"/>
              <a:t>Llega</a:t>
            </a:r>
            <a:r>
              <a:rPr lang="en-US" sz="1800" dirty="0"/>
              <a:t> </a:t>
            </a:r>
            <a:r>
              <a:rPr lang="en-US" sz="1800" dirty="0" err="1"/>
              <a:t>más</a:t>
            </a:r>
            <a:r>
              <a:rPr lang="en-US" sz="1800" dirty="0"/>
              <a:t> luz y </a:t>
            </a:r>
            <a:r>
              <a:rPr lang="en-US" sz="1800" dirty="0" err="1"/>
              <a:t>cada</a:t>
            </a:r>
            <a:r>
              <a:rPr lang="en-US" sz="1800" dirty="0"/>
              <a:t> </a:t>
            </a:r>
            <a:r>
              <a:rPr lang="en-US" sz="1800" dirty="0" err="1"/>
              <a:t>diodo</a:t>
            </a:r>
            <a:r>
              <a:rPr lang="en-US" sz="1800" dirty="0"/>
              <a:t> </a:t>
            </a:r>
            <a:r>
              <a:rPr lang="en-US" sz="1800" dirty="0" err="1"/>
              <a:t>emite</a:t>
            </a:r>
            <a:r>
              <a:rPr lang="en-US" sz="1800" dirty="0"/>
              <a:t> </a:t>
            </a:r>
            <a:r>
              <a:rPr lang="en-US" sz="1800" dirty="0" err="1"/>
              <a:t>más</a:t>
            </a:r>
            <a:r>
              <a:rPr lang="en-US" sz="1800" dirty="0"/>
              <a:t> </a:t>
            </a:r>
            <a:r>
              <a:rPr lang="en-US" sz="1800" dirty="0" err="1"/>
              <a:t>intensidad</a:t>
            </a:r>
            <a:r>
              <a:rPr lang="en-US" sz="1800" dirty="0"/>
              <a:t> y a </a:t>
            </a:r>
            <a:r>
              <a:rPr lang="en-US" sz="1800" dirty="0" err="1"/>
              <a:t>longitud</a:t>
            </a:r>
            <a:r>
              <a:rPr lang="en-US" sz="1800" dirty="0"/>
              <a:t> de </a:t>
            </a:r>
            <a:r>
              <a:rPr lang="en-US" sz="1800" dirty="0" err="1"/>
              <a:t>onda</a:t>
            </a:r>
            <a:r>
              <a:rPr lang="en-US" sz="1800" dirty="0"/>
              <a:t> </a:t>
            </a:r>
            <a:r>
              <a:rPr lang="en-US" sz="1800" dirty="0" err="1"/>
              <a:t>más</a:t>
            </a:r>
            <a:r>
              <a:rPr lang="en-US" sz="1800" dirty="0"/>
              <a:t> </a:t>
            </a:r>
            <a:r>
              <a:rPr lang="en-US" sz="1800" dirty="0" err="1"/>
              <a:t>definida</a:t>
            </a:r>
            <a:r>
              <a:rPr lang="en-US" sz="1800" dirty="0"/>
              <a:t>.</a:t>
            </a:r>
          </a:p>
          <a:p>
            <a:pPr lvl="1"/>
            <a:r>
              <a:rPr lang="en-US" sz="1800" dirty="0"/>
              <a:t>Samsung HD TV quantum dot</a:t>
            </a:r>
            <a:endParaRPr lang="es-ES_tradnl" sz="1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781" y="1760461"/>
            <a:ext cx="3665077" cy="2716770"/>
          </a:xfrm>
          <a:prstGeom prst="rect">
            <a:avLst/>
          </a:prstGeom>
        </p:spPr>
      </p:pic>
      <p:pic>
        <p:nvPicPr>
          <p:cNvPr id="5" name="Picture 14" descr="http://sitemason.vanderbilt.edu/files/ioOfKM/cdse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72649" y="152144"/>
            <a:ext cx="2014151" cy="1215749"/>
          </a:xfrm>
          <a:prstGeom prst="rect">
            <a:avLst/>
          </a:prstGeom>
          <a:noFill/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8491" y="4599452"/>
            <a:ext cx="4301367" cy="2258548"/>
          </a:xfrm>
          <a:prstGeom prst="rect">
            <a:avLst/>
          </a:prstGeom>
        </p:spPr>
      </p:pic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C923173-FBB7-F342-A1EA-04221543E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E06504-8C82-3949-B2A3-91A3AF2F5F18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CA61BD12-F513-404C-B9A4-4A1E287F2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17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3466018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831ADC3F-1747-9F44-9001-B3A039E14B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UY" dirty="0"/>
              <a:t>Graphene Quantum Dots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C5F093-9BE5-3242-A88C-2DAC0C4E4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A947A42-F421-2748-99F3-17EA32414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18</a:t>
            </a:fld>
            <a:endParaRPr lang="es-ES" altLang="es-ES_tradn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FABD2FB-B1A5-F141-80B3-BC5C6B5C8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450" y="3401346"/>
            <a:ext cx="44704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487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916832"/>
            <a:ext cx="8893175" cy="432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D39DA4E2-BC4B-9345-AABC-5AE7EF41E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4. Formas alotrópicas</a:t>
            </a:r>
          </a:p>
        </p:txBody>
      </p:sp>
    </p:spTree>
    <p:extLst>
      <p:ext uri="{BB962C8B-B14F-4D97-AF65-F5344CB8AC3E}">
        <p14:creationId xmlns:p14="http://schemas.microsoft.com/office/powerpoint/2010/main" val="3555971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6A20CB-6170-3B49-9217-C55EAC153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4. Grafeno: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23528" y="1496700"/>
            <a:ext cx="8229600" cy="4530725"/>
          </a:xfrm>
        </p:spPr>
        <p:txBody>
          <a:bodyPr/>
          <a:lstStyle/>
          <a:p>
            <a:pPr>
              <a:buNone/>
            </a:pPr>
            <a:r>
              <a:rPr lang="es-UY" sz="2800" dirty="0">
                <a:solidFill>
                  <a:schemeClr val="tx2"/>
                </a:solidFill>
              </a:rPr>
              <a:t>Premio Nobel de Física 2010</a:t>
            </a:r>
            <a:endParaRPr lang="es-UY" sz="3600" dirty="0">
              <a:solidFill>
                <a:schemeClr val="tx2"/>
              </a:solidFill>
            </a:endParaRPr>
          </a:p>
          <a:p>
            <a:pPr>
              <a:buNone/>
            </a:pPr>
            <a:r>
              <a:rPr lang="da-DK" sz="2000" dirty="0"/>
              <a:t>Novoselov, et al Science 306 (2004),666 </a:t>
            </a:r>
            <a:endParaRPr lang="es-UY" sz="2000" dirty="0"/>
          </a:p>
        </p:txBody>
      </p:sp>
      <p:pic>
        <p:nvPicPr>
          <p:cNvPr id="6379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7033" y="2545796"/>
            <a:ext cx="4362714" cy="4051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https://encrypted-tbn2.google.com/images?q=tbn:ANd9GcRtZE_Pyjczuv06ixgWTSgm797kVWlcXcvHywdxlwyr6GsbGbXgw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33252" y="1747871"/>
            <a:ext cx="2487220" cy="30917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8099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03BD9E6C-26B7-7842-847A-7BBDDE5EE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4. Grafeno:  Propiedades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17612" y="1587632"/>
            <a:ext cx="4714428" cy="4525962"/>
          </a:xfrm>
        </p:spPr>
        <p:txBody>
          <a:bodyPr/>
          <a:lstStyle/>
          <a:p>
            <a:r>
              <a:rPr lang="es-UY" sz="1800" dirty="0"/>
              <a:t>Semiconductor de Gap Nulo</a:t>
            </a:r>
          </a:p>
          <a:p>
            <a:r>
              <a:rPr lang="es-UY" sz="1800" dirty="0"/>
              <a:t>Comportamiento fermiónico de masa cero</a:t>
            </a:r>
          </a:p>
          <a:p>
            <a:r>
              <a:rPr lang="es-UY" sz="1800" dirty="0"/>
              <a:t>Velocidad de portadores cercana a la de la luz</a:t>
            </a:r>
          </a:p>
          <a:p>
            <a:r>
              <a:rPr lang="es-UY" sz="1800" dirty="0"/>
              <a:t>Alta conductividad eléctrica</a:t>
            </a:r>
          </a:p>
          <a:p>
            <a:r>
              <a:rPr lang="es-UY" sz="1800" dirty="0"/>
              <a:t>Alta conductividad térmica</a:t>
            </a:r>
          </a:p>
          <a:p>
            <a:r>
              <a:rPr lang="es-UY" sz="1800" dirty="0"/>
              <a:t>Es el material con mayor dureza conocido hasta el momento</a:t>
            </a:r>
          </a:p>
        </p:txBody>
      </p:sp>
      <p:pic>
        <p:nvPicPr>
          <p:cNvPr id="638978" name="Picture 2" descr="http://grapheneindustries.com/images/graphene%20crumpled_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61733" y="4291124"/>
            <a:ext cx="2857500" cy="2133601"/>
          </a:xfrm>
          <a:prstGeom prst="rect">
            <a:avLst/>
          </a:prstGeom>
          <a:noFill/>
        </p:spPr>
      </p:pic>
      <p:sp>
        <p:nvSpPr>
          <p:cNvPr id="638980" name="AutoShape 4" descr="data:image/jpeg;base64,/9j/4AAQSkZJRgABAQAAAQABAAD/2wCEAAkGBhQQEBQUEhQVExUWFxYZFhgYFxoWGRwYFxcaGBcYGhgZGycfGRwjGhgXIC8gIykqLi0tFh8xNTAqNSYtLCkBCQoKDgwOFw8PGiwcHSQpKSwsKSkpLCwpKSwpKSkpKSkpKSwpKSwsKSkpKSwsKSkpKSwpKSkpKSwsLCwsKSwpLP/AABEIAOoA1wMBIgACEQEDEQH/xAAcAAADAQEBAQEBAAAAAAAAAAAABgcFBAMCAQj/xABKEAACAQIDBQUFBQUFBgQHAAABAgMAEQQSIQUGMUFRBxMiYXEUMmJygSM0QnOzNUNSkbIkMzaxtBYXdIKSoRVEwfElY4Oiw9Hw/8QAFwEBAQEBAAAAAAAAAAAAAAAAAAIBA//EAB0RAQEBAQEBAQEBAQAAAAAAAAABEQIhMRJBYVH/2gAMAwEAAhEDEQA/ALjRSQ/apDncJE7xoSO8uouRpcKfw35k8NbVm5sftj3f7NhT+JgbMPhQ2aX1bKnQGtss+j67St+VWERYaazFwJGQ28ABuquDqb2vl4AG5FZ24e/SRSGOWVjEVFrkuVYHja5YKRe9r208zT3sHczDYMHImeRhZ5ZLO7DmL2sq/CoA8q6tobtYbERd1JChQG6gDKVP8SFbFD5i1b+vMHfBiFkUMjBlOoKkEEeRHGvSp1Pu1jdmMZME7YiK92jIBk+q6LL6rlf1r2w3ayjWX2dyw/vLMABbjYMAb9QQLcKyS34H+k/fzfNMNh5UikHtFsotY5CTY3PANa9hxvbSsiXb2O2qxTBoYYbkNKxKr5guNXPwx6ci1MO7m4MGEIkb7eYcJHA8P5aDwx+o16k1gm+6G+vs86FpHZWJEoLls1wbGzH3gdepsasmz9px4hM8Th18uIPQg6qfI0T7KhdHR4o2R/fUoCG9RbWkraG4M2FfvtmysCP3Lty42SRr3HwSXHmKrq7Q/wBFTuDtSeP7KfDN34Niv93p1IYG3llzA8QRRid8cXj2MOBhZLWDuTYLcfiktlT0XMxGotWZc0NG8m9cODRszjvMpKpxN7aFuSr5m3leo7sffCSOUStK5lzAuWc2Iv4gw4ZSPoNOFU7YPZxFERJij7VNfN4h9mrdVQk5m+N7nnpTYcMpJJVbsLE2FyOh6jyreesHDsbeGHFreJ7m1yp0Yeo6eYuPOtKkjbPZuobvcA/s0gNwmoiJ+HL4oT5pp8JrPTtExGC+yx2HYy/gOi5vPOAUdfiWxGgK1M9FHrP2vt2HCrmlcC/BRqzei8T68BzIpNxXaDiMRaHB4du+YXNrPlHW5ARR8T+ljXTsjs4zt3u0H9oc2JjBJj8s7HxS+hsvw0swTvH72PNi5JWd7l27nKx8Kg+AJlNtOBtxIPGqzurvnDi40GcCXKLg2AZgPEUPBhe5sNRzApgTDKuUBVGUWWwAsOFh0HpSzvF2ewYotJH/AGeY6l0AKsf/AJkfB/UWbzqr1sgaqKm43oxuyvBjYzNHwSRSWB6ASEXB+GQX6MbV6y9pssihYcMe+c2QAmXlfRQq66HiQBa5PKsy5oedo7Uiw6Z5XCLyvxJ6KBqx8hUX3v3t9qxhe7GBQFjUnQMB4r2Ng5OvW2XhTns7cCbFP320pWYn9yjcuNnkW2nwR5R5mnjC4GOJFjjRURfdVQAo9ANBW83LoTNyN+oniWGdysqErmfTn4VYnVWAsPFa9hYm9PVYe8O5+HxusilJALLKnhkHle1mX4WBHlSkZMfsb3v7ThR+JQbKPiXVovVcyeQqfopNFIuy+1JJGvLF3UZvZs+YjS4zLlHHyvx+tFVebAqLuUg2u2EEjCG4a1hfKyNJkvf4ct+hqyAVPh/iNvkT/TyVQqy236CiiisBUl3+3YC7SiMchT2u5bS+Vg8UZI11B7y9uo89K1SB2gftHZ3q/wCvhq2Wz4HXZezlw8McSXyooUE8TbmfM8frXVRRWAooooJv2ubDU9xiVYq+ZYTbgVOdgfIgg/8AVTXuXsZcLg41DFi4EjsebOoJ05ACw+lY3av90h/4mP8Aokpq2N92h/Kj/oFbt+DsooorAUm9qWxEnwLyklXw4aRCOegDKR0Nh/IelOVL3aB+y8X+S1Pg4OzTYawYYy5md5ibk20WNmVQB/M38/KnCsLcf7hF/wDU/Vet2lugooooMzePYSY3DPBISA1iCOKspurC/QikXsh2KrKcUzMzgBFGmUZlVmPmdbeQv1qmNSJ2Pfcm+ZP0krdvwPlFFFYCvHGYRZo3jcXR1ZWHVWFiP5Gvag0Ei3O3Nikx2IikZ5I8O0qqpIGazZFzEDkDfS2oHpRW9uT+09ofmS/qCv2t/VGHFvRE213xYuYQVS/Oyo8Ze3S7X62HXSqyDU5xPY6O8cxYkxxsSQhjD5SdbXzi635WvbS/OiLeHG7KITGp3sFwFlBJXyAkOqn4ZPo1b1n8FHorP2Rt6HFLmicG3vKdGX1XiPXgeRNe+N2lFAmeR1RepPE9AOLHyGtSOmpdvxt1JNpQhAW9kv3nAXYvFIVX0EdteZ8q0MdvxiMbIYNnRMSNGkNhl82Y3WL0N3PJQa4/90Mrt3j4u0j6y5Yywuf4WZ7k/E3HjblVc5voo2BxqzRJIhurqGHof/Wvept3WP2Nw/tWFHNQTlHHxRi7R/Ml15lRTZu9vjh8aBkYK5F8hIuepUjRx6fUCpG7RXlPikRSzsqqvvMSAB6k8KSdr9obSSdxgI2mlPPLc26hTYKPjkIHkaDn7VdrIe5wouZM6zHoFGdQPUkn/p9Ka909prPhYytxkAjYHkyAA+vI+hFJb9luIxX22JxWSc20CmUBejMWUsfSyjgAeNeh3Vx2y/tMHIcSnF0ygP5nJfLIPQq4GgJqvM/0UiilTd3tDgxPhk+xkBykNoubpcgFG+FgD0vTQ0yi9yBYXOvAdT0FSPuk/tO2wkWCaE3L4kNGnQaDMx8hcaeYrz292jojCLCqcRK2i5QWBPwqvik9RZfirJbs9xe0PtcdOYn/AHaACRl+axCKPgTyJY1szfQwdnm1Fkw3dWIeInNzBEjMykH+Y+lNVTf/AHeYrBAS4PEGWQe8rAR5vkOq/wDLJcHqK0th9oylzDjEMEq+9dStvNkOqj4hmU8bilzfA7UV5JikOWzKcwutiDcdR1HpS1vH2gwYXwoe+kvlAU+HN/DcXLN8Kgn0rBrbybeTA4Z5nBYCwCjizMbKL8tefQGkzso2isa+zN7zAOp5HKqqw8jpf+fTX8G62N2t48a5w8PFY7DP5WTVYvVsz8tKF7J5IVzwYtjMpumZci26XQl0PxA/8pqpme/RSKKn+zt/JsLIINoxMjfhewuw6gr4ZR8tmHNb064fa0MiB1kQqxsDmFr9NeflxqR11z4/GrDFJK/uxoztbU2UEn/sKyN4t9cPggczBnH4ARp0zsdE+uvQGlYYTH7Y1k/suFPC6kFh8MR1b5pLDmFoMzdPetIsVNiJRlTENIeNymZswBHPhbTrRTDsnskw8MuZ5ZJkF8sbWA1FvEV961+Vq/Ku/kPdfMkYYFWAIIIIIuCDxBB4ivqioEs7Q9ylwsXf4RXVM1po11RUIJLqOKLcAEA5bHgLVxbkbtDaDkyLImHjH4SUDuSLpm4gW1bKR+HWqVvb+z8X/wAPP+k1ZvZx9wT5n/qqv15gYMDgI4IxHEixovBVAUD6CuiiipBSNvzuMjwy4jCoyYgDNlj0EmozXS1i9rkMtmuBqaeaKCGbobKOPlSICREF2ldRawANvEwIDFhlvx963A1ZdkbDhwkeSCNY14m2pY9WY6sfMkmk7sp/81+Yf1Zqf6rrrboKKKKkL+825kGNUsVyThSFlXwtw0DG1nXyYEdLVHtk4CaSb2YxOJy+Vzl1XhmJuLWAIOulreVf0DSHsX9v4z5R+hhaqdYGbYO7EGCUiFPE3vyMc0j/ADOdT6cByArWooqQVmbc3cgxqBZ0DEe6w8LoeqONV/yPO9adFBAsdsyXC4uTDtE8j5rRHLcuhYiNhlFjfy5386rW6m5kODRXKZsQVGeRiGYEjxKmlkW9xZQPO9Ye8X7dwn5afqyU/wBVetBRRRUjm2js2LERmOZFkQ8VYXHr5HzGoqMb47vnZ+MsEd4HF4i13tYXdM3EkWPG5y21NquFIXax7mF/Nk/Qet5uXR77j7lRpGmIxERM5uyrJr3Qv4cqcFa1iSfFc8Rwp2oorKCiiigKKK+ZJAoJYgAC5JNgAOZJ4UGXvb+z8X/w8/6TVm9nH3BPmf8AqpW7SN7VxKLh8KXk8eZwgJzooOgA1ZQbMTbL4Rqaz9yt7PY5ftUkSKUWF1IBdT7y5gAxAuCFN9RobVWeaLDRXPgdoRzoHicOp5jr0I4g+R1roqQUV+E0h7977xmB8PhXZ5pBkVo7nn4lTLq7EXHhva/EWoPnsp/81+Z/+Wan+oZuvt58FKkpikREJWUlWVfECArMRlBvqM1tV5VYtj7fhxa3icEjip0ZfVennwPImq6mXBo0UUVIKQti/t/Geg/Qw1a29G/UGEVlDBpdQAOCsdBmPC9/wi7eVSbZuIxED52inEiMJGdo5LgXuXbw3AN9SepvVczR/QFFYe72+GHxoGRsrkXyEi581I0cen1ArcqQUUVibwb3QYIHvGu4F8gIv6sTog8z9L0C3vEf/juE/Lj/AFZKf6gc8uImxEkpgnkM7M8ZEchupPhyHKLhRYA9ADVN3V3+hnRY5W7uVQEYvoGcCxuTbIxP4WANzYXqrMDfRRRUgpB7WD4ML+bJ+g9Nu2Nvw4RbyvYkaKNWPovTzOg5kVH94NqTY7FHEpBNJCQI48qNIoy8QGVbEk3JtcXNrm1bzNuC4A1+1Ot0N9xhlXC4xJInS9i6kEKSSAVIvlHAMtxYa2tVChnV1DIwZTqCCCCOoI41lH3RRRQTyXtXvLJ3cKtEhYXZyrNlJGa2U2F+Wpt/KvOLZGP2sQ+IY4bDmxVbWcjkVjNwvzyXPRRWZjNzYP8AxvuBnEUgWVkBsLsJmZQbXCkxj6E68LVlVsLDQVXWfwZuw93IMEhWBApPvOfE7nq7nVv8hytXXj9nxzxmOZFkRuKsAw/kefnXRRUifY7cbEYNzNs2ViOcLt4rdFkbRx8Mn/UK5Yu1WbNkaBAyXEoYshzA6gKR4D9Wql1K+0bdmIY6B1LocSWEoUgC6GJQw00JDG/oD1vXOb6OsDH7Z6YbCk8SNGF/wpoZfmey8wDTfu/ujh8ELxLmkIs0rnNI3lm5D4VAHlWngsGsMaRxjKiKFUeQFhXvUj5eMMCCAQRYg6gg8QR0pJ2x2bhW73Z7+zyA3EdyIr88hHihPy3X4aeKKCYt2jYzDMMPPConHEvp4eR8Hhe/JlIGh0vXsds4/apMeHUQRDwySXIW9tRmFnc/CoA18Ta10drOwo3ijxGolWSOO4Nro76g+hJIPmaZtztmJh8FCsYtmRXYk3JZ1DMSfr/ICq8z/RybubhwYMhz9tMP3jgeHqI0HhjHpr1JplooqQn7w9nEM5MmHPs0xNyVF42bq8Ytr8a2bnrS/Nvnj9m2hxUaux0jdiWVgLXIkFi4GnhYBhcXJqoUqdpexo59nzSODngR5I2BsQyrw8wbaj/9VszfRg/7WY/H2gw0aq1h3kikqoB4EublB5KGY2NiK2t3+zqKAiTEH2ma97sPs1bqkZvc/G129K/ezPZUcWDzqDnkd87E3JyOyKPIAD+ZNN1Lm+ArB3i3Lw+N8Tgxy2sJUsHt0bSzr8LAjpat6isEyxG0cfsUWky4jD+6ja5bn3QRctEfLxL0saI+0DG4gLFDFG00numPiBbX+8Yqtv4jf0vVA2zsiPFwPDMuZHtfWxBBuCDyIIBpB7HdmJlkmIJkAVASb2U3JsOAvYfyqpmDT2P2bhm73aD+0SE3MdyYgfiLeKY/NZfhp2RAoAAAAFgBoABwAFfVFSM/bOwYMYmSeMOBqp4Mp6ow1U+YNI+L2FjNk5psLIZ8OLs6tbOFGpLLosgAHvLlb1qkV8SxhlKsAQQQQdQQdCDQTfZvaw5OeaOPuzyQnOOmpNm/kKK4d1N0sO21MTEyFo4WlyIzEjTuwAets7cfLpRXS3n/AINzFf4iT8mP+jE0+1IJN8FfajYxV8Edo7XsWVO9Qt5E94SB5DrpXYpAyhhqCAR6HhUXmz6PqiiisBSD2kfetn/NL/VBT9Ur383gE2PSNAP7ITmJNszP3bkDoBlAv1J6a7Jb8FUorj2PtNcTBHMmgcXt0N7EfQgj6V2VgKKKKBQ7UfuK/nwf1it/d/7ph/yYv6FpM7U9uLeLCAeJikzMToAjnKLcySp9APOmPcjbC4jCKALNDaJhe+qqLMPIix/n0rfzc0MFFFFYCsLfv9mYz8iX+g1u0ndp+3VgwZhtdsSHiGtsqlfE3na4sOprZNHfuB9wj+ab9Z6YqTOzfbIeJsObBo7uCDfMsjsx05WJt9RTnSzPKCiiisAan3Y993l+ZP8AI01b1bfGBwrzkZitgq3tdmIAF+mtz5A0jdlu1lhf2drHvRdWv+JQTlI8xf8Al51s5tmioUUUVgKKK5to45YIZJX91FZj6KL2HmeFAj7o/tnH/NL/AJwUUtbvb49ziZcWyAiYuWQHUZ8trE8bFF49TRV/joN+O7JsLJM8gkmiDksUQrlDHUkZlJGutuH00rOMe0Nj6j+1YUc1BOUfFGLtH8yXXmVFUiipt0YGw99sNikuHCG1yrkDQcSrXysPMHTmBXVi96MNHH3hmRl1AyMHJI5ALe//AKc7UodpO5Sdw2Jw0YWRWzTKpyq6AEsxT3S4NjcWJAPGsfcHdkY9zJiIj3CCwBOUSPoQGA1ZQtzY6EsOOtbnmjWm3nxm1GMeAQxxXIaUnKvneQc/hiuerCvVOx6I5WkxExk/eFQiq3kqlSVHmSTrT9DCqKFUBVAsAAAABwAA0Ar7rJcE6n3XxuzGMmBdp4uLRm3eWHVdFl05jK/IXra3d7QoMT4JPsZAcpDaLm6XIBRr/hYA9L010rb77nJjIZHjQDFBD3bg5GNvwMR7ykXFmuBflWDYk3iwyqzGeKy6NZ1Yg9LAk38uNJ+P35nxkhg2dEzEaM+gy+bMfDEPW7HkoNKO5mwnxsyxPEyxRk98QchABZclwbgl1K2HRqs+A2fHBGI4UWNF4KoAH8hz86rqZfAixdkolXPisRI05N7x2Ci/EXcFnJ/iY8hoKMV2eTYQiXZ07llGqSMAW5nLIBbX+BwVv0qhUVm/wJGxO0YZ+5xqGCVeJKlfqyakD4lzKeNxTOd4cNcj2iG4Fz9onC178eFq+NubvQYyPLMga18jcHQ9VYaqfQ686i+ztg4k4k4Mxnvc9na4sAfEZM3TKc1+Oo56VvMlFA2v2htJJ3GAjaaU88tzbqFNgq/HJYeRrww/Zk+KBk2hO7SNwWNr5TyJkZbuR0ACi5sDxp02RsSHCR93BGsa8TbiT1Zjqx8ySa7qkT/EdlfdKGweIkWZdbyG6sfVAGjPLMv1Bo2dv5NhZBBtGJlb8L2F28wV8Mo+WzDmt6oFc20dmxYiMxzIsiHirC49fIjqNRQcse8uFbLbEQ+L3QXUE/Qm46a0v7e7R442EWFU4iVtFygsCfhVfFJ9LL8VT7bOwJsJjnw6RmQSG8HizExs2VBmY3uuim/S/DWqzutuvFgolsi98yr30mrMzWGbxNrlvew4DpVWSSBXwm4uIxzd7tKRlB4QqQWt0Zh4Yx8Mf1avd+yGBUPdTTrJ+FmKuo+EplAYfyOmhFPlFZonEW8mN2UQmOTvYbgLKCWXytIdVPwy28mpug3xwjoH7+NL6WdgjA9Cp1+vDzrXliDKVYBgRYgi4IPEEHiKje/u7RwGKWSCMDDyCyqDokgDMyhSfCCFLADTQjSnMlvofN4e0LD4YWjImkOgCm63PAZhfMfhUE+lYkO7mO2owkxjthob3WMACT6JqsXzNmf0rY3E3TXDxLNNEoxL3JJ8TIp91FNyF045eZ5021lChs/stwUMucK7jWyO+dBcW4Wuf+Ymv2m6it2gooorBm7zfcsT+RN+m1YXZb9wHzn+hK296HAwOJJIA7iXjpxRgKwuyxx7Da4uH1HMXRLX6UDjRRRQFFFfhNAg9mH97jvzW/1GIp/qe9l0oM2NsRrIxGo1Hfzm46jUa+Y61QqAooooCkHA/wCIZ/kX9COn6p7gZ1/2hn8Q1AUaj3hCgI9bgi3lQUKiiigKKKKBA3q/bWC+Rf1xT/U83txCjbWEuyjKiZtRpeYEX6aa61Q6AooooCkPtc+74b89v9PNT5SD2uSjucMtxm75mtfW3cSre3S7KL9SKB7g91fQf5V9144OUNGjKQwKggg3BFuRFe1AUUUUBXlisWkSF5GVFHEsbAfU1NZe1aVpJDGkQiQsFDZi5Cm2YkMAOF7W8r866sHupi9pMs2OkaKM6rGpGexHldYQR0zP1YGtvNn0cO/O8p2kBhcFHJKVcSNYG5Cg2uv4VubgvYkqABWfu9tXEbNkE+Iw0scTL3bZlKC9wQST7pHLNYHMdaq+ytjw4WMRwRrGvQDierE6sfMkmup4wwIIBBFiCLgg8QRzFb+rmDg2Pt+HFreJwSOKnRh6r08+B5E1o0j7Y7Nwrd7s9/Z5AbiO5EV+eQjxQn5br8NYH+8bGxymGURo8RtJnW7E8bEo2W1raqBe/Kskt8gqksoRSzEKoFySbADqSeFT/fHfVcRG+DwavLJKpW6A3seOVeJXkXOVQDxNeGE2VjNsWlnl7jDE3ULYs1ja6Jqq8/G+ZugAp42Ju9Bg0ywRhb+83vOx6u51Y+v0rPgkexocbg3WY4SZRATnOQ2sQQRpqVte7KGA41UN3t88PjQMjBXI9wka9cpGjj016gVvUqbw9nkOJJkhPs0xNyyi6MeskegJ+IWbzquuv0GugmpPjd7toYBxhZimawYSH7S6XIBVrgm5B0cZhbibg11YeTH7ZuokSKBTldwNCbAkCO93NiD4iFFxoafm5o394u0SGD7OD7eVvCuW5GbouW5kbyUHzIqb4Pd7aEWnss9xZ8+UFtDmzXzWL88oN7+dVzd/dDD4IXjUtIRZpX8Uh8s34R8KgDyrbpz1YFTd3tCgxPhk+xkvlIbRc3S5AKt8LAHpemusHeLcvD43xODHLawlSwe3RtLOvwsCOlqR9pbUx+xssTOkkb3ETkXUWtfwE3jYD8N2XpWSaKtS1vHv5h8GCLiSQaZQdAejNrY/CLt5UpYXbWP2mfZ4pEUAXkkHgAB4ZspzMdDZVyg21NN27m4cGDIc/bTD964Hh6iNR4Yx6a9SaWZcEym2JtCaeSb2SVvaGZxcBbZjwIZroBwGexsBTruzv6sYXDYxWhkjVVJYEGwFgXU6i9vfF1PG4p8rN23u7BjEyzxhre6w8LqeqONVPp9b1t6tmDvilDAMpDAi4INwR1BHGvuphtXA4zYitLDKJsPcXD8VLGy50FlbUjxplPUWrmwW+OPxeWCKRGklvqAIyoAJbxAGy26At0NJzbND9t/e2DBA9413AvkFr+rX0QebEeV6l+2IsbtCf2yPCyNGQqJYaWFyCoYhmXUnNlAJOlPewOzmKEiTEn2ma+bxD7NW6qhJu3xuSeelN9ZLl0TTdnet9nWwuNheK5YqePvG5y2JWRbm/hNxf3aomCxyTIHidXU8wb/TyPka+No7MixMZjmjWRDxVhceRHQjkRqKQ9qbo4jZufEYGZjGoLPG58YVRc2Y6SgC/hfXo16y+ijUVKNm9qk9+8l7t0P7tVy26Wa5PG3G9FX+KPTG7q4dtvCLJ9m4WVkDEKWZZmbToTGpt69aqYFIWK/xEn5Mf9GJp9qd0FFFFYCpn2mbDhbG4R8tmmLrIQSMwQxBb2PEBiL+nQVTKQe0j71s/wCaX+qCm4HnC4VYkVEUKigKoHAAaAV60UUBRRRQI3axsyN8LHIygussaq2oOV2AZdORph3SwCQ4KBY1Cgxox82dQzMSdSSTWR2o/cV/Pg/rFb+7/wB0w/5MX9C00aFFFFAUtdouBSXZuJLqGMcbyITxV1U5WB//ALjTLWFv3+zMZ+RL/QaDh7NdmxxYIMigM7yZzqScsjKtyTwAHD16mmul3cD7hH8036z0xUBRRRQeGOwSTRtHKodHFmU8CDU97HNnRiOWXKO88K5uJCm5IF+FyBw6CqSan3Y993l+ZP8AI00UGiiigK/GUEEHUHjX7RQS3dHd3D/+LYpDEpSJpe7U3Kr/AHQ90mxsHa1+F/SitHdH9s4/5pf84KK3aFt98s+0nxgVQIzkVDe5RO8XU8mIdj0GnHnYcPiFkRXU3VgCD5GlfHdmOCmmaUo6lySwSRkUseLWGoN9dDa/KsWXYWP2UxfCs2Kgvcpa8g+aMWEnzR5W8jW9WfwUailXYfaLhsQhMjCBhfNmPhuOIDG2vwsA3lXVi9+8JHF3glEnGypq2nUG2UebWHnUhgqSb77yifaComULhSbNe+ZmyM3DkCoX6H6aZx+P2xpAPZ8Mf3huFYeXBpvplTqTWinZJg7LnaZ3HvN3mXN5ZQLKo5BbepqubN9DNsDbC4vDpKthmHiF75WGhH8/+1q0an2O3FxGCczbNlYjnCzeK38Ku2jj4ZP+oV27B7R0djFi1OHlXRswKgH4lbWP1N1+KpDpRWG++uDCswnRsvJfET8oHveo0pVn3pxm02MeAQpHezSk5QOt5RfX4I7t8QoPjtS3hBePBrl4rK7XvYq3gSw4HS5vyI60ybibdXEYYJ4Q8NoyAeKqoCvbjYjT1BrLw3ZNhzH/AGh5JZSbl1YxgdQiC4APMtmJ618bR7M+7yybPlaGReCu7MrHmQ+rxseZFwf4arZgfKKQdmdoEuHkEG0Ymjfk1hcj+IBfDIPij1+GmP8A21wVyPaIzYXNrn6Agan4Rr5VI26SO1LeEQ4b2cWLYgMja+7GQczW6ngL6ceNrVy4/fmfGSGDZ0TMRoz6DL5sx8MQ9bseSg177P7Lo3Vmx0jTyPqQrMiKTzBvmkb4nP0FbPvo/ezbb6shwzFbrdkN7Zg7MzCx4kE8uR8tXmkjG9lUHdj2Z5IJF1DFmkVjyzqx5cimUiuHD724vZriLaEZdCbLKDmB+WQ2DH4ZMreZpc3wUWisJN+cEco79QWF7EMCPm08H1tWFtjtELydxgI2mlPAhbm3UKbWHxuVX1rBu75byDAYV5RlaTQRqTxJIF7cSFBubdOVI3Zpt1cPIIWZcko94m2VlBsCTpY6j1tWzszs6edu92lIZWb90rHL6PILM1v4VyqOhrrk7KcFkYRiSNz7riRmI8rMSrL1BBvVSzA5UVN/a8fsfSUe04UfjF8qj4hq0P8A9yelMmG7QsG6KxlyFvwkEt6+AEEfELipDJXHtfaa4aB5XIsqkgE2zEAkKPMnQDzpY272kRxkR4VTPK2i2BYE/Co8Uh9LDqwrgwW5OJxzibaMrIOUKsM9ujOvhjHwx6nm16BU2Dvk0E8mLIRmmLF01A8eX3TysUXjfn1oql4Ds+wMEveRwANyuzOouLGysSBp5UV0vXP/ABhiooorm0i9pm6KzQNiIUVZ4/FIw8JeNQSytbRiNGGb+Gw41idnW7ftbd/iYkaJBaNWOYGTQ5ioNjlX+Lm3lVD3m+5Yn8ib9Nqwuy37gPnP9CVX6uYG4Cv2iipBS/vnusmOw7gKnfhT3LnQq3TMNQp4EcNeFMFFBFdx93nxk4jmjXuYSe+BbiVLKEsDc3dDflZT1F7NBAqKFRQqqLBVAAAHIAaAUidmH97jvzW/1GIp/rb1b9BRRRWDj2rsmLFRGOZFkU8mF7Hkw6EciNai2z918T7W2BOXMGs75tMhAYuOeqm9uNzbSrrSBgf8Qz/Iv6EdVOrPgd8Bs+PDxiOFFjReCqAB/Ic/OuiiipBXniMOsilHVXVhZlYBgR0IOhFelFBENt7szYXaDQQqpWY5oRmsAjPlCm/DKTb0A9Kre7uwI8HAsaKoaw7xlFi728TseJJN+NKm9X7awXyL+uKf6q9W+AoooqQVIO0bdo4PEriIFRYpfDlWy2lCs7HKNLMqk3HMHrVfpD7XPu+G/Pb/AE81bLnsGvuPuyMJAGkVPaJLmRlAJsfdTNxIAt5Xv60y18Qe6voP8q+6W6CiiisBRRRQZO9k6pgcSWIUdzILk21ZCqj1JIAHU1h9lkynBZLjMrXZeYBRbEjzsf5GurtE3elxuDCQWLpIsgUmwawYFbnQHxXF9LikjZPt2y29pmwzCPKUfUMAtwbt3ZJThoxBA1vxFVkzRX6Kxtgb2QYwDu2sxF8htmt1FjZx5qT52rZqQV8ySBQSxAAFyToABxJPIV54vGJEheRlRRxLGwqe7z73ttBZMHgonkLizsBYgE8TewjU9XIJFwFoPTsuxSGbFjMLu7Mgv7y9/O1x1FmU/wDMKolRjZmwNpYRll9mb7Br+Eo5OhBsivmcWJuBrrpT/u5v/Bi7KxEUl7ZWOhboGNrH4WAPkarqSXwNFFFfMkoUFmIUAXJJsAOpJ4VI+qnOz8fGdvzMHXKbIGvoXESKVB4XzAj1Fq79u9oq5u5waNPK1wpUE/VFGrAfxHKo43NJGF3F2lEMow+gs1xLFfTUAHN7/wD2vz51XMl+i3UUl7B7R0kYxYpTh5V0bMCoB+JW8Ufqbr8VOaOCAQbg6gjpUj9ooJpQ3h7RYYPBB9vKTZQtyuboMush8k+pFBj727QjG2cMS62iVBIb+6TKGs3Tw6+lUZTcaVGG3N2nJK8vcAd+zOc0iAqWNzmGYlfQZiBYcaZthb7vgymFx0TRFVCq1rkqugOlxKAPxISeq1VkkmChUV44TGJKgeNldTwKm4r2qQVP+1vEqY8PGGBfvGfLzydzKma3TMwH/sa3N49+8PgwQSJJBplBsAejNyPkLt5UgbR2BtLHze2CDLmAUKzLG2Vb2IRzdV1/Ebkm9gK3mS30VvZ+JWSJHRgylRYjhXRWJudsZ8JhFjlIL3ZmtqAWN8oPO3XretulBRRRWAooooCiiigT9vdnEUpMmGPss183hH2bN1ZARlb40IPPWk6XfbH4eZsPLKEaHRtFkzGwI8bLdlsRY2B111qw1JO1/Dr7bhTlW7gBjYXYB7AMeenWr4zfRpbJ3axG1cuIxk5WE3KIhsxFyNDa0Sm34QWI4sKftmbJiwsYjgjWNByUc+ZJ4sT1NzXvBEFVVUBVAAAAsAALAADgK9KgFLu8e4+Hxt3IMU1rd6lgx6BwfDIvkw9CKYqKCQbV23j9mSLhXnGUjMjgBrpcqAO8BKajVbkDSxtXfszA4vbNzLiMuHjbKSoGZmABOVLZAbEeNs1idAK0+2LDqcEjFVLLIArEC4BBuAeIvYfyFMu6MCpgcOEUKO7U2AAFyLk6cydau5+R67D3cgwSFYEC395j4nc9Xc6t/kOVq06KKgZO3t2IMaoEyeJfckU5ZE+VxqPTgeYNTvbvtmxcqx4jNDKSEbKLqRqQyEFQ1vxLYGxuoqtVgb94ZX2fPnVWstxmANiCLEX4HU61s+hH2bPjNrEwDEARIAZHIHBibDIgAkOh0YgC17Gnzd/dDD4IXjUtIRZpX8Uh8s34R8KgDyrN7MMMq7PQqqqWLFiAASQbAm3HSm2t6+grk2psmLFRmOeNZEPJhwPIg8VPmLGuuipEw3g2DiNjo+Jwc7GLQMr6uuYhVJNisqgke8Aw/iNZ2y9v43HFcNHiSWkuWLWUKoF2N41zW+EEXJAuBVbxUKujK6hlYEFWAIII1BB0IpJ7LcFGq4hlRFbPluFAOXjluBwvyq5mUa27m4UGEIc/bzD944Hh/LQeGMemvUmmWiioBRRRQFFFF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638982" name="AutoShape 6" descr="data:image/jpeg;base64,/9j/4AAQSkZJRgABAQAAAQABAAD/2wCEAAkGBhQQEBQUEhQVExUWFxYZFhgYFxoWGRwYFxcaGBcYGhgZGycfGRwjGhgXIC8gIykqLi0tFh8xNTAqNSYtLCkBCQoKDgwOFw8PGiwcHSQpKSwsKSkpLCwpKSwpKSkpKSkpKSwpKSwsKSkpKSwsKSkpKSwpKSkpKSwsLCwsKSwpLP/AABEIAOoA1wMBIgACEQEDEQH/xAAcAAADAQEBAQEBAAAAAAAAAAAABgcFBAMCAQj/xABKEAACAQIDBQUFBQUFBgQHAAABAgMAEQQSIQUGMUFRBxMiYXEUMmJygSM0QnOzNUNSkbIkMzaxtBYXdIKSoRVEwfElY4Oiw9Hw/8QAFwEBAQEBAAAAAAAAAAAAAAAAAAIBA//EAB0RAQEBAQEBAQEBAQAAAAAAAAABEQIhMRJBYVH/2gAMAwEAAhEDEQA/ALjRSQ/apDncJE7xoSO8uouRpcKfw35k8NbVm5sftj3f7NhT+JgbMPhQ2aX1bKnQGtss+j67St+VWERYaazFwJGQ28ABuquDqb2vl4AG5FZ24e/SRSGOWVjEVFrkuVYHja5YKRe9r208zT3sHczDYMHImeRhZ5ZLO7DmL2sq/CoA8q6tobtYbERd1JChQG6gDKVP8SFbFD5i1b+vMHfBiFkUMjBlOoKkEEeRHGvSp1Pu1jdmMZME7YiK92jIBk+q6LL6rlf1r2w3ayjWX2dyw/vLMABbjYMAb9QQLcKyS34H+k/fzfNMNh5UikHtFsotY5CTY3PANa9hxvbSsiXb2O2qxTBoYYbkNKxKr5guNXPwx6ci1MO7m4MGEIkb7eYcJHA8P5aDwx+o16k1gm+6G+vs86FpHZWJEoLls1wbGzH3gdepsasmz9px4hM8Th18uIPQg6qfI0T7KhdHR4o2R/fUoCG9RbWkraG4M2FfvtmysCP3Lty42SRr3HwSXHmKrq7Q/wBFTuDtSeP7KfDN34Niv93p1IYG3llzA8QRRid8cXj2MOBhZLWDuTYLcfiktlT0XMxGotWZc0NG8m9cODRszjvMpKpxN7aFuSr5m3leo7sffCSOUStK5lzAuWc2Iv4gw4ZSPoNOFU7YPZxFERJij7VNfN4h9mrdVQk5m+N7nnpTYcMpJJVbsLE2FyOh6jyreesHDsbeGHFreJ7m1yp0Yeo6eYuPOtKkjbPZuobvcA/s0gNwmoiJ+HL4oT5pp8JrPTtExGC+yx2HYy/gOi5vPOAUdfiWxGgK1M9FHrP2vt2HCrmlcC/BRqzei8T68BzIpNxXaDiMRaHB4du+YXNrPlHW5ARR8T+ljXTsjs4zt3u0H9oc2JjBJj8s7HxS+hsvw0swTvH72PNi5JWd7l27nKx8Kg+AJlNtOBtxIPGqzurvnDi40GcCXKLg2AZgPEUPBhe5sNRzApgTDKuUBVGUWWwAsOFh0HpSzvF2ewYotJH/AGeY6l0AKsf/AJkfB/UWbzqr1sgaqKm43oxuyvBjYzNHwSRSWB6ASEXB+GQX6MbV6y9pssihYcMe+c2QAmXlfRQq66HiQBa5PKsy5oedo7Uiw6Z5XCLyvxJ6KBqx8hUX3v3t9qxhe7GBQFjUnQMB4r2Ng5OvW2XhTns7cCbFP320pWYn9yjcuNnkW2nwR5R5mnjC4GOJFjjRURfdVQAo9ANBW83LoTNyN+oniWGdysqErmfTn4VYnVWAsPFa9hYm9PVYe8O5+HxusilJALLKnhkHle1mX4WBHlSkZMfsb3v7ThR+JQbKPiXVovVcyeQqfopNFIuy+1JJGvLF3UZvZs+YjS4zLlHHyvx+tFVebAqLuUg2u2EEjCG4a1hfKyNJkvf4ct+hqyAVPh/iNvkT/TyVQqy236CiiisBUl3+3YC7SiMchT2u5bS+Vg8UZI11B7y9uo89K1SB2gftHZ3q/wCvhq2Wz4HXZezlw8McSXyooUE8TbmfM8frXVRRWAooooJv2ubDU9xiVYq+ZYTbgVOdgfIgg/8AVTXuXsZcLg41DFi4EjsebOoJ05ACw+lY3av90h/4mP8Aokpq2N92h/Kj/oFbt+DsooorAUm9qWxEnwLyklXw4aRCOegDKR0Nh/IelOVL3aB+y8X+S1Pg4OzTYawYYy5md5ibk20WNmVQB/M38/KnCsLcf7hF/wDU/Vet2lugooooMzePYSY3DPBISA1iCOKspurC/QikXsh2KrKcUzMzgBFGmUZlVmPmdbeQv1qmNSJ2Pfcm+ZP0krdvwPlFFFYCvHGYRZo3jcXR1ZWHVWFiP5Gvag0Ei3O3Nikx2IikZ5I8O0qqpIGazZFzEDkDfS2oHpRW9uT+09ofmS/qCv2t/VGHFvRE213xYuYQVS/Oyo8Ze3S7X62HXSqyDU5xPY6O8cxYkxxsSQhjD5SdbXzi635WvbS/OiLeHG7KITGp3sFwFlBJXyAkOqn4ZPo1b1n8FHorP2Rt6HFLmicG3vKdGX1XiPXgeRNe+N2lFAmeR1RepPE9AOLHyGtSOmpdvxt1JNpQhAW9kv3nAXYvFIVX0EdteZ8q0MdvxiMbIYNnRMSNGkNhl82Y3WL0N3PJQa4/90Mrt3j4u0j6y5Yywuf4WZ7k/E3HjblVc5voo2BxqzRJIhurqGHof/Wvept3WP2Nw/tWFHNQTlHHxRi7R/Ml15lRTZu9vjh8aBkYK5F8hIuepUjRx6fUCpG7RXlPikRSzsqqvvMSAB6k8KSdr9obSSdxgI2mlPPLc26hTYKPjkIHkaDn7VdrIe5wouZM6zHoFGdQPUkn/p9Ka909prPhYytxkAjYHkyAA+vI+hFJb9luIxX22JxWSc20CmUBejMWUsfSyjgAeNeh3Vx2y/tMHIcSnF0ygP5nJfLIPQq4GgJqvM/0UiilTd3tDgxPhk+xkBykNoubpcgFG+FgD0vTQ0yi9yBYXOvAdT0FSPuk/tO2wkWCaE3L4kNGnQaDMx8hcaeYrz292jojCLCqcRK2i5QWBPwqvik9RZfirJbs9xe0PtcdOYn/AHaACRl+axCKPgTyJY1szfQwdnm1Fkw3dWIeInNzBEjMykH+Y+lNVTf/AHeYrBAS4PEGWQe8rAR5vkOq/wDLJcHqK0th9oylzDjEMEq+9dStvNkOqj4hmU8bilzfA7UV5JikOWzKcwutiDcdR1HpS1vH2gwYXwoe+kvlAU+HN/DcXLN8Kgn0rBrbybeTA4Z5nBYCwCjizMbKL8tefQGkzso2isa+zN7zAOp5HKqqw8jpf+fTX8G62N2t48a5w8PFY7DP5WTVYvVsz8tKF7J5IVzwYtjMpumZci26XQl0PxA/8pqpme/RSKKn+zt/JsLIINoxMjfhewuw6gr4ZR8tmHNb064fa0MiB1kQqxsDmFr9NeflxqR11z4/GrDFJK/uxoztbU2UEn/sKyN4t9cPggczBnH4ARp0zsdE+uvQGlYYTH7Y1k/suFPC6kFh8MR1b5pLDmFoMzdPetIsVNiJRlTENIeNymZswBHPhbTrRTDsnskw8MuZ5ZJkF8sbWA1FvEV961+Vq/Ku/kPdfMkYYFWAIIIIIuCDxBB4ivqioEs7Q9ylwsXf4RXVM1po11RUIJLqOKLcAEA5bHgLVxbkbtDaDkyLImHjH4SUDuSLpm4gW1bKR+HWqVvb+z8X/wAPP+k1ZvZx9wT5n/qqv15gYMDgI4IxHEixovBVAUD6CuiiipBSNvzuMjwy4jCoyYgDNlj0EmozXS1i9rkMtmuBqaeaKCGbobKOPlSICREF2ldRawANvEwIDFhlvx963A1ZdkbDhwkeSCNY14m2pY9WY6sfMkmk7sp/81+Yf1Zqf6rrrboKKKKkL+825kGNUsVyThSFlXwtw0DG1nXyYEdLVHtk4CaSb2YxOJy+Vzl1XhmJuLWAIOulreVf0DSHsX9v4z5R+hhaqdYGbYO7EGCUiFPE3vyMc0j/ADOdT6cByArWooqQVmbc3cgxqBZ0DEe6w8LoeqONV/yPO9adFBAsdsyXC4uTDtE8j5rRHLcuhYiNhlFjfy5386rW6m5kODRXKZsQVGeRiGYEjxKmlkW9xZQPO9Ye8X7dwn5afqyU/wBVetBRRRUjm2js2LERmOZFkQ8VYXHr5HzGoqMb47vnZ+MsEd4HF4i13tYXdM3EkWPG5y21NquFIXax7mF/Nk/Qet5uXR77j7lRpGmIxERM5uyrJr3Qv4cqcFa1iSfFc8Rwp2oorKCiiigKKK+ZJAoJYgAC5JNgAOZJ4UGXvb+z8X/w8/6TVm9nH3BPmf8AqpW7SN7VxKLh8KXk8eZwgJzooOgA1ZQbMTbL4Rqaz9yt7PY5ftUkSKUWF1IBdT7y5gAxAuCFN9RobVWeaLDRXPgdoRzoHicOp5jr0I4g+R1roqQUV+E0h7977xmB8PhXZ5pBkVo7nn4lTLq7EXHhva/EWoPnsp/81+Z/+Wan+oZuvt58FKkpikREJWUlWVfECArMRlBvqM1tV5VYtj7fhxa3icEjip0ZfVennwPImq6mXBo0UUVIKQti/t/Geg/Qw1a29G/UGEVlDBpdQAOCsdBmPC9/wi7eVSbZuIxED52inEiMJGdo5LgXuXbw3AN9SepvVczR/QFFYe72+GHxoGRsrkXyEi581I0cen1ArcqQUUVibwb3QYIHvGu4F8gIv6sTog8z9L0C3vEf/juE/Lj/AFZKf6gc8uImxEkpgnkM7M8ZEchupPhyHKLhRYA9ADVN3V3+hnRY5W7uVQEYvoGcCxuTbIxP4WANzYXqrMDfRRRUgpB7WD4ML+bJ+g9Nu2Nvw4RbyvYkaKNWPovTzOg5kVH94NqTY7FHEpBNJCQI48qNIoy8QGVbEk3JtcXNrm1bzNuC4A1+1Ot0N9xhlXC4xJInS9i6kEKSSAVIvlHAMtxYa2tVChnV1DIwZTqCCCCOoI41lH3RRRQTyXtXvLJ3cKtEhYXZyrNlJGa2U2F+Wpt/KvOLZGP2sQ+IY4bDmxVbWcjkVjNwvzyXPRRWZjNzYP8AxvuBnEUgWVkBsLsJmZQbXCkxj6E68LVlVsLDQVXWfwZuw93IMEhWBApPvOfE7nq7nVv8hytXXj9nxzxmOZFkRuKsAw/kefnXRRUifY7cbEYNzNs2ViOcLt4rdFkbRx8Mn/UK5Yu1WbNkaBAyXEoYshzA6gKR4D9Wql1K+0bdmIY6B1LocSWEoUgC6GJQw00JDG/oD1vXOb6OsDH7Z6YbCk8SNGF/wpoZfmey8wDTfu/ujh8ELxLmkIs0rnNI3lm5D4VAHlWngsGsMaRxjKiKFUeQFhXvUj5eMMCCAQRYg6gg8QR0pJ2x2bhW73Z7+zyA3EdyIr88hHihPy3X4aeKKCYt2jYzDMMPPConHEvp4eR8Hhe/JlIGh0vXsds4/apMeHUQRDwySXIW9tRmFnc/CoA18Ta10drOwo3ijxGolWSOO4Nro76g+hJIPmaZtztmJh8FCsYtmRXYk3JZ1DMSfr/ICq8z/RybubhwYMhz9tMP3jgeHqI0HhjHpr1JplooqQn7w9nEM5MmHPs0xNyVF42bq8Ytr8a2bnrS/Nvnj9m2hxUaux0jdiWVgLXIkFi4GnhYBhcXJqoUqdpexo59nzSODngR5I2BsQyrw8wbaj/9VszfRg/7WY/H2gw0aq1h3kikqoB4EublB5KGY2NiK2t3+zqKAiTEH2ma97sPs1bqkZvc/G129K/ezPZUcWDzqDnkd87E3JyOyKPIAD+ZNN1Lm+ArB3i3Lw+N8Tgxy2sJUsHt0bSzr8LAjpat6isEyxG0cfsUWky4jD+6ja5bn3QRctEfLxL0saI+0DG4gLFDFG00numPiBbX+8Yqtv4jf0vVA2zsiPFwPDMuZHtfWxBBuCDyIIBpB7HdmJlkmIJkAVASb2U3JsOAvYfyqpmDT2P2bhm73aD+0SE3MdyYgfiLeKY/NZfhp2RAoAAAAFgBoABwAFfVFSM/bOwYMYmSeMOBqp4Mp6ow1U+YNI+L2FjNk5psLIZ8OLs6tbOFGpLLosgAHvLlb1qkV8SxhlKsAQQQQdQQdCDQTfZvaw5OeaOPuzyQnOOmpNm/kKK4d1N0sO21MTEyFo4WlyIzEjTuwAets7cfLpRXS3n/AINzFf4iT8mP+jE0+1IJN8FfajYxV8Edo7XsWVO9Qt5E94SB5DrpXYpAyhhqCAR6HhUXmz6PqiiisBSD2kfetn/NL/VBT9Ur383gE2PSNAP7ITmJNszP3bkDoBlAv1J6a7Jb8FUorj2PtNcTBHMmgcXt0N7EfQgj6V2VgKKKKBQ7UfuK/nwf1it/d/7ph/yYv6FpM7U9uLeLCAeJikzMToAjnKLcySp9APOmPcjbC4jCKALNDaJhe+qqLMPIix/n0rfzc0MFFFFYCsLfv9mYz8iX+g1u0ndp+3VgwZhtdsSHiGtsqlfE3na4sOprZNHfuB9wj+ab9Z6YqTOzfbIeJsObBo7uCDfMsjsx05WJt9RTnSzPKCiiisAan3Y993l+ZP8AI01b1bfGBwrzkZitgq3tdmIAF+mtz5A0jdlu1lhf2drHvRdWv+JQTlI8xf8Al51s5tmioUUUVgKKK5to45YIZJX91FZj6KL2HmeFAj7o/tnH/NL/AJwUUtbvb49ziZcWyAiYuWQHUZ8trE8bFF49TRV/joN+O7JsLJM8gkmiDksUQrlDHUkZlJGutuH00rOMe0Nj6j+1YUc1BOUfFGLtH8yXXmVFUiipt0YGw99sNikuHCG1yrkDQcSrXysPMHTmBXVi96MNHH3hmRl1AyMHJI5ALe//AKc7UodpO5Sdw2Jw0YWRWzTKpyq6AEsxT3S4NjcWJAPGsfcHdkY9zJiIj3CCwBOUSPoQGA1ZQtzY6EsOOtbnmjWm3nxm1GMeAQxxXIaUnKvneQc/hiuerCvVOx6I5WkxExk/eFQiq3kqlSVHmSTrT9DCqKFUBVAsAAAABwAA0Ar7rJcE6n3XxuzGMmBdp4uLRm3eWHVdFl05jK/IXra3d7QoMT4JPsZAcpDaLm6XIBRr/hYA9L010rb77nJjIZHjQDFBD3bg5GNvwMR7ykXFmuBflWDYk3iwyqzGeKy6NZ1Yg9LAk38uNJ+P35nxkhg2dEzEaM+gy+bMfDEPW7HkoNKO5mwnxsyxPEyxRk98QchABZclwbgl1K2HRqs+A2fHBGI4UWNF4KoAH8hz86rqZfAixdkolXPisRI05N7x2Ci/EXcFnJ/iY8hoKMV2eTYQiXZ07llGqSMAW5nLIBbX+BwVv0qhUVm/wJGxO0YZ+5xqGCVeJKlfqyakD4lzKeNxTOd4cNcj2iG4Fz9onC178eFq+NubvQYyPLMga18jcHQ9VYaqfQ686i+ztg4k4k4Mxnvc9na4sAfEZM3TKc1+Oo56VvMlFA2v2htJJ3GAjaaU88tzbqFNgq/HJYeRrww/Zk+KBk2hO7SNwWNr5TyJkZbuR0ACi5sDxp02RsSHCR93BGsa8TbiT1Zjqx8ySa7qkT/EdlfdKGweIkWZdbyG6sfVAGjPLMv1Bo2dv5NhZBBtGJlb8L2F28wV8Mo+WzDmt6oFc20dmxYiMxzIsiHirC49fIjqNRQcse8uFbLbEQ+L3QXUE/Qm46a0v7e7R442EWFU4iVtFygsCfhVfFJ9LL8VT7bOwJsJjnw6RmQSG8HizExs2VBmY3uuim/S/DWqzutuvFgolsi98yr30mrMzWGbxNrlvew4DpVWSSBXwm4uIxzd7tKRlB4QqQWt0Zh4Yx8Mf1avd+yGBUPdTTrJ+FmKuo+EplAYfyOmhFPlFZonEW8mN2UQmOTvYbgLKCWXytIdVPwy28mpug3xwjoH7+NL6WdgjA9Cp1+vDzrXliDKVYBgRYgi4IPEEHiKje/u7RwGKWSCMDDyCyqDokgDMyhSfCCFLADTQjSnMlvofN4e0LD4YWjImkOgCm63PAZhfMfhUE+lYkO7mO2owkxjthob3WMACT6JqsXzNmf0rY3E3TXDxLNNEoxL3JJ8TIp91FNyF045eZ5021lChs/stwUMucK7jWyO+dBcW4Wuf+Ymv2m6it2gooorBm7zfcsT+RN+m1YXZb9wHzn+hK296HAwOJJIA7iXjpxRgKwuyxx7Da4uH1HMXRLX6UDjRRRQFFFfhNAg9mH97jvzW/1GIp/qe9l0oM2NsRrIxGo1Hfzm46jUa+Y61QqAooooCkHA/wCIZ/kX9COn6p7gZ1/2hn8Q1AUaj3hCgI9bgi3lQUKiiigKKKKBA3q/bWC+Rf1xT/U83txCjbWEuyjKiZtRpeYEX6aa61Q6AooooCkPtc+74b89v9PNT5SD2uSjucMtxm75mtfW3cSre3S7KL9SKB7g91fQf5V9144OUNGjKQwKggg3BFuRFe1AUUUUBXlisWkSF5GVFHEsbAfU1NZe1aVpJDGkQiQsFDZi5Cm2YkMAOF7W8r866sHupi9pMs2OkaKM6rGpGexHldYQR0zP1YGtvNn0cO/O8p2kBhcFHJKVcSNYG5Cg2uv4VubgvYkqABWfu9tXEbNkE+Iw0scTL3bZlKC9wQST7pHLNYHMdaq+ytjw4WMRwRrGvQDierE6sfMkmup4wwIIBBFiCLgg8QRzFb+rmDg2Pt+HFreJwSOKnRh6r08+B5E1o0j7Y7Nwrd7s9/Z5AbiO5EV+eQjxQn5br8NYH+8bGxymGURo8RtJnW7E8bEo2W1raqBe/Kskt8gqksoRSzEKoFySbADqSeFT/fHfVcRG+DwavLJKpW6A3seOVeJXkXOVQDxNeGE2VjNsWlnl7jDE3ULYs1ja6Jqq8/G+ZugAp42Ju9Bg0ywRhb+83vOx6u51Y+v0rPgkexocbg3WY4SZRATnOQ2sQQRpqVte7KGA41UN3t88PjQMjBXI9wka9cpGjj016gVvUqbw9nkOJJkhPs0xNyyi6MeskegJ+IWbzquuv0GugmpPjd7toYBxhZimawYSH7S6XIBVrgm5B0cZhbibg11YeTH7ZuokSKBTldwNCbAkCO93NiD4iFFxoafm5o394u0SGD7OD7eVvCuW5GbouW5kbyUHzIqb4Pd7aEWnss9xZ8+UFtDmzXzWL88oN7+dVzd/dDD4IXjUtIRZpX8Uh8s34R8KgDyrbpz1YFTd3tCgxPhk+xkvlIbRc3S5AKt8LAHpemusHeLcvD43xODHLawlSwe3RtLOvwsCOlqR9pbUx+xssTOkkb3ETkXUWtfwE3jYD8N2XpWSaKtS1vHv5h8GCLiSQaZQdAejNrY/CLt5UpYXbWP2mfZ4pEUAXkkHgAB4ZspzMdDZVyg21NN27m4cGDIc/bTD964Hh6iNR4Yx6a9SaWZcEym2JtCaeSb2SVvaGZxcBbZjwIZroBwGexsBTruzv6sYXDYxWhkjVVJYEGwFgXU6i9vfF1PG4p8rN23u7BjEyzxhre6w8LqeqONVPp9b1t6tmDvilDAMpDAi4INwR1BHGvuphtXA4zYitLDKJsPcXD8VLGy50FlbUjxplPUWrmwW+OPxeWCKRGklvqAIyoAJbxAGy26At0NJzbND9t/e2DBA9413AvkFr+rX0QebEeV6l+2IsbtCf2yPCyNGQqJYaWFyCoYhmXUnNlAJOlPewOzmKEiTEn2ma+bxD7NW6qhJu3xuSeelN9ZLl0TTdnet9nWwuNheK5YqePvG5y2JWRbm/hNxf3aomCxyTIHidXU8wb/TyPka+No7MixMZjmjWRDxVhceRHQjkRqKQ9qbo4jZufEYGZjGoLPG58YVRc2Y6SgC/hfXo16y+ijUVKNm9qk9+8l7t0P7tVy26Wa5PG3G9FX+KPTG7q4dtvCLJ9m4WVkDEKWZZmbToTGpt69aqYFIWK/xEn5Mf9GJp9qd0FFFFYCpn2mbDhbG4R8tmmLrIQSMwQxBb2PEBiL+nQVTKQe0j71s/wCaX+qCm4HnC4VYkVEUKigKoHAAaAV60UUBRRRQI3axsyN8LHIygussaq2oOV2AZdORph3SwCQ4KBY1Cgxox82dQzMSdSSTWR2o/cV/Pg/rFb+7/wB0w/5MX9C00aFFFFAUtdouBSXZuJLqGMcbyITxV1U5WB//ALjTLWFv3+zMZ+RL/QaDh7NdmxxYIMigM7yZzqScsjKtyTwAHD16mmul3cD7hH8036z0xUBRRRQeGOwSTRtHKodHFmU8CDU97HNnRiOWXKO88K5uJCm5IF+FyBw6CqSan3Y993l+ZP8AI00UGiiigK/GUEEHUHjX7RQS3dHd3D/+LYpDEpSJpe7U3Kr/AHQ90mxsHa1+F/SitHdH9s4/5pf84KK3aFt98s+0nxgVQIzkVDe5RO8XU8mIdj0GnHnYcPiFkRXU3VgCD5GlfHdmOCmmaUo6lySwSRkUseLWGoN9dDa/KsWXYWP2UxfCs2Kgvcpa8g+aMWEnzR5W8jW9WfwUailXYfaLhsQhMjCBhfNmPhuOIDG2vwsA3lXVi9+8JHF3glEnGypq2nUG2UebWHnUhgqSb77yifaComULhSbNe+ZmyM3DkCoX6H6aZx+P2xpAPZ8Mf3huFYeXBpvplTqTWinZJg7LnaZ3HvN3mXN5ZQLKo5BbepqubN9DNsDbC4vDpKthmHiF75WGhH8/+1q0an2O3FxGCczbNlYjnCzeK38Ku2jj4ZP+oV27B7R0djFi1OHlXRswKgH4lbWP1N1+KpDpRWG++uDCswnRsvJfET8oHveo0pVn3pxm02MeAQpHezSk5QOt5RfX4I7t8QoPjtS3hBePBrl4rK7XvYq3gSw4HS5vyI60ybibdXEYYJ4Q8NoyAeKqoCvbjYjT1BrLw3ZNhzH/AGh5JZSbl1YxgdQiC4APMtmJ618bR7M+7yybPlaGReCu7MrHmQ+rxseZFwf4arZgfKKQdmdoEuHkEG0Ymjfk1hcj+IBfDIPij1+GmP8A21wVyPaIzYXNrn6Agan4Rr5VI26SO1LeEQ4b2cWLYgMja+7GQczW6ngL6ceNrVy4/fmfGSGDZ0TMRoz6DL5sx8MQ9bseSg177P7Lo3Vmx0jTyPqQrMiKTzBvmkb4nP0FbPvo/ezbb6shwzFbrdkN7Zg7MzCx4kE8uR8tXmkjG9lUHdj2Z5IJF1DFmkVjyzqx5cimUiuHD724vZriLaEZdCbLKDmB+WQ2DH4ZMreZpc3wUWisJN+cEco79QWF7EMCPm08H1tWFtjtELydxgI2mlPAhbm3UKbWHxuVX1rBu75byDAYV5RlaTQRqTxJIF7cSFBubdOVI3Zpt1cPIIWZcko94m2VlBsCTpY6j1tWzszs6edu92lIZWb90rHL6PILM1v4VyqOhrrk7KcFkYRiSNz7riRmI8rMSrL1BBvVSzA5UVN/a8fsfSUe04UfjF8qj4hq0P8A9yelMmG7QsG6KxlyFvwkEt6+AEEfELipDJXHtfaa4aB5XIsqkgE2zEAkKPMnQDzpY272kRxkR4VTPK2i2BYE/Co8Uh9LDqwrgwW5OJxzibaMrIOUKsM9ujOvhjHwx6nm16BU2Dvk0E8mLIRmmLF01A8eX3TysUXjfn1oql4Ds+wMEveRwANyuzOouLGysSBp5UV0vXP/ABhiooorm0i9pm6KzQNiIUVZ4/FIw8JeNQSytbRiNGGb+Gw41idnW7ftbd/iYkaJBaNWOYGTQ5ioNjlX+Lm3lVD3m+5Yn8ib9Nqwuy37gPnP9CVX6uYG4Cv2iipBS/vnusmOw7gKnfhT3LnQq3TMNQp4EcNeFMFFBFdx93nxk4jmjXuYSe+BbiVLKEsDc3dDflZT1F7NBAqKFRQqqLBVAAAHIAaAUidmH97jvzW/1GIp/rb1b9BRRRWDj2rsmLFRGOZFkU8mF7Hkw6EciNai2z918T7W2BOXMGs75tMhAYuOeqm9uNzbSrrSBgf8Qz/Iv6EdVOrPgd8Bs+PDxiOFFjReCqAB/Ic/OuiiipBXniMOsilHVXVhZlYBgR0IOhFelFBENt7szYXaDQQqpWY5oRmsAjPlCm/DKTb0A9Kre7uwI8HAsaKoaw7xlFi728TseJJN+NKm9X7awXyL+uKf6q9W+AoooqQVIO0bdo4PEriIFRYpfDlWy2lCs7HKNLMqk3HMHrVfpD7XPu+G/Pb/AE81bLnsGvuPuyMJAGkVPaJLmRlAJsfdTNxIAt5Xv60y18Qe6voP8q+6W6CiiisBRRRQZO9k6pgcSWIUdzILk21ZCqj1JIAHU1h9lkynBZLjMrXZeYBRbEjzsf5GurtE3elxuDCQWLpIsgUmwawYFbnQHxXF9LikjZPt2y29pmwzCPKUfUMAtwbt3ZJThoxBA1vxFVkzRX6Kxtgb2QYwDu2sxF8htmt1FjZx5qT52rZqQV8ySBQSxAAFyToABxJPIV54vGJEheRlRRxLGwqe7z73ttBZMHgonkLizsBYgE8TewjU9XIJFwFoPTsuxSGbFjMLu7Mgv7y9/O1x1FmU/wDMKolRjZmwNpYRll9mb7Br+Eo5OhBsivmcWJuBrrpT/u5v/Bi7KxEUl7ZWOhboGNrH4WAPkarqSXwNFFFfMkoUFmIUAXJJsAOpJ4VI+qnOz8fGdvzMHXKbIGvoXESKVB4XzAj1Fq79u9oq5u5waNPK1wpUE/VFGrAfxHKo43NJGF3F2lEMow+gs1xLFfTUAHN7/wD2vz51XMl+i3UUl7B7R0kYxYpTh5V0bMCoB+JW8Ufqbr8VOaOCAQbg6gjpUj9ooJpQ3h7RYYPBB9vKTZQtyuboMush8k+pFBj727QjG2cMS62iVBIb+6TKGs3Tw6+lUZTcaVGG3N2nJK8vcAd+zOc0iAqWNzmGYlfQZiBYcaZthb7vgymFx0TRFVCq1rkqugOlxKAPxISeq1VkkmChUV44TGJKgeNldTwKm4r2qQVP+1vEqY8PGGBfvGfLzydzKma3TMwH/sa3N49+8PgwQSJJBplBsAejNyPkLt5UgbR2BtLHze2CDLmAUKzLG2Vb2IRzdV1/Ebkm9gK3mS30VvZ+JWSJHRgylRYjhXRWJudsZ8JhFjlIL3ZmtqAWN8oPO3XretulBRRRWAooooCiiigT9vdnEUpMmGPss183hH2bN1ZARlb40IPPWk6XfbH4eZsPLKEaHRtFkzGwI8bLdlsRY2B111qw1JO1/Dr7bhTlW7gBjYXYB7AMeenWr4zfRpbJ3axG1cuIxk5WE3KIhsxFyNDa0Sm34QWI4sKftmbJiwsYjgjWNByUc+ZJ4sT1NzXvBEFVVUBVAAAAsAALAADgK9KgFLu8e4+Hxt3IMU1rd6lgx6BwfDIvkw9CKYqKCQbV23j9mSLhXnGUjMjgBrpcqAO8BKajVbkDSxtXfszA4vbNzLiMuHjbKSoGZmABOVLZAbEeNs1idAK0+2LDqcEjFVLLIArEC4BBuAeIvYfyFMu6MCpgcOEUKO7U2AAFyLk6cydau5+R67D3cgwSFYEC395j4nc9Xc6t/kOVq06KKgZO3t2IMaoEyeJfckU5ZE+VxqPTgeYNTvbvtmxcqx4jNDKSEbKLqRqQyEFQ1vxLYGxuoqtVgb94ZX2fPnVWstxmANiCLEX4HU61s+hH2bPjNrEwDEARIAZHIHBibDIgAkOh0YgC17Gnzd/dDD4IXjUtIRZpX8Uh8s34R8KgDyrN7MMMq7PQqqqWLFiAASQbAm3HSm2t6+grk2psmLFRmOeNZEPJhwPIg8VPmLGuuipEw3g2DiNjo+Jwc7GLQMr6uuYhVJNisqgke8Aw/iNZ2y9v43HFcNHiSWkuWLWUKoF2N41zW+EEXJAuBVbxUKujK6hlYEFWAIII1BB0IpJ7LcFGq4hlRFbPluFAOXjluBwvyq5mUa27m4UGEIc/bzD944Hh/LQeGMemvUmmWiioBRRRQFFFF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638984" name="AutoShape 8" descr="http://openclipart.org/people/J_Alves/J_Alves_graphene_5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638986" name="AutoShape 10" descr="data:image/jpeg;base64,/9j/4AAQSkZJRgABAQAAAQABAAD/2wCEAAkGBhQSERUTExQWFBUWGR8YGRgYGSIbIBwgHSAcICAfICAeHigfICAjHBwcIDAgIycpLCwsHB4xNTAqNSYrLSkBCQoKDgwOGg8PGiwkHyQsKSwsLCksLCwsLCwsLCwpLCwsLywsLCksLCwsLCwsLCwsLCwpLCwpLCwsLCwpLCwsLP/AABEIAMIBAwMBIgACEQEDEQH/xAAcAAACAwEBAQEAAAAAAAAAAAAFBgAEBwMCAQj/xABJEAABAwIEAwUFAwkGBQMFAAABAgMRBCEABRIxBgdBEyJRYXEUMoGRoSNCsRYzUmJykqKywRUkNILC0UOjs9LwRGPxJTVTc5P/xAAXAQEBAQEAAAAAAAAAAAAAAAAAAQID/8QAJREAAgICAgEEAwEBAAAAAAAAAAECESExEkFREyJhcQMygVLw/9oADAMBAAIRAxEAPwA9X5xlVK02W6BuHSUlK0BLkAwbmTO/XHTLszAQUUORuqSszqqAGwfMlzUSPjihU5JmNXXIcdpUEtCSHfzRUB0P3hNwB5T1GGjMeLKymYdcqadDelPdWhQUCfCJJFr3x2pN4MX5E3Msjq6uqaQaDQGpUtsDQ3PUBYhJBPUGTPrDkriN+lZcLtCKYIRKSgpUknwAT5Sd+mBWQ8UZxWMpUwzTBBkds6SJv+gnw2kCLHHnPuFc3eaKXH2X9cCEDsw38wNQPzsN8LV+4V4PnD/FeYVLfa0uXMKK7KqFKDYUZ6iyjFpuRPyx44nyvOKhotutsL1xAYMBHiFa43tcT1waoMizSlaQ21UU7iEJACVoKYgbSBJ9ScA3eKcyezFbFIEghP8AxQS2B+kYuPARuT1xK7VAOZTTZlRtNspYpXG0ADuKKSB1PegE7k2ucBzxvWu1zjVNSoqCgd0LhGkdVBfh0gnBNfC+buiXcybQRcNtNd0kdFKsrSdjY2xTyDgPMGVuvCqQy44R3QntAQJ3JgdbWOFprNDJaqXM7WgqWzSJQN20KJcUPInuyN9xMRgZwfk2Y0qXHRSMrLq9RStQS4ANusAb2JnFzizPK+kpFdqpCnCrurZta28gXnpEY90P9u1DaFa6SnSpIIKkKK4I3UmCkHrFvhg7S6GzjxjxkUMtCpokyV95pwawIMSFCwJEwb/HHp7iJ99IQMiWtIEJDxQgAdLKTYR4YpZtwbmrzrSVutu6Vhfb2QBBBgo3sRaAQbbXwzsVmZsqSHmmHm57zjaoIHUwYmB0AxXT0Pszl1r2mvSXcvdcShBDrKQqQRaCRuEq2jeBFsMlPQZO4lxIpFU7iE6+8koWmCLpUSYIJH+2PVHzLq1vvNNUaqrSbAHsykeJJBBBtGx336e86zvMltH2jLUoZvMLDqwYsdKTtO5i2L37h9AfLl5GloE1LrTpJUVFagsdPuJKItYgYr8RcRNKph7LXuP9k4DrWFawTcCTBsBYgeOCPBjqqWmHb5WtSSpSg6lsKVBNpSRIA6bCIt1JLiDOMrcQy+9T6gVaRI0KABIMpB7wBkwfPxwVjB7oMorahPczwLkbIYbn5ap+YxSynhrMU1jjocpStKAg6jqC7i+kAqROmbx4Y5ZjxFw+s6gYUDILKHEGfQJCfmMBHaph7MEqNc+y263PaNnQehAtsD1Bm4HrgljAHbN1vuMrTW0DStA1NqQdQKvIAhSbTuRhfps4afZR/wDQ3VwNOtlAQm1oChCrREE2NsE/yEbWguU2ZvurF/tXg4iCIIUkCRY79Djrw3whVMMf3XMEqlSipOjW3qJuAZJHnacS1XgCdnVWhx9hC2KtlQVoUyFkOJRFtMC/dgz1uCeuDNJkWVuqCWqiqaqZ7nbKWog9QUnumRIicGOJ89r6VpC1JaLqDK1pjSUzsNXeMjcCMfaiqzh9H+CogCJSVOlREixBSbHzGK32wC8qpKKnQpCM1dp3EKOrUpKEqJvIQdx/mPnjxnfFi+yBYzFt5TBClLQLqkmAUju2Ai8z8cV8qyuoNU46rKkOI0gKQ4hCYVa6CsQTuJEyI8sGqpqjeSfaMtXTFtJI7vZpUJHd1I06r9IPXF7xkhGKGtqmwRnDCyQFJQlhABNiAq+pN/KRj7kWQ17K3dNWwhxxWvsCNYgWmdx0mB4TgT/buWPpj+zagubEU7SoHSxSU9L3FsB8+rmXnW9bFUF9oEdgsltfZmI0pTf3evUg4i0UfM0zSuabUFez9ufcW2YGlIk6tYnfpH9cUaWszTMKclBy9LapSfzilSLGRsDIwIbyzJbJCKikemErXr1ybR3ioQZiI646v0+TUqiw6t1paBd3WolRJPREgH/KBhWNAv5PlOaNPrc/u7GpKUaFq7q1DqkIkjrGxg7eBh6urGtTj9MxrA0oca7xKiYA7wkDzNsJGZ57SOoDDdRUqbSFLStaSCpQMxrUBYC4AE48ZUxlTzKVVa6vtFJup11agD+kkix8RIPxxa72QY6HPMzq9bCUUIU3ZZcWoqvMHSi3xHUHbHCh4dzNp5CgadgMpUC5PccB2lPveBOrqJnHE5TlbLYfdddqA6qO11FJEGLJGmYO9ifDwxSquI6BtC00j1W8lUBcIWtKUAyopKgNJjqcEqxr+AdkKzUgEGhUDsoFy/nYYmMczB5lLiktrfKAbQ8r+hA+mJiV9FNJy7i3N6ttKqeiYSlQ/POOd1XmEyFAT6/HFDiThvOH2+zdLLxWbFohCUeR1QSOsievlhkpM4zBnSl+kaDSRBW0oAJAG+mSYtEQMLeV8zK6oedbpaZNTBtJDegCxJNgRMdQfXpmmsqi7GCjos1pkIQk0zzaAExdJAEDwSDA8TfC7+XGYPZg4xRpSoge66O4APvSIIjbe87YKusZ66NSzStJFyyiSpQ/R1GQD56sD+FOGM1YLzyS02XFCW3TJIEx7oIFyeon5YtprogTVw3nLwl3MGmuobaakHyKjCoOx3tilkPANe268/7ShhxZACUjtAQCTcmBF7WJ32x24o4zrKSlJfQlp0qhBbhQIte5PXocecuzbPKtpCm26VhCkghxckqH6WkaoneIxMrwMM98UZzmFHSOF5aFqMaFMyDHWbCNxt545ZQ1nlUy2v2hinQpIgqb1OkeKgREnfcdMUuIOC82eR2bjzdSVkHWIbCOhEWlPWQJ3thiaos2p0gIcp6lKQAAqUqt8vmVHFdPVDQCzzlzmDqQ2qsFSFGVLcBQUdCAkTKeu4vPjOGBGU5oxAbqWahItDqNJj1Ekn1VhezLj2t/tD2elbDi4IDaxCSb3mQREEzOCS6DPnwdT9JSg/dQkrPzIPzBxHawxhg6p4zzBWYLYpGws6bIdEI/amxEet5G+CTlBnrg1KfpGxv2aEk6ovp1KTadpnAzJ+Fc1FU5UgtsK06YWrUF3BNkhVrbkA/XDA5xBXMIcNUy2lKU91xszKrQIJJ2k3A2xWrftofYC4ayDNmHH30paR2hEtuqnVpm/dkDePeE4M5lxnVU9O4uppwytMaSDrC95gAnaB164C5DzAzOqamnokPgEguqWEDyBEi4BGx6i2Jn5zlbSu3YaUlYhKaeVKSf1pkkETcTEeeCefdQ+i3l3MqsfbSpnK3XpH5wL0tk7HSVDafO2F3jStq6jSmooOzfKk6EpHa6h07yesyCJBiMM3D9ZmdHTNNuUaXkoSB3FgLA8CBNxtYfPHbPeZvs6WVKZKSs95pchYEmfQwJuMEmtCztT8bNsQKiidpfMNgp+BAH0nFOrzrKaaqcDrLbalJJU4Uahc3BTB0yfAX649jmY84PsMqrHAeq06B84IwnozQKzFpz2ArWkK7VjQVKSYMzYzpOxIjbxGCSaAYqOJsl1zTKKHVdwKbQsJGqAbGEj1i2AXDmWUDzjyKmqfbKV9yHNCVA+MDcERJi0Y0Oi4wonj7MtpTRc7vZONRM9IH9YwNZz/Jme0ZcbaaCVX1o16ieoMKMiNjtaMXNU0xjoqV3LSjLRVTVZbbVAdJX2wUBsfesRfBim4RcbbSqjzF1LekadelxBEWjYR8MLNZnmUrC2aN1SFOjvaErAOkKIAK7J67C+B3B+R5Q+3/elr7UKKSFuqSkgGxGmALRudwcKdYAd4jzytaeaLdQym4aKlqlClEAalJSICZv0IwQqcgzlaZXWUytJCg2lmAoi8aiJTO04rVnLjLgAtD5bpgQpTaF60kiLhUlQmBO/lGCLnB7TSQunzB6nSRIl0KRB2IkiR8TiNq71/AUOHcizZntXEqZR2i9XZOqKthEykECfI3jBKrzqsbQpT1M2l4d1pTcL1EzIEkkQBN43PhhXzuufNU24iuRTocUWu0RDkXiTfSQSPG0zbB1fANUtOv+1X3VggpCoDR8lJSTYiR5TivD9w3o5UHFOa1LQ7OgYUB3VLcdABUN5QDqSfL+hGBCcrzIVDITSNodbWVKWLtKSb3Wq5kGIJmfDBnI+X9SwF6a8turVrUlCdSfAWJBPqR4YvVycwZaWlbqXyshKFIT2eneSoiIG156emJHwmH8n1/MaxQCKrLUOo1CSFpUkfraTqNh5Yov8d1Ae7Fii9obPdbghsSN4UrukADbfFPh5OaVaVI/tFprsjoWEtBxY8CVKAmRsR+IOPT/AC4rVONpXWBTba+0DxBDgvMaR3bKmDq2Pww9umMlfNKXMFHtXMuZCSkoCG1dqpJNwrSO7c2JAnBfI1ZuzTtoWwy7A2UuFxeAq4TIFuvxxeGRZkgfZ16HB/7jQ/EasL/EWbVyXi4l4UjaSUKUsa/DvdnsR5j4Ti5a6dAPMVNQEgHLG0nwCkR9BHniYqp4OrFgKOcvGbyhtAT8AFbY+Yza/wCsuQdm+ZZytpRepG0NkEaWVa1gnYkBRlO4t4jHHgqnzGip5FEhYWorVJCXd7TcHa4BBIk4t13N0NVS2gyp5KbaWhK9XQRsfhfHY8d5k9/h8pcE7KfXoHyIT+OGVhoHPibmc5TJZ+x7N1d1NLkkAE2JtEgTMdRvjojjHNqgTT5YGwdlPuAfGO6cKlUuqq8wbUqjU6tvvONLTYEC4JMCJ2M3tvOH+j44Xr0P0bzBgnURKLAn3iAOnScVxv8AVEvyJfE2V5tUltp5kKcKgdbX5uJEST7sXmfDrOHBnOszZIS9RocTIGppcW8YkmB+yMB2OcidS0ezOvHVCOwGqfHUDcX6ifh17O8c5k4NSMrdbaF1KWrvBPUpRAJMXgA4lvTBWquabwrFsMMe1WhLae6qd5BgyIBJt8Ri2vM89fB0UtNTDf7RepXpYmD6gYW+Dq2qRU1FU3RF9JhOqNJG86TudhIAPTDunmAOzdLjDrC20gkOiBfwmCdvDFcbftQvyKmS5dmntrlS2zohGkh6wVJBgeO24IHnfDSniyrbSv2ql7EJSSHArUkm0CBO8/pdMB6PnEFpARRVDzvgynUnyvcifAj4nHDOeMa9bSi9l66dgggKUdStXSREgG9yN4vgnb9yH0fMm5o1lQkhihNSoKI1pVoSB0CpET8R6Y65pX5yttRepW0tEEaGTrcBOxMEyOhjxxW4GzmrpKQBVA4ttSlLCkJhUE9UgEnaxIFo6Rg/mXMpCKYvhtSCFFOh3umRHhfrvgk7tIWgRwivNKSlSk0gcQSpQSVBK0ySYIkesQTf4YJZ3zGWxTdqpgsuao7N0G+19gYM74ro5udqIp6CrfV10p7oP7Qm3nAwtca8R1L7RRUUSqdxUdmkjWVJ8iB72r7u9xbCNPaH0MzXMqqeA9myqoXOylHSg+YUUwR5zhZ4qrq59SEO0XZ1BWkpSlIcBAjSdV0mNiCbReBhtoeNnqdpCKmgeQEJSkqQmU2AGwGlPpqtjtnHM1lgMq0lSXQDEwoA9Y2kC8Tgk1pC0z0ePHWv8VQvtgbqQNafnt/FjxnPM5ilfCHEHSUyVJuoWkd3r4b2xUHN1Dv+Foqyo8w3A+Y1YUarPyuup3UUZD6HCVs6SpYMnUNpmLgxAsemCSaeANNZzRbfQQzQVlQINw1AFtwRMeuFfJM4pUV7i/ZO3ZU3JhHaFBkQqDIEixJj13w+s8zGAQl5t9hRMQtHX8fpj5W8wKKkfW24A0CCpS0pm/6wSNUnxvhlKqGH2fafP8srUez6Umb9mW9J7omRAgECbg4pN53kyWyy4lhpLZKdLiASZuSk3J9Zn6Yo5tzQy51KtDT7yoP2jbN0jqdRuBG9tsLuR5pQM1r3aUyXWikKCintNCp3AVYBQNzvYYcVWBYQzTNMrdQqno31ICgpakoCxJAAspe1ug8MV+DsnyV5oGoH20kK7VxYBg7iCEgEdP8A5Ls1W5VWIDIDRBMhGktmQDtABmJ2O044IqsnCVMrTTthq0OhKTeTKVG6rzsZ8cG3WUx9FWo5fZYCHgshhJ1dmhctza9pUJiSAcdnuD8vSkONVS6ZKhKVIfABB6yubfHALM63K1D2akqQjtCStLeoyQkxClWG230xS4NyrJnEEVCB2yVlJU6tUKA2UACEC1o8sWmlabH2TiN4LeTUGu0N6y0VUytSgLCQoH5i9vPDCzyzonRqRWPvOiClwvhwpULgwLH0OLi+AsrWe0RpDaYUpttY7MkdSkTuAJgicfXuFMqcR2iVIbTJGtLxRBG9lKgEeEYjleciivR8s6ZokOVLhfcMhSVBsnyCb+Z6nHbMcpXRNrKaxbgKdIbqHUgCSO8CSBbwjxwrcUtMughFYlbVOEQltepREEd5QsFW94Te8dMF8h4QyR5pKwEuKWkGHniViRsRqEH0GK7jTsmGCcoyZtby6aqzF9ESsIac7NtQJvc/ek7QJ+eGA8paRQhp91LSoLiQvXrI66jcEi3yxcb5f5ewFOPS4CAAp1c6QPDTHlfyx8qOF8upyl5DqWFDvIKnu6bWkKUZHpiWm+ynN3g3K0kgq0kdO2Vb+LEwq/2e29LhzBuVEzoMpsSLExO3hiY68H/oxa8FfgRTzLjlYaBx8lRCXEggptfSIOqZiY8RNzh4q+ZLaadb3ZrbUhWkpdGm8T6/QYHjmfUufmcpq1+BUCkfyEfXCdxzxA9V9m08wpp3UApkgkgk2iBJkEGRjkqe0b+hwa50MKACaapW7AlDaAoA+RmT8sU855iPuMqDlC9TNKBAW6D3ldEwUiJEn4YIZLxrT0bSKddK/TBNhqTMkm5JOkkk+WLmc8y6Vl8sPJlEHUr3ojxREkek+mIk45oXYo8us7TRMqdXRvHtVH7ZCCQUg7X7sAzsb/DDnW8yadNN7QgFQ1FMKOkyIkdfHA1fOmh91lD70WAbb/3IP0wl8ecUIrUtnslNnVBQoaVJMxcRubHbqMVJPaA7Oc6aHZCX3FxdCG5IPhcj6TgFxVx+amnWhykdYBEt9smNe4JEgbW2nfDFw/xzlzDaWUhbASI76L+qimSSfE4v55xpRtupaqACk31KSFJT5kG49YxEnHNFtPsWOB+M2aKjabdpnWgRrKwk6VlX3u9HSBaRa2GbNOY1O0wh9ILiFm33TYwYB36/74p1vOLLUWDqnfJDZ/1ADCDxxxFTVaWnG2ykFfunuEQqDIEgE79d8VJPaJbHmo5z0IOlsPPK20obMz4d6MKPHPGSathWulWwsRpS8khRTuFCQLTPyw8ZHxzlqEBts9iEgCCiNvEpkT5k4uZ1xXRNutB8JM3S4pIUE9Zk3A8xiJOPQtPsEZPzDYYZaaep3afQhKY0EJsBtqIVHwJwUzbmJTsJaXdaHIIIsQD10kSfpirmHNvLECO27XyQhSp+YA+uM+4wz+kquxebaOnWO4ToIAOkpgGEyPDxxUk+hbHh/nPQzpZS/UK6Bts3/eg/TCVxZxKipW257KUvB0S06k6rEQCN4UCLAXnGiZVx/l0aUKDI/R0aQP3QRixmvFFEy60twJlUaXtIOkHYz7wF9x44iTj0MPsptc0KYd15DzB8Fo/8P0xYzXjylp3GysWcA+0AuARIJEao+vlipmnNXK0pIU8Hv1UoK5+Y0/XCBxJn1G8tmpbaKx2s6FmLBQBQQDAEDbwOKop9C2O1VzioFd1tL1ST91tomfgqPwwmO59T+2U1QimKpUdbawVLvIUCD95NyB4jGiZVx9l0aULDI/R0aR/CCn64712fUFO4h5SWwp2PtkoTsrqVe9HngrVqhh9nGh5j0Ku7qLXTSpBH8sjHpziOgonS2UoY13KwgJSY/Si/pIxUznj/ACiPtnWXo6BHafI6SPrhAzvNaFbjNWlKn0Fw6kuGJTqgpKdrW33674KKaYtjdnPHmTCVJWguwdK2mSVAkRY6RPzwrUL2Wt1w7ZsPMup1anO+EqiQrTF5Fojr640TJuIMrgdiWGvLsw39dIH1x9FNllIoLCGUdrbWBqTB6TdKUk+EDC2lVMbObTWUVDfZIFMEkiAkBpU9IgJVPpj61luVN/3YtsJKQVfaC58TrXcn445ZmnJ0HWtVK2tJkFCkggi4MIN4PiMIOaoolPNVDziqtlxZSoJJSkiSAQPe7pgxaYwUU1ixY0ZurK2EqTTVLLLjkIVpcLkidgATBv5Dx8Qv8OZNlXtDrNWO0WnvJccWQkifdISQJBvJmQfLDxlvDuTrQUNNUqtQg7FV/MnWD5i+OrXB+W00hbbZLhA1PHWfIAq2+ET54csU7FHFXAmWPgdkhtIAg9gsJ1DeFaTf1N/PHf8AJbK3JbDTILYEhJKCBsCYIJ9TjxWcI0DCg6CinWjvJKnSEz0kKVEemECryylL7b1a97Q06dJDSzpSdUBWoQSkdQI+lyVq02PsYM9y6lQhNLTVjTaXFEqT2mtcxbTck7CxI+M4pcH5Tk5KkvNtl5sgKW8rur8wCdA/Zi3nhqpOBcqWgpZaZOxC0KlYIuCFyVD547s8FZcwjQtps6j7zpBUT+0b/ARg5WqYorvcFZS4or7Nm/6DmlPwCVBI+AxMWzy7oP8A8H/MWP8AXiYzcfLLkH1PMQoYccdp10624s6DeZ2kJJ2wFpOc7JSkuUrq3o/4SQoR5EnUJ8I+Jwt8a11c8EM1LBD5N0oTqSoE20QSDY+O4OGnh/OnMtZDK8udQkXUtMqkwJJIBT0/StjTinol1s9O803VD/7bUoaNlOuJOlIPUjREfHCRlFWyvMF1DzLjqEQqECRM2K7RpsbEibdJGNB4h5oIYLQCAsOJCihR72lQnzEwdr4o0/ODL2wU01K9c3DbSUyfgr+mGVigMeT8d0boUlqUFKSop0hNhHUSnqOuAyOYeVKcL1QlDbyFQlZb1kxsUqSkm3nEdMBc75hIqG3AqjXTqKe6p1MFY2IB0g2OmRJ3GA/AFbQMIK6pkrUtR0lSErQkA9NV9UzJE7AeOHFNYF+RrzTm9lbg0ltVR6tAj1OozHwwmV1ZSuZolb4PYi6oM6gLgQTcEwDHScaoniqiTTKdZCSgd0pCNHTa4A29cAsn4qyRgdqns2FrEKSUqUoCdoAUADHSxtgriqobDeRZ5lkpTT9i2o2CQ32Z9B3ROKj+e5UatS3g0283Cu0cAAMWBBmCodJva21gj3HWTuOpDTae2JOlxLXZwYP3rHy264UshTQrr3VVclrcJMqClTF4OqBE/wDl3FVixfk0DO+YGTEHtVNPnyaKz8ymPrhF4iq6N6tp3Faiyogqg/cN4j0EQL79caZkqMq2p0UoVuAEJCrX6jUcC8vbyZNQ4uGmnEdHVQgTN0BStHjYbeAwTpaY2EslzLKUx2HszR6dwNn5lI/HH3MKnLUViVPJbS/uHFgASBuTMSALKPgL7YD5tnOQiVLLEi/2KVTI82xGE7PvZXcxZLq1qZWftDMyk32FwDta8G2CimryLZoedcW5OZ7dymd/yh0/NKTjPeLa6ieXTvo1raKxYHT3AdJSAdrCL4f8nyjJU/mW6Sf14Kv+ZJx8rcjypFWhTiEpcUqUpM9mVeMe4CfkT54J1apjZYyTMcpRHYezNH9gNn5qSD9cdszXlzT6Kh1DXaKI0uxInookW8O908cVM3YyYXdNIg/qrCD/AMsg4RON3KVxlLjD6lttkIQE7AJtHeuTHU+WCin5Fs0TOs8yn/1DlIs+elZ+knGd8Y1lC+2HmHFuIbUEpSO4AEgSkAiYjYnyw3ZDw5kelJbQwpUAw8rUr4pWYn0GL+d8HZZIedbShNpCJShUWulFtrWicSLrA2eMgfycJSWUUzSiAYUhKVA+BKhJI9Ti9mGWZchftbiGtUzrAKhI+9CZTI8YnErOHMsWgOKbYSlQkLSQ2CDsZSU4T+IqCkUyqnpqtHZoBWUoX2igVHqZ2+f4YsYxk+xbQ45nQ5YpOt4UoChIWSlBIPXUCD9cIXF7NI82osVQU2wEhKGzMW2JJv63xZ4H4PyioZS44At4mFpcdKe8LWSFCx6b/OcNGYcr6BYBSg04iFdkQkKAMjVIMnz3xIy44LVg/hXh7JXWm3G2WNSkglDqtageoIWo/QRgtUcvsvDnbKaSlIOrRMNz46NvONvLHlvl/lzrYDbYhPd1NuK3HjCoJ9RgdmfC3srJap3jDqr9qsSmAfdAAkb2AJ/oSTdWTKC73AeXvJ1JaSAbhTSikeo0nT9MKXF+QyjsGqhsNMoBA1BSjfZQH423wP4R4Gp6ouM1FU8pxo3bbXoQUk+8AQTczMR0w0v8n6QJHs5cp1QUqVqK9YMWIUfEWiMVS4umxVlDhHgLKallLqUqeUfeDrhkKG8pBA39bRg0eVlCHAvSoNg6gzq+zB32iYm8TH4Y5scqKNKEpSXQpO6wu5JvMEFI+AxHOGnqNtxbTz1SNMBpZmPMXgnpEeOIqfZc+Cy9y4oXLoQpHm24r+pI+mAHF3DL3Zopm3QGkpJC3FgqN9lCJO+4EbbYD5Tw265UKYqa52m7Q6kNsLjtDFwT7oUANrzfDKeT9MmFNOvoeB/OqXrJBBBBTYEEHpGNcnF02Sr0J7WX5KBDz9V2osuVq36+6CI8PKMTDY3yUoyJcW8tf3lBekH4QY+eJjHItA7LucLy0JAoHqhcXUyDpPhslUGOmLLvMDM1XTlLqEC6iomQnqQClMmJtjpk3GTdA0GXKF6mSL7EgnqSV6Z+ZwUz7mQ1ThtQRrCwFROlUETte8HF4tdEu+zLah72yv1FldQlMqKWwdRA8wCQL7x5b3xqGU8xKcrQwWXGFkhKUlIA8B4H6YpOc4craJ0lZUfe0NQSfOYnFN7m5T1H2aWHUggw44kaZAkAXME3i/TF/Z5Q1plrOeYVCp5TFW0lbSZOsjtNJHimJE+I/DHNfOLK0IDbaVrQBAQhoAekKI/DCFw1VUftq3qpBUgGQkAFKiZjUFG6Y6Dc+mNeyTiPL1kJp+zSqCQkN6DYT+iBt54OPhC/kzPiriqlqaVXYMdiCohSNIQZgd4hNrpi+CPBL+UNsID7aVvRKluthwDyTGruj0vc9cMeYZzlNQ+r2pLaXGx77p0hQ8JCoMfoq+HXHTNOO8m0w4tl0AQAGiuw6DuR9cG7w0C1mlflwpCeybWwqxDaQnbw92CD8QcDcszDI6drurYAchSkud9fkFBUkRJt/vhP4zzejepE+ygpaJJSkSmCCZt0vg3wrlWTdi323ZuPlI1qeChc9L9yBtbeMHHxYvydlcRZMXYpYS8oKALaVIGxkXATceWFPhiiy92rf9sKi0LoSSqConqUd4QBtsZ8sabmuVZX7MT2TPZ/pMJSCCOoUi8j1xTyfK8maY1aqdSXO8VPqSVWt96CmL2AGHLFOxRbyjIsn2ZapFHwIStXyXKsC8syDJ01K5jUgWQ+oaEjbu6rGJiCTGOS6rJUOpNO6hLxlKOzUsiSCNjKNpGEugyuifzBxFU4vsY1XJuoEQNQukbn4YvFVasWPWbU+RCdbjCD/wC06fwQSPphO4yXTvPsOdstTbhTJG2hUCQnxA/rh9yrgrJrdk3TuH9ZztD8lKP4Yoq4GytFWhK1quqUMKP2czOkGNp2TPlfbEUqTWRR6yfgnI4GgNOH9d0k/uqUB9Me894FytCg44Sy0SCW2zDZ2EwEnTI3gj+uLGacK5Qmdam2D5P6P4SqPphT4sbpl0umnqitpnuJ0EG4gkKPU36Ab4RSfkW0OuYcIZXplQaaBEgpd7MeohQT9MK+d0dJ7OunpqwKbQCshCgtUqJ3ItFvXHLhbgPKH2W3Vulbi0hSkKd0Qo7jSIMTtc2ww5lyrodGpgmmsQpSCVBSTBg6iZ2sQcIyadZFWK3BfBeVVTKXHnFKdkhaFO9mJBiwEEiIvJ6+mGyu5U0JQCwDTWIKkKKtSTFlaiZ2sZx8yrl3lrjIDZU5pJCnA4oHVudQB0g3207RjgvhunoipTNWApQ0BDriIGoi4gAk+V+uCpvbGUWcu5dZatrQ3KyiylpcOqTfvAHSD5acc3uFU0KVlmoVKwEBDy0gCSLiAJO1oJjbzR6bhxtyuVTvVzjfaAqCkdzUR90kmIiSJ/8AlwTyToSk999aiLLLgMHooQkAxvfC3F7FX0K2V8Lh2sXTPV7rZV309kdIXvIMmJA2te+0YazyXpUjU26+HgQUuqXqggz7oABB2jFen5UNdqV1VUVqV3UBMNmTF7kybbYIHlw43/hq95rwCrj+Ep/DBtN7oV8FXL+UbQKlPVDinVbFEIiJ6HVO++CDHBFQypKmq54oSQS2u+oDcSFACRadOF7jWnrFGUnR2BT31GCopEyk7+Bna+O2WcGVlY0l1WcvKQu47JJSPMe8Lg293Fdx7GH0Dc/VW9uHw77GiSguEd5ImCSjcj18j54Ojlc4+majNKp4KH3DpSZ9SoRgdXcqaqCy3UhxlStWt4nWmQJ2EESJFx/XBpngSsYSE0+YLASAAlaTFh+0QB/lxJSTdpiqBzHKd1bqDUVUpaEIU2IWSBAJ1AgHqYn4b4L/AJF1jf5jMXLbBxJV/qj+HHKrr66lZcNWtDkwGy3a95BOlME2j44X8lrc5eUplt1piCSBUXXB/RlKiUjzFpGL7quxhjqzmFQ0kIdS464kAKWhJ0qPiIAEfDHzAP8AI3NzdWbQTuEtW+Fx+GJhzXwKLlRzby7UG0ulalkJHcUEybXKgLYzXPFsVWYpDq1NtydSkidI8k+sC207GMbSjhKjCCgUrCUqEEBtIkHzAnFDLuXdCytTgZC1GR9odYAO8BUj474wpJKitMmRP5alKU05pwQABZKVGOpkBRPiTi1m2a0aiKaoKD2hgJWO6T0ExAPhilmHAtCBr7LsykyNCikSL+7Ok/LGX1eVVGYZkWUrSRuZNgJEmDcwDsJxrjFqxbNYYXl1EhSAqmZSbqBWkT6yZPxwv12dZWvWaYsl5KCSppOkgGxuAAZ2647UPJfLW923HP23FfgjSMXa3lfQqRpba7BQ++1ZUHcEmdQPgcZjJJ2GmzMuCMlon6h1VW6OzCu6hwlIWT+sCLJ3jzHnjV8t4TywCWaelUB94JSv6mcVcu5X0LTZQWy4SZK1KIV80kQPIY4VHA9PSEvsqWlYBCUqVqTcQdxqsD441iT7JlHl/hLK6upNk9onvLaSSgK6SU28gSn44u5rlGVD88mlbj9ZLZ/hIOMw4f4SczGtebdehtN1qQRqgzASCOpFzEAT5YfKPktlyPeS67+24f8ARpxl0nsuxb4wFJ7GU0jx7IKMaV6hqm9zJPpj3wXwPlb7DbtQtLjyhJSXS3HgNIUCbdevphgzHlBSrMMrWw2bqbT3gTtI1GQSPUeWCCuV1DoCQhaYAEhxUmOpkkT8Mac09kpo+vcu8sS0oCnbQCLOJ95MXBSoyZxS4c4Ay3StxJ9qk6Spwzpi8QANJ898cMx4UFEy6lh5X2kE9pBKQJ20pG8nfwwncEcv05gHVP1CwG16SGiAVE3lUgwIiLePhg1SuxfwOmZcMZS0oLU8hgoIVHb9QZ91ZNrbDCTxfSNrrGu0qFaHFBKyBIAURJHoDv8AHDzScmMtR7zbjv7biv8ATpGKtNyhp+2SXH1uob91rYwNgpSTMDyAnBTxTFH3KeVOUH3T2/q/P0QQMTPeV9CnvJcVSNmNaE3SY696SDHW48sEKnlVSKuhTzf7K9X84V+OAnFOQuNUvYN1A0oBOpV1EkkwQNoBj0jFilJ4Yyug8jltl6mk6EqCdIhaHVXEb7lJnxjA1fD9PShbdPVjU7AKVrQpQCQo90JAJ+Plhd4O5aM11Ol5yreNykttqACSk7d4G5EHbrhkPJejSmWVOtvAgpdKyqCPFNkkHEjPi9jjYlZBwlT1NU6w/WOIKe8nSQjXJgyVSJEiBE3OHVvkpl+ggdqpRFlly4PQgABJjzGOeU8omAVl95Trh/QOgJ36SZJ88WV8rtF6esfa9YP8ug4jafYz4KVLyrYDxVVVJdUqyEg9mb9feJJ8tvXF9fK5KL09W+0fgf5dJ+uF3j+iqlAqKkoS2die8qOoN/IgnFnLuW7tW0h1zNqh1Dg1DTMX6SpZ222G2NSuPYw+icaZXVKb7PtEgNBIK1ky5AFxub736+mOeRcGVFcwl45u+pCt0I1d0jdJJXuNtr79cdqrlA4yD7HUFXaCHA+fA2UClPgSII+OLeVcqHGGx2da425cq0juyfCFJV5ST8tsHJOsiinWcpn2goUtUXA4AHA+q8ie8CkeBiD8z0u5XyxqKdpIZr1oVuoBJ0yTNoWLeZBnF+ky3M6dYU5UpeYTJWI78AHaUk7x97xwpVvEOYe0hymGhDkpSpw/ZqJsNWogeiv/AAknVpjHgbqZvMqYlVQ826wlJkp94eH3AYncycKjfEWZmo/u+lKXo0due4fMSbKOwjeeuDH9jZ+6O/V0zIPRKZP/AE/64Xs24YzV0JploLikkgPggIImyiekDpE22wUk1TFDA/w7nrySF1tO3b3UJ69L9mIv1k4FN8MZo/VNuaRTrauXFKEExBjTMg+kQTOGJL2csWKGqkDqCJ+ugz8Di7Q8YvFLntFMqmKEyFKmFb7SkAxHQnpiJS0qFoq9lnYtqplec7/wD8MTCvV85nULUgBogHdSFT9FAYmGfCFIq8Y8duirCGVLStB3B+kdfSL4PN5Ln9QAXKtmnSeiR3h+6jf/ADYVeGeKWmq9x91pLiSJmAVpM2Ukq26ze8jwxqNBzEo3SBrUgkwApJ6+YkfXFmm8pBNabFscrqpJ7Y5i488nZLgIQZsQe8oix3HWLYpZLyoqe0W87UBlZ93s5Ud9yZTAjoDfDnm3HTFO4lDmoAmCoQQPMiZj0wOzDm/lzWzxdPg2kn6mB9cZuaLg5s5DmjKhpq0utgjUFTq0zeApKrx+thJ4m42fVXJTTlaVpPd0mZMwEx1nwO+GFfN0ux2dI8hgmFPqB0pnaYGkSqB73XCvkfELozJT7TJf0pMpSgqMG0yEkpg9Y8uuNq2s7M6GpPC+evgdvXtsA9GhcfupT/NjyvlXUty63XLfeIKSHpCVJPnKiDIBwTZ5ssAw8y60fCx+h0n6Yt8TcfJpQkhIVMHSowYPzg/PGeM0W0xdyDlI8gLcdqeydUbdkNUDzPdPwB+c2NU/DmYsLSoVvatJIKkqnUUjcAK13I8xge/ztpydDFPUPObaQkC/wKj9McHuNc2dGtOWqaZBBXqB16esAkEmL2ScE5dhpC7nme1bmYISwlaHCe4oAySbXkQR1MyI3wyJ5fZq9/ic1UkdQ0FR9CgfTCzltTWP5gHqVtSi3J8ExEQoqIEGdpn5Yd/yzzBr89QKI6lAV/p1jFlbeCa2C3uUTrKVGmqlLWsaXA+bEbggpBIIvvMz0x1yfk+W25XVLS6SSezA0ja1wFH1kemL/EXMEtUqHR9ktaZ0kaiPIyP6DAil5qVzyQmny5TygILidWgn5QPQqxHziXDDdLwrW060rFap5pN1IOoEgDYSpQ/DCRmzlc7mLaWgWVrkNrBjTMyT5BNzb4YPvL4ifBIQxTiJ0SmVRfTuvfa5GASslzGrrG1oZWyW1atbgKAki+8GbxYAz6Y0pYdsleBgHKuseH96zV5filAMfVcfw45VfJ5bSSmkqCUuAdoHz1E94FKfAxBHxwU9qzpndtp8DwKf90H6Y9Zhxm8ikK32yw7JGgAgwNjfxvsemMqMm8MtrwVcu5QBppIFU6l25UUgaZJmwgKgftfLF6l4ZraZYX7Yp9pIJU2QoE2MQCpQ3gxbCxkXMPNH0aaamTUwbuKtE7A95KZjrggvL+IagHU9T0wPQET80pV/NgpSW2KQBzH29dc32Z9mU73ULJAjV+kL9Okbx1jDCOWVe6P7xmzp8UoCo/nA+mF7MOHMyq3m0KZU2pJTqWowgERKgobjqNMnDf8A/WmejVQB4FP9Q2cWWXhjWwJXcqattJZp3w60s6iXVEKSYg7AggxNr/iSmX8sqmnbSlivUhQFxpITPWNKxafEHBGn4uqA06apg06kxpse9vMTItbYnfCrlnNOsUpxtmmVWEKsIIUgCxnSm4mLmN98KklYwxnpG8zplaql5t1hKSVFPvC1t0A77mThRPE+Ymr/ALohX2ohAcktq3M3IAIAmQfntgyrOs/fEIo2WAeqyJ+RWf5cK2eVNe/2bCmHBUpgEJSR3hspJFo6ggwME000xQ1py7iF33qimYHkAT9G1fjhfzvIs1Uj2ZxtT65MPJ91QO0mwTG14w1t8W5kwAKihUsAXUiTPmdGsfQYJ5JzCaqVKbDa0OJSVEKiAAQPGdz4YiUuhaBNGvOaVtKC23UpQkJsoE2AG8oUT5wcEsp42dWstv0jlOoJKtSgQm0eKRO/QnFQ82KdpxaKjupSJC0SvrEEASD5/hgfm3OLLnW1N6X3Ar9FIB9QSoEH4Yd5Q/p9d5wIZdWh1BcQNi0O9M7EKMEeYPzxVzTmN7Y2W0ZXVvJOxAKYPiClJwB/KOnabbqqRGh5MplyFKtIIV0uJ2ixtGNGyXmRSPtoKnA0spBUlQMAkXGr3SJ88WUadpC/IkUefULjaVKYabURdCkAlJFiCSJNxucTGkLpKB0lZRSrKrlRCFE+c9cTF9Z+BxRayvIKemSpLLSGwr3oG/qTc/HFWv4apPzimW0qSdQWlOkgi4Pdgm/Q4ShzTran/A5c4odFrBI+Y0pH72PK2c8ILtQlCkQR2LZTqE7KASIMREaib7Y5xVPLK2LrXDD+Y5i4jtUpQi6iVX0k7pTuT9BIk41rK+DqOnjsqZpJH3tAKv3iJ+uMx4a4MzIvLqUD2deyS4SgmdwBpNtveGGb+0s5Y99lLw8QEq/kUlX8ONSXJ3ZLrof1tggpIBBsQbgjHGjy9poENNobBuQhITPyGM1464+WysIadKV/q7fI2PoceaTMc+rkhTYZp2lCUuGBqHRUHWq++wxlwa2WzTattBSe0CVJ8FAEfXGL8cZcy5XNBbxbbUuCdIVpBgDqLA/IePVhHKOoe79ZmLq1i40Awk9DKiZg9AB8MeU8pn3qgOVL6NCTP2U6j+8ITPx/rixaSaDTZoeT5c0w0htkAISABEXjqSNyfHFpxwJEqIA8SYwiL5V6DLFW43+0kH6oKMUeJKmooKTQ84XlkqUFkqIjwGqSNtp64KEZPDJya2jSGXkqGpJCgeoMj5jFDMuJqWn/ADz7SI6FQn5b/TGQ8G8H1OZNqWah2mY1TCZhwneBqCbCBqIO8dMO2W8mKBu7iXHz4uLMfJGkfOcYpI1kXOP8zo6pkvo74XYKBI90kbeMjw6YZOCuMqJFGy3IpyE3QQqJ6nVBB1HvXPXHWs5S0a1SntGkTJaQoBE9YBBInyPywVVwDQlIT7M2AkADTKTA8Skgn1Jxtyi9kp9BOmzphz8282vySsE/IGcUlcYUyXeyW4G1QSCvupMb942HxjAxXAjNOVP0wWHEpISlS5F9/euDHnjOaPhV6szHsqk6WyNSgVAEjqEgGZ/AX6YvGPG0S3dM0vMeZmXszqqUKPg3K/qkR9cKldzGoa4rCWyS2gkKcSLg7xc7W38cNuW8tcuYjTStqI6uS4f4ycEcz4WpahCUOsoKU+7A06Z3gpggHwxmMlF2itNmYcBcwm6UPNOIhrXqRoCQQSLyCRI92Ou/lh/pOYlEsfndH7aSPrBH1wWy7ImGG+yaaQhG5TEyfEzcnzOKlZwZRO+/TNT4pToPzTBwuL2hTPOccWtU6AsgrSQDKY2PUSb2xRqOaGXIEmpSTE6QFEiehAFj5HClzD4ZfXqhaQhMae8RbwIjeLYOcGcEZcumbdDTVSsjvuLTMqG40qkJjaI2A8canGKphNsEZzzay6o0NFpxwFY7ygEhN4mypjxGA9JxmiizDU2hIaX3XUpCRIEmQbXB873+GvHJ2ezU12TfZqEFASAkj0AjFLKuD6SmUVssJSoiJMqMHcDUTA9MZU1VUKKVDzFonP8AiFH7aSPqJT9cGE5yypBWhxLiRvoIV+BxVruD6N736dqfFKdJ/eTB+uAGc8KqpadaaJKiFqlSdWojYSCoyQB0nFSg2T3IY6HiandSpSXUjQYUFHSQfOfx2wJ4i4iy9Takrq2UKiykqClD4CSR5Yzvhrl8ipqHG69wpUDLaErAUvxMwRAHQX+Aw+UnKPLUf+n1nxW4tX01R9MRpRZdiK8xR0i2qsBNWkpEhUaVAj3gkjcSYmfpbWskqaZxtK6fs9JAMICQRI6gbHyOFCo5NsKVpDzqWJJDQgwDuAo3A9QT54t1XKqnmWHHWFdIVrA/e738WLKUZMiTWgzW8DUTzpdcp0KWTJNwFHxUkHSfiL9cdq7hGke9+nbJ8QnSf3kwfrhfo8nzCkWFLq+2p0yVgzqiDFlBR3jZW04UM343fRVo9l1EqVpAJ1JWdgCmb3PkfPBQdWmL8odXOVVGSSO1HkFz+IJ+Zx8wDFXxGb9jTjylH/efxxMOUv8AQpeDToxMI2T8VV3ahuqp+zTBJcKFJ2HiCUEkx1wsZrzOfRUn2dYdi3ZqEgk7C0GZ8Diem6sqlZsGK9ZXIbHeUATsCYJ9MZmmm4grR31IokHpOk/JOpfwJGLNLyZg9q5WvLqBdK4GkHzBJUoHb3hviJJbFsX8wFGvNkGoSVNrJBSFQlJOyj10i8iRvPSMbHR1TSkgNLQpIEDQQQAPTGe5bygl4u1T+veEtSnfqSfDwA+PTFyp5St7tVDiD+slK/w0n643Jxk8smVoeaiqS2NS1BI8Tjm1mTSm+0S4go/S1CPntjMuL6p3L6VLClFxVzrMwqT0kkiBAibRgPwZy2OYo7epW601PdSmAVzue8CANhMGb+GJKCSuyp2aJm/M7L6edT4WR0b7/wBR3frhQz7mG1WUqloBAkp0qiQR6WuDPxw45Ryzy+ngpp0rUPvO/aH+KQPgBi9mPBlG+oLdYQVWEiUzG06SJjzxIyUdCmzP+DOZ/Y0yG6hKlwSEqBAITsEwqJ07b+A6YdMu5iUjykoBWlSiAAUG5OwlMjB9uhbSgNhCQgCAnSIA8I2wOe4UpZ1pYaQ4m6VpQEkHxtE/HC4PaFPyC884/RSrSFo1IJgkKuPOIv6TgFW88KadFMy8+vYCNP0ur6YWK7hR6pzJLTriW0me+VWVB2QOqiDYGOuNky3KGadOlltDY/VSBPrAufM4s1GL0FbRmznFOdPw4KEtsJIK06YWpPWAo6yYvZPTAFilrautS5TtrBaOrUe4ARtJUIkm2nr6Tjc8TE5uqHEz38oc3Y/O0vaDxSjV/wBJR/lwSoONlusOOONGnKDp70ybTspIjp44cMAOMMnQ+zBUUKGxG3oR1GNQkpNJojTS2ITHNmq1LbZZ9sJVCNIOoeMhCTqG3hHji17VxDV+623SJPVWlJ+utf0GOnLBimpql1iSalckLOykgyUpHQjc7zHlGNOxmTp6KlZj+YcN5s02ppyavWdQcQqYndJ1QbG4O1+m2LnD3A+aUrILTyEKUStTes7nxlKkEwAPhvjVMTD1GOKM9/KHN2PztL2o8Up1f9JR/lx64142VTpBQ5oXawAIn4i4nGgYzfj3g9lwqWHFJ6qTYiRBt4eY87RjcGpYojTRRZ5l5m+B7Nl+sbdpCiknqQTpSL9JMYj7XETo1q7NCU97sgUSqPu92dx4qGHLgXPGH6fs2Edn2EILczp8DPUG9zeZwyY58qZaMQcy+vqaxC2WHUKbUF6lpKAki9yoRuIjr6Ybvy0zCm/xVGVAbqQCB+8nWn8MaDiYvO9ocfAsZDx+zV6koSsLSnUQqI6D3gT1OKq+ZdO06puo+yAEhYlY9CANQPwPwwdzjJQ4lRbCUOkWXp38lEXjGU0vBoRXBVeQliDqk6krVMAeISZnUQPdi040lFxtEtpjdWc6cuRspxz9lEfzlOFlPFlFUJcepmQw42qQYAUJB7yYsJuLY0uh4Uo2wC1TMJ8CG0/jE4451wTSVSgp1rvARqQSgkDodO49cZjNRK1ZnNHztdQgIcZDqk2K50z8BaYxMaVS8GUTaAhNKyQP0m0qPxUoEn4nExLj4LknFVUkU7iTcqSQPI9D8DhA5VcLUzi3KlxXaVDbnu/dSPuqiLmQoi8AjxE441+SZuhlSXx7Spw6gps69M2KTYHpIgRc4+cO8uMwabLiXEMuKM6dakqjpqUgEeNumOntqrM53Rr+JjOGXc5YUkLBWjUAVdxwAEwSYIXAF8CePuMyHAhtxSVg2KSREeEYz6fdl5Gu4F5txRS0wPbPoQR92ZV+6L/TGZ0OUZ1mSAtdUGadfumdJUnx0tgT/mInBzKuSdIg6qhbtSr9Y6E/JN/mo4xSWy2wVzF4iafZSoaVpI1I62MGR8Iwx8N8ymVsN+0ktu6e/wBw6Z8RpncQY6Y51HKGlUsd91LQ2aBEAeAJGoD4z54Mvcv6FQA9nSmBA0EoNvNJE/HHRyi9mafQRo+Iad2zb7aiegUJ+W+KVZxnTNOBtxRRNtah3R6mbepEYFo5ftUyu3YLqloB0oUQoXEWlOqQCYvjMV01TmNcWUAkCNRiyAeqj6TbcxAw4xq0Ld0zS825u5eyDpdLx8GxI/eMD5Thac5qVtT3qahWWEkFa9Kl90e9BACZi8QThzyXlvQUsFFOhSh99z7RXr3pA+AGGUDGLS0i0zBM0q3q6rQmmStagoEaNxF5k2EWuSMOg4zzJj8/SlQG57JX8yCU40ZLYEwAJ3gb49Y16l7Q4/In8PcwBVdoOy7MtpknXqFzAEQDO/ywvZlzYcp3VjQl9IFkg6SD5EA/KJw9cTZZ2rC9J0LgwqN4B7p9cZxy24SQa5x586XGlam2iRe3v73CSfnGNe1xtImbo6jirPK7/DUvs6D95SdP1c39UjHpvgbNkK9oXUpqFkFKmtatj4KXCZBAtAG98aviY582tFox/KOVtY64t95aadUd0Hvqn1SoaRHWSfLBn+xs4p/zboeA6BwK+joH0ONHxMX1GHFCTScRVIpnDWDsVhUJGnSSIF7Eg3MW8DhKo+P8wW4tqh+3KjZKxqKQNyCSIG3vSMafxbkqKhkgmFgHQZi/gfEYUeXFPT0b7jK49pdUopX0KLHQJ2MgnzgeEY6NpwtIndFD8ks8rP8AEVSadJ3SF3/dbASf3sfV8sKymQpNO8KhLkFWv7MpUJuJJBBEdZtjWMTHLmzVIyvKeU1S0jtBUpbeJkhIVA8BrSQf4Yvi9rzml3HtCR4Q5/2ufjjRsTFX5H2TiJlTxY57Gl137BwzKYIIgkCQoSDaYwqMc4arSG26b2pyTC06rjpKUJ38wR6Yc+OOFvaEFxCoWPunZXS/gQOvlgXyupWKRCqYkCqUSpQmykpJ06TAFkmSN5J6Y26cbSIrugKc84gqfzdMKcHqUpRH/wDQlXyGA2d1tb2Qp6lpftAOkkJJC72UkgQqRG2NyxMYU2i0ZXkfEuYZfTtt1NKpTaEjvEGQN4K06kiNoUARGGbLOZ1I775U0f1hI/eTI+cYbsBs14PpKiS6wgqP3k9xX7yYPzw5Re0KfTL4zJBAIMgiQRcEHqMTC5VMVaFlKGitIslQKbjpuZxMdOH4/JLY24mFpvmLQ6VKW+lopMFK7K+AE6vhOFnOOd7CTppmlvKNgT3QT5ASo+lsceLNWjR33QlJKtsY/R8P09RnBTUEBshRabCiNSpkJJ/Z1Wm+O7fEmbukvP0q0U0EQEaSJ2VpP2hFona+AOV5HWVlV2zLSvs+8FqOgBQIiCd1eXzx1iko1Zl5yby22EgJSAABAAsABsBj1jMP7ezem/ONLWB1U2HB82r/ADODeX8ardpFOrSlohRSIJ6ATY+7c+eM+k+hzQ6Y+E4xkcyq8LU1TJFSpSu6CgrUnxjSRP8AmkDFkcFZxmF6yoDDZ+4TqP7iIR8yDjPGtstmg13FtOFFpDyFOQSQlQJAHpab4zbJ+LE0eYnQkBpyA9pT0TMK8ZSTt1BPlhio+S9O0nUh97txs6SCLiCNAgQQfGdr475Pyip0LU5ULVUKIgbtgT17qpJ+MeWNqUUqJTGaj4tpHfdfbnwUdJ+SoOCaqhITqkafHCZW8qKdX5p11vyJCx/ENX8WKC8pOVMOArDhcV3VBOmwG0SYNybH8MFCEnhi5LY6McSU6yoB5AKBKgo6YHj3ot54BZzzUoKeR2vaq8GxP8RhPyJxleR5OvN6tTStSEAkrWkTpA23tJMAep3jGpZJyny+ng9l26x9546/4bI/hxlqKZcsVkc3V1DgHs5bpzKe0uRqjugqgJEwRHnhbYzaoczBLtMla1NyqEJK7bGQL6TMY3hVIgo7MoSURGkgaY8I2jHiiy1pkENNobB3CEhM/IYvqYqhxM/pubK0HS/TgHrBKD+6sT9cM+Tcbs1IV2aVhSE6iFCBe24JGDtRSIcGlaErHgoBQ+Rwu5xw2lllxVG0htah3kp7uoCdhtIk+GKnBvKolSXYMreaTdO4pL7ZKACQpu5t0KSR85wAqudTryuzoaRTiukgrP7qNvmcBuC+F1V9c4p0hTLRSXAq+rUCQmPAkGfKfHG10lC20nQ0hDaR91CQkfIWxJ1F1QWUZO2vPVqFQ+2rshYtDSFQrqEJvIMG/ewLpuG6+rqg620tvszqC1y1cbQSJJny9cbniYnqPReJmf5Q5tS/nmVOJHUo1j95o/jg1w1zEFWstdjpWlJUSFggRAuCARci18OWB+a5X2iFFGlLkQFx9Cd4P+3hiqUXtE4taYoZtzKVSvALQHG7yE2UPSTB9DHrgG7zudeOmjo1LV5y4f3UD+uA1JwuqozZNO8vTGouXJ1aCCUj1B38Pljb6alQ2kJQlKEjYJASPkLYs6i9BW0ZJ/ameKKah5hQYSe+2EpB0mxIQPtLb38MBm01dTWJdpW3FFo6tQAAEX3VCbm0bm+N5xMZ9R1ReJmzXMyoYOmspiD4wWz8lSlXwIwz5Px7S1CghKlJWrZCkkE2mxEp2Hjg+6ylQKVAKB3BEg/A4BPcH06Fduwylt4A6dPdBkQRpB03HWMW4PaolSR9quNGGnQ27qQFGAsxpHrew89vGMcK3mVl7UzUoV/+uV/VII+uMr4qTUvVLbWkpWtwICFDTc7XPQkb7Yf8r5NZe2AXEKeXFytaonrATpET44TjGLCbZyXztoQYCXz5hKf6rnEwyN8DUAAAo6eB4tJP1InHzGbj4Lk/OnEH+r/fG68rsrZRQtuJabS4oXWEAKPqQJOJiY1PQWxzx8GJiY5Gj7jO+ax7n+X/ALsTEx2/D+xiehX5GIBqnSQJDSo8u+nbG2YmJjnLZpExMTExkpMAeOU/3F7yAP8AEnH3ExuH7IzLTAfJxAGXAgCS65J8e9F/hh5xMTEltlWiYmJiYyUmOVT7ivQ/hiYmKtgSuDmgitcCAEhTQJCRAJBsTG8SfmcPWJiY3+X9mZjomJiYmOZomJiYmAM45gLKUlSSUqBkEWMzvIvPnh/oFEtNkmSUJJJ9Bj7iY7/m6MRO+JiYmOBsmJiYmAM55hoHtjKoEgNkHqCHDBB6EY0Ro90emPmJjrPSMx7PeJiYmORo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sp>
        <p:nvSpPr>
          <p:cNvPr id="638988" name="AutoShape 12" descr="data:image/jpeg;base64,/9j/4AAQSkZJRgABAQAAAQABAAD/2wCEAAkGBhQSERUTExQWFBUWGR8YGRgYGSIbIBwgHSAcICAfICAeHigfICAjHBwcIDAgIycpLCwsHB4xNTAqNSYrLSkBCQoKDgwOGg8PGiwkHyQsKSwsLCksLCwsLCwsLCwpLCwsLywsLCksLCwsLCwsLCwsLCwpLCwpLCwsLCwpLCwsLP/AABEIAMIBAwMBIgACEQEDEQH/xAAcAAACAwEBAQEAAAAAAAAAAAAFBgAEBwMCAQj/xABJEAABAwIEAwUFAwkGBQMFAAABAgMRBCEABRIxBgdBEyJRYXEUMoGRoSNCsRYzUmJykqKywRUkNILC0UOjs9LwRGPxJTVTc5P/xAAXAQEBAQEAAAAAAAAAAAAAAAAAAQID/8QAJREAAgICAgEEAwEBAAAAAAAAAAECESExEkFREyJhcQMygVLw/9oADAMBAAIRAxEAPwA9X5xlVK02W6BuHSUlK0BLkAwbmTO/XHTLszAQUUORuqSszqqAGwfMlzUSPjihU5JmNXXIcdpUEtCSHfzRUB0P3hNwB5T1GGjMeLKymYdcqadDelPdWhQUCfCJJFr3x2pN4MX5E3Msjq6uqaQaDQGpUtsDQ3PUBYhJBPUGTPrDkriN+lZcLtCKYIRKSgpUknwAT5Sd+mBWQ8UZxWMpUwzTBBkds6SJv+gnw2kCLHHnPuFc3eaKXH2X9cCEDsw38wNQPzsN8LV+4V4PnD/FeYVLfa0uXMKK7KqFKDYUZ6iyjFpuRPyx44nyvOKhotutsL1xAYMBHiFa43tcT1waoMizSlaQ21UU7iEJACVoKYgbSBJ9ScA3eKcyezFbFIEghP8AxQS2B+kYuPARuT1xK7VAOZTTZlRtNspYpXG0ADuKKSB1PegE7k2ucBzxvWu1zjVNSoqCgd0LhGkdVBfh0gnBNfC+buiXcybQRcNtNd0kdFKsrSdjY2xTyDgPMGVuvCqQy44R3QntAQJ3JgdbWOFprNDJaqXM7WgqWzSJQN20KJcUPInuyN9xMRgZwfk2Y0qXHRSMrLq9RStQS4ANusAb2JnFzizPK+kpFdqpCnCrurZta28gXnpEY90P9u1DaFa6SnSpIIKkKK4I3UmCkHrFvhg7S6GzjxjxkUMtCpokyV95pwawIMSFCwJEwb/HHp7iJ99IQMiWtIEJDxQgAdLKTYR4YpZtwbmrzrSVutu6Vhfb2QBBBgo3sRaAQbbXwzsVmZsqSHmmHm57zjaoIHUwYmB0AxXT0Pszl1r2mvSXcvdcShBDrKQqQRaCRuEq2jeBFsMlPQZO4lxIpFU7iE6+8koWmCLpUSYIJH+2PVHzLq1vvNNUaqrSbAHsykeJJBBBtGx336e86zvMltH2jLUoZvMLDqwYsdKTtO5i2L37h9AfLl5GloE1LrTpJUVFagsdPuJKItYgYr8RcRNKph7LXuP9k4DrWFawTcCTBsBYgeOCPBjqqWmHb5WtSSpSg6lsKVBNpSRIA6bCIt1JLiDOMrcQy+9T6gVaRI0KABIMpB7wBkwfPxwVjB7oMorahPczwLkbIYbn5ap+YxSynhrMU1jjocpStKAg6jqC7i+kAqROmbx4Y5ZjxFw+s6gYUDILKHEGfQJCfmMBHaph7MEqNc+y263PaNnQehAtsD1Bm4HrgljAHbN1vuMrTW0DStA1NqQdQKvIAhSbTuRhfps4afZR/wDQ3VwNOtlAQm1oChCrREE2NsE/yEbWguU2ZvurF/tXg4iCIIUkCRY79Djrw3whVMMf3XMEqlSipOjW3qJuAZJHnacS1XgCdnVWhx9hC2KtlQVoUyFkOJRFtMC/dgz1uCeuDNJkWVuqCWqiqaqZ7nbKWog9QUnumRIicGOJ89r6VpC1JaLqDK1pjSUzsNXeMjcCMfaiqzh9H+CogCJSVOlREixBSbHzGK32wC8qpKKnQpCM1dp3EKOrUpKEqJvIQdx/mPnjxnfFi+yBYzFt5TBClLQLqkmAUju2Ai8z8cV8qyuoNU46rKkOI0gKQ4hCYVa6CsQTuJEyI8sGqpqjeSfaMtXTFtJI7vZpUJHd1I06r9IPXF7xkhGKGtqmwRnDCyQFJQlhABNiAq+pN/KRj7kWQ17K3dNWwhxxWvsCNYgWmdx0mB4TgT/buWPpj+zagubEU7SoHSxSU9L3FsB8+rmXnW9bFUF9oEdgsltfZmI0pTf3evUg4i0UfM0zSuabUFez9ufcW2YGlIk6tYnfpH9cUaWszTMKclBy9LapSfzilSLGRsDIwIbyzJbJCKikemErXr1ybR3ioQZiI646v0+TUqiw6t1paBd3WolRJPREgH/KBhWNAv5PlOaNPrc/u7GpKUaFq7q1DqkIkjrGxg7eBh6urGtTj9MxrA0oca7xKiYA7wkDzNsJGZ57SOoDDdRUqbSFLStaSCpQMxrUBYC4AE48ZUxlTzKVVa6vtFJup11agD+kkix8RIPxxa72QY6HPMzq9bCUUIU3ZZcWoqvMHSi3xHUHbHCh4dzNp5CgadgMpUC5PccB2lPveBOrqJnHE5TlbLYfdddqA6qO11FJEGLJGmYO9ifDwxSquI6BtC00j1W8lUBcIWtKUAyopKgNJjqcEqxr+AdkKzUgEGhUDsoFy/nYYmMczB5lLiktrfKAbQ8r+hA+mJiV9FNJy7i3N6ttKqeiYSlQ/POOd1XmEyFAT6/HFDiThvOH2+zdLLxWbFohCUeR1QSOsievlhkpM4zBnSl+kaDSRBW0oAJAG+mSYtEQMLeV8zK6oedbpaZNTBtJDegCxJNgRMdQfXpmmsqi7GCjos1pkIQk0zzaAExdJAEDwSDA8TfC7+XGYPZg4xRpSoge66O4APvSIIjbe87YKusZ66NSzStJFyyiSpQ/R1GQD56sD+FOGM1YLzyS02XFCW3TJIEx7oIFyeon5YtprogTVw3nLwl3MGmuobaakHyKjCoOx3tilkPANe268/7ShhxZACUjtAQCTcmBF7WJ32x24o4zrKSlJfQlp0qhBbhQIte5PXocecuzbPKtpCm26VhCkghxckqH6WkaoneIxMrwMM98UZzmFHSOF5aFqMaFMyDHWbCNxt545ZQ1nlUy2v2hinQpIgqb1OkeKgREnfcdMUuIOC82eR2bjzdSVkHWIbCOhEWlPWQJ3thiaos2p0gIcp6lKQAAqUqt8vmVHFdPVDQCzzlzmDqQ2qsFSFGVLcBQUdCAkTKeu4vPjOGBGU5oxAbqWahItDqNJj1Ekn1VhezLj2t/tD2elbDi4IDaxCSb3mQREEzOCS6DPnwdT9JSg/dQkrPzIPzBxHawxhg6p4zzBWYLYpGws6bIdEI/amxEet5G+CTlBnrg1KfpGxv2aEk6ovp1KTadpnAzJ+Fc1FU5UgtsK06YWrUF3BNkhVrbkA/XDA5xBXMIcNUy2lKU91xszKrQIJJ2k3A2xWrftofYC4ayDNmHH30paR2hEtuqnVpm/dkDePeE4M5lxnVU9O4uppwytMaSDrC95gAnaB164C5DzAzOqamnokPgEguqWEDyBEi4BGx6i2Jn5zlbSu3YaUlYhKaeVKSf1pkkETcTEeeCefdQ+i3l3MqsfbSpnK3XpH5wL0tk7HSVDafO2F3jStq6jSmooOzfKk6EpHa6h07yesyCJBiMM3D9ZmdHTNNuUaXkoSB3FgLA8CBNxtYfPHbPeZvs6WVKZKSs95pchYEmfQwJuMEmtCztT8bNsQKiidpfMNgp+BAH0nFOrzrKaaqcDrLbalJJU4Uahc3BTB0yfAX649jmY84PsMqrHAeq06B84IwnozQKzFpz2ArWkK7VjQVKSYMzYzpOxIjbxGCSaAYqOJsl1zTKKHVdwKbQsJGqAbGEj1i2AXDmWUDzjyKmqfbKV9yHNCVA+MDcERJi0Y0Oi4wonj7MtpTRc7vZONRM9IH9YwNZz/Jme0ZcbaaCVX1o16ieoMKMiNjtaMXNU0xjoqV3LSjLRVTVZbbVAdJX2wUBsfesRfBim4RcbbSqjzF1LekadelxBEWjYR8MLNZnmUrC2aN1SFOjvaErAOkKIAK7J67C+B3B+R5Q+3/elr7UKKSFuqSkgGxGmALRudwcKdYAd4jzytaeaLdQym4aKlqlClEAalJSICZv0IwQqcgzlaZXWUytJCg2lmAoi8aiJTO04rVnLjLgAtD5bpgQpTaF60kiLhUlQmBO/lGCLnB7TSQunzB6nSRIl0KRB2IkiR8TiNq71/AUOHcizZntXEqZR2i9XZOqKthEykECfI3jBKrzqsbQpT1M2l4d1pTcL1EzIEkkQBN43PhhXzuufNU24iuRTocUWu0RDkXiTfSQSPG0zbB1fANUtOv+1X3VggpCoDR8lJSTYiR5TivD9w3o5UHFOa1LQ7OgYUB3VLcdABUN5QDqSfL+hGBCcrzIVDITSNodbWVKWLtKSb3Wq5kGIJmfDBnI+X9SwF6a8turVrUlCdSfAWJBPqR4YvVycwZaWlbqXyshKFIT2eneSoiIG156emJHwmH8n1/MaxQCKrLUOo1CSFpUkfraTqNh5Yov8d1Ae7Fii9obPdbghsSN4UrukADbfFPh5OaVaVI/tFprsjoWEtBxY8CVKAmRsR+IOPT/AC4rVONpXWBTba+0DxBDgvMaR3bKmDq2Pww9umMlfNKXMFHtXMuZCSkoCG1dqpJNwrSO7c2JAnBfI1ZuzTtoWwy7A2UuFxeAq4TIFuvxxeGRZkgfZ16HB/7jQ/EasL/EWbVyXi4l4UjaSUKUsa/DvdnsR5j4Ti5a6dAPMVNQEgHLG0nwCkR9BHniYqp4OrFgKOcvGbyhtAT8AFbY+Yza/wCsuQdm+ZZytpRepG0NkEaWVa1gnYkBRlO4t4jHHgqnzGip5FEhYWorVJCXd7TcHa4BBIk4t13N0NVS2gyp5KbaWhK9XQRsfhfHY8d5k9/h8pcE7KfXoHyIT+OGVhoHPibmc5TJZ+x7N1d1NLkkAE2JtEgTMdRvjojjHNqgTT5YGwdlPuAfGO6cKlUuqq8wbUqjU6tvvONLTYEC4JMCJ2M3tvOH+j44Xr0P0bzBgnURKLAn3iAOnScVxv8AVEvyJfE2V5tUltp5kKcKgdbX5uJEST7sXmfDrOHBnOszZIS9RocTIGppcW8YkmB+yMB2OcidS0ezOvHVCOwGqfHUDcX6ifh17O8c5k4NSMrdbaF1KWrvBPUpRAJMXgA4lvTBWquabwrFsMMe1WhLae6qd5BgyIBJt8Ri2vM89fB0UtNTDf7RepXpYmD6gYW+Dq2qRU1FU3RF9JhOqNJG86TudhIAPTDunmAOzdLjDrC20gkOiBfwmCdvDFcbftQvyKmS5dmntrlS2zohGkh6wVJBgeO24IHnfDSniyrbSv2ql7EJSSHArUkm0CBO8/pdMB6PnEFpARRVDzvgynUnyvcifAj4nHDOeMa9bSi9l66dgggKUdStXSREgG9yN4vgnb9yH0fMm5o1lQkhihNSoKI1pVoSB0CpET8R6Y65pX5yttRepW0tEEaGTrcBOxMEyOhjxxW4GzmrpKQBVA4ttSlLCkJhUE9UgEnaxIFo6Rg/mXMpCKYvhtSCFFOh3umRHhfrvgk7tIWgRwivNKSlSk0gcQSpQSVBK0ySYIkesQTf4YJZ3zGWxTdqpgsuao7N0G+19gYM74ro5udqIp6CrfV10p7oP7Qm3nAwtca8R1L7RRUUSqdxUdmkjWVJ8iB72r7u9xbCNPaH0MzXMqqeA9myqoXOylHSg+YUUwR5zhZ4qrq59SEO0XZ1BWkpSlIcBAjSdV0mNiCbReBhtoeNnqdpCKmgeQEJSkqQmU2AGwGlPpqtjtnHM1lgMq0lSXQDEwoA9Y2kC8Tgk1pC0z0ePHWv8VQvtgbqQNafnt/FjxnPM5ilfCHEHSUyVJuoWkd3r4b2xUHN1Dv+Foqyo8w3A+Y1YUarPyuup3UUZD6HCVs6SpYMnUNpmLgxAsemCSaeANNZzRbfQQzQVlQINw1AFtwRMeuFfJM4pUV7i/ZO3ZU3JhHaFBkQqDIEixJj13w+s8zGAQl5t9hRMQtHX8fpj5W8wKKkfW24A0CCpS0pm/6wSNUnxvhlKqGH2fafP8srUez6Umb9mW9J7omRAgECbg4pN53kyWyy4lhpLZKdLiASZuSk3J9Zn6Yo5tzQy51KtDT7yoP2jbN0jqdRuBG9tsLuR5pQM1r3aUyXWikKCintNCp3AVYBQNzvYYcVWBYQzTNMrdQqno31ICgpakoCxJAAspe1ug8MV+DsnyV5oGoH20kK7VxYBg7iCEgEdP8A5Ls1W5VWIDIDRBMhGktmQDtABmJ2O044IqsnCVMrTTthq0OhKTeTKVG6rzsZ8cG3WUx9FWo5fZYCHgshhJ1dmhctza9pUJiSAcdnuD8vSkONVS6ZKhKVIfABB6yubfHALM63K1D2akqQjtCStLeoyQkxClWG230xS4NyrJnEEVCB2yVlJU6tUKA2UACEC1o8sWmlabH2TiN4LeTUGu0N6y0VUytSgLCQoH5i9vPDCzyzonRqRWPvOiClwvhwpULgwLH0OLi+AsrWe0RpDaYUpttY7MkdSkTuAJgicfXuFMqcR2iVIbTJGtLxRBG9lKgEeEYjleciivR8s6ZokOVLhfcMhSVBsnyCb+Z6nHbMcpXRNrKaxbgKdIbqHUgCSO8CSBbwjxwrcUtMughFYlbVOEQltepREEd5QsFW94Te8dMF8h4QyR5pKwEuKWkGHniViRsRqEH0GK7jTsmGCcoyZtby6aqzF9ESsIac7NtQJvc/ek7QJ+eGA8paRQhp91LSoLiQvXrI66jcEi3yxcb5f5ewFOPS4CAAp1c6QPDTHlfyx8qOF8upyl5DqWFDvIKnu6bWkKUZHpiWm+ynN3g3K0kgq0kdO2Vb+LEwq/2e29LhzBuVEzoMpsSLExO3hiY68H/oxa8FfgRTzLjlYaBx8lRCXEggptfSIOqZiY8RNzh4q+ZLaadb3ZrbUhWkpdGm8T6/QYHjmfUufmcpq1+BUCkfyEfXCdxzxA9V9m08wpp3UApkgkgk2iBJkEGRjkqe0b+hwa50MKACaapW7AlDaAoA+RmT8sU855iPuMqDlC9TNKBAW6D3ldEwUiJEn4YIZLxrT0bSKddK/TBNhqTMkm5JOkkk+WLmc8y6Vl8sPJlEHUr3ojxREkek+mIk45oXYo8us7TRMqdXRvHtVH7ZCCQUg7X7sAzsb/DDnW8yadNN7QgFQ1FMKOkyIkdfHA1fOmh91lD70WAbb/3IP0wl8ecUIrUtnslNnVBQoaVJMxcRubHbqMVJPaA7Oc6aHZCX3FxdCG5IPhcj6TgFxVx+amnWhykdYBEt9smNe4JEgbW2nfDFw/xzlzDaWUhbASI76L+qimSSfE4v55xpRtupaqACk31KSFJT5kG49YxEnHNFtPsWOB+M2aKjabdpnWgRrKwk6VlX3u9HSBaRa2GbNOY1O0wh9ILiFm33TYwYB36/74p1vOLLUWDqnfJDZ/1ADCDxxxFTVaWnG2ykFfunuEQqDIEgE79d8VJPaJbHmo5z0IOlsPPK20obMz4d6MKPHPGSathWulWwsRpS8khRTuFCQLTPyw8ZHxzlqEBts9iEgCCiNvEpkT5k4uZ1xXRNutB8JM3S4pIUE9Zk3A8xiJOPQtPsEZPzDYYZaaep3afQhKY0EJsBtqIVHwJwUzbmJTsJaXdaHIIIsQD10kSfpirmHNvLECO27XyQhSp+YA+uM+4wz+kquxebaOnWO4ToIAOkpgGEyPDxxUk+hbHh/nPQzpZS/UK6Bts3/eg/TCVxZxKipW257KUvB0S06k6rEQCN4UCLAXnGiZVx/l0aUKDI/R0aQP3QRixmvFFEy60twJlUaXtIOkHYz7wF9x44iTj0MPsptc0KYd15DzB8Fo/8P0xYzXjylp3GysWcA+0AuARIJEao+vlipmnNXK0pIU8Hv1UoK5+Y0/XCBxJn1G8tmpbaKx2s6FmLBQBQQDAEDbwOKop9C2O1VzioFd1tL1ST91tomfgqPwwmO59T+2U1QimKpUdbawVLvIUCD95NyB4jGiZVx9l0aULDI/R0aR/CCn64712fUFO4h5SWwp2PtkoTsrqVe9HngrVqhh9nGh5j0Ku7qLXTSpBH8sjHpziOgonS2UoY13KwgJSY/Si/pIxUznj/ACiPtnWXo6BHafI6SPrhAzvNaFbjNWlKn0Fw6kuGJTqgpKdrW33674KKaYtjdnPHmTCVJWguwdK2mSVAkRY6RPzwrUL2Wt1w7ZsPMup1anO+EqiQrTF5Fojr640TJuIMrgdiWGvLsw39dIH1x9FNllIoLCGUdrbWBqTB6TdKUk+EDC2lVMbObTWUVDfZIFMEkiAkBpU9IgJVPpj61luVN/3YtsJKQVfaC58TrXcn445ZmnJ0HWtVK2tJkFCkggi4MIN4PiMIOaoolPNVDziqtlxZSoJJSkiSAQPe7pgxaYwUU1ixY0ZurK2EqTTVLLLjkIVpcLkidgATBv5Dx8Qv8OZNlXtDrNWO0WnvJccWQkifdISQJBvJmQfLDxlvDuTrQUNNUqtQg7FV/MnWD5i+OrXB+W00hbbZLhA1PHWfIAq2+ET54csU7FHFXAmWPgdkhtIAg9gsJ1DeFaTf1N/PHf8AJbK3JbDTILYEhJKCBsCYIJ9TjxWcI0DCg6CinWjvJKnSEz0kKVEemECryylL7b1a97Q06dJDSzpSdUBWoQSkdQI+lyVq02PsYM9y6lQhNLTVjTaXFEqT2mtcxbTck7CxI+M4pcH5Tk5KkvNtl5sgKW8rur8wCdA/Zi3nhqpOBcqWgpZaZOxC0KlYIuCFyVD547s8FZcwjQtps6j7zpBUT+0b/ARg5WqYorvcFZS4or7Nm/6DmlPwCVBI+AxMWzy7oP8A8H/MWP8AXiYzcfLLkH1PMQoYccdp10624s6DeZ2kJJ2wFpOc7JSkuUrq3o/4SQoR5EnUJ8I+Jwt8a11c8EM1LBD5N0oTqSoE20QSDY+O4OGnh/OnMtZDK8udQkXUtMqkwJJIBT0/StjTinol1s9O803VD/7bUoaNlOuJOlIPUjREfHCRlFWyvMF1DzLjqEQqECRM2K7RpsbEibdJGNB4h5oIYLQCAsOJCihR72lQnzEwdr4o0/ODL2wU01K9c3DbSUyfgr+mGVigMeT8d0boUlqUFKSop0hNhHUSnqOuAyOYeVKcL1QlDbyFQlZb1kxsUqSkm3nEdMBc75hIqG3AqjXTqKe6p1MFY2IB0g2OmRJ3GA/AFbQMIK6pkrUtR0lSErQkA9NV9UzJE7AeOHFNYF+RrzTm9lbg0ltVR6tAj1OozHwwmV1ZSuZolb4PYi6oM6gLgQTcEwDHScaoniqiTTKdZCSgd0pCNHTa4A29cAsn4qyRgdqns2FrEKSUqUoCdoAUADHSxtgriqobDeRZ5lkpTT9i2o2CQ32Z9B3ROKj+e5UatS3g0283Cu0cAAMWBBmCodJva21gj3HWTuOpDTae2JOlxLXZwYP3rHy264UshTQrr3VVclrcJMqClTF4OqBE/wDl3FVixfk0DO+YGTEHtVNPnyaKz8ymPrhF4iq6N6tp3Faiyogqg/cN4j0EQL79caZkqMq2p0UoVuAEJCrX6jUcC8vbyZNQ4uGmnEdHVQgTN0BStHjYbeAwTpaY2EslzLKUx2HszR6dwNn5lI/HH3MKnLUViVPJbS/uHFgASBuTMSALKPgL7YD5tnOQiVLLEi/2KVTI82xGE7PvZXcxZLq1qZWftDMyk32FwDta8G2CimryLZoedcW5OZ7dymd/yh0/NKTjPeLa6ieXTvo1raKxYHT3AdJSAdrCL4f8nyjJU/mW6Sf14Kv+ZJx8rcjypFWhTiEpcUqUpM9mVeMe4CfkT54J1apjZYyTMcpRHYezNH9gNn5qSD9cdszXlzT6Kh1DXaKI0uxInookW8O908cVM3YyYXdNIg/qrCD/AMsg4RON3KVxlLjD6lttkIQE7AJtHeuTHU+WCin5Fs0TOs8yn/1DlIs+elZ+knGd8Y1lC+2HmHFuIbUEpSO4AEgSkAiYjYnyw3ZDw5kelJbQwpUAw8rUr4pWYn0GL+d8HZZIedbShNpCJShUWulFtrWicSLrA2eMgfycJSWUUzSiAYUhKVA+BKhJI9Ti9mGWZchftbiGtUzrAKhI+9CZTI8YnErOHMsWgOKbYSlQkLSQ2CDsZSU4T+IqCkUyqnpqtHZoBWUoX2igVHqZ2+f4YsYxk+xbQ45nQ5YpOt4UoChIWSlBIPXUCD9cIXF7NI82osVQU2wEhKGzMW2JJv63xZ4H4PyioZS44At4mFpcdKe8LWSFCx6b/OcNGYcr6BYBSg04iFdkQkKAMjVIMnz3xIy44LVg/hXh7JXWm3G2WNSkglDqtageoIWo/QRgtUcvsvDnbKaSlIOrRMNz46NvONvLHlvl/lzrYDbYhPd1NuK3HjCoJ9RgdmfC3srJap3jDqr9qsSmAfdAAkb2AJ/oSTdWTKC73AeXvJ1JaSAbhTSikeo0nT9MKXF+QyjsGqhsNMoBA1BSjfZQH423wP4R4Gp6ouM1FU8pxo3bbXoQUk+8AQTczMR0w0v8n6QJHs5cp1QUqVqK9YMWIUfEWiMVS4umxVlDhHgLKallLqUqeUfeDrhkKG8pBA39bRg0eVlCHAvSoNg6gzq+zB32iYm8TH4Y5scqKNKEpSXQpO6wu5JvMEFI+AxHOGnqNtxbTz1SNMBpZmPMXgnpEeOIqfZc+Cy9y4oXLoQpHm24r+pI+mAHF3DL3Zopm3QGkpJC3FgqN9lCJO+4EbbYD5Tw265UKYqa52m7Q6kNsLjtDFwT7oUANrzfDKeT9MmFNOvoeB/OqXrJBBBBTYEEHpGNcnF02Sr0J7WX5KBDz9V2osuVq36+6CI8PKMTDY3yUoyJcW8tf3lBekH4QY+eJjHItA7LucLy0JAoHqhcXUyDpPhslUGOmLLvMDM1XTlLqEC6iomQnqQClMmJtjpk3GTdA0GXKF6mSL7EgnqSV6Z+ZwUz7mQ1ThtQRrCwFROlUETte8HF4tdEu+zLah72yv1FldQlMqKWwdRA8wCQL7x5b3xqGU8xKcrQwWXGFkhKUlIA8B4H6YpOc4craJ0lZUfe0NQSfOYnFN7m5T1H2aWHUggw44kaZAkAXME3i/TF/Z5Q1plrOeYVCp5TFW0lbSZOsjtNJHimJE+I/DHNfOLK0IDbaVrQBAQhoAekKI/DCFw1VUftq3qpBUgGQkAFKiZjUFG6Y6Dc+mNeyTiPL1kJp+zSqCQkN6DYT+iBt54OPhC/kzPiriqlqaVXYMdiCohSNIQZgd4hNrpi+CPBL+UNsID7aVvRKluthwDyTGruj0vc9cMeYZzlNQ+r2pLaXGx77p0hQ8JCoMfoq+HXHTNOO8m0w4tl0AQAGiuw6DuR9cG7w0C1mlflwpCeybWwqxDaQnbw92CD8QcDcszDI6drurYAchSkud9fkFBUkRJt/vhP4zzejepE+ygpaJJSkSmCCZt0vg3wrlWTdi323ZuPlI1qeChc9L9yBtbeMHHxYvydlcRZMXYpYS8oKALaVIGxkXATceWFPhiiy92rf9sKi0LoSSqConqUd4QBtsZ8sabmuVZX7MT2TPZ/pMJSCCOoUi8j1xTyfK8maY1aqdSXO8VPqSVWt96CmL2AGHLFOxRbyjIsn2ZapFHwIStXyXKsC8syDJ01K5jUgWQ+oaEjbu6rGJiCTGOS6rJUOpNO6hLxlKOzUsiSCNjKNpGEugyuifzBxFU4vsY1XJuoEQNQukbn4YvFVasWPWbU+RCdbjCD/wC06fwQSPphO4yXTvPsOdstTbhTJG2hUCQnxA/rh9yrgrJrdk3TuH9ZztD8lKP4Yoq4GytFWhK1quqUMKP2czOkGNp2TPlfbEUqTWRR6yfgnI4GgNOH9d0k/uqUB9Me894FytCg44Sy0SCW2zDZ2EwEnTI3gj+uLGacK5Qmdam2D5P6P4SqPphT4sbpl0umnqitpnuJ0EG4gkKPU36Ab4RSfkW0OuYcIZXplQaaBEgpd7MeohQT9MK+d0dJ7OunpqwKbQCshCgtUqJ3ItFvXHLhbgPKH2W3Vulbi0hSkKd0Qo7jSIMTtc2ww5lyrodGpgmmsQpSCVBSTBg6iZ2sQcIyadZFWK3BfBeVVTKXHnFKdkhaFO9mJBiwEEiIvJ6+mGyu5U0JQCwDTWIKkKKtSTFlaiZ2sZx8yrl3lrjIDZU5pJCnA4oHVudQB0g3207RjgvhunoipTNWApQ0BDriIGoi4gAk+V+uCpvbGUWcu5dZatrQ3KyiylpcOqTfvAHSD5acc3uFU0KVlmoVKwEBDy0gCSLiAJO1oJjbzR6bhxtyuVTvVzjfaAqCkdzUR90kmIiSJ/8AlwTyToSk999aiLLLgMHooQkAxvfC3F7FX0K2V8Lh2sXTPV7rZV309kdIXvIMmJA2te+0YazyXpUjU26+HgQUuqXqggz7oABB2jFen5UNdqV1VUVqV3UBMNmTF7kybbYIHlw43/hq95rwCrj+Ep/DBtN7oV8FXL+UbQKlPVDinVbFEIiJ6HVO++CDHBFQypKmq54oSQS2u+oDcSFACRadOF7jWnrFGUnR2BT31GCopEyk7+Bna+O2WcGVlY0l1WcvKQu47JJSPMe8Lg293Fdx7GH0Dc/VW9uHw77GiSguEd5ImCSjcj18j54Ojlc4+majNKp4KH3DpSZ9SoRgdXcqaqCy3UhxlStWt4nWmQJ2EESJFx/XBpngSsYSE0+YLASAAlaTFh+0QB/lxJSTdpiqBzHKd1bqDUVUpaEIU2IWSBAJ1AgHqYn4b4L/AJF1jf5jMXLbBxJV/qj+HHKrr66lZcNWtDkwGy3a95BOlME2j44X8lrc5eUplt1piCSBUXXB/RlKiUjzFpGL7quxhjqzmFQ0kIdS464kAKWhJ0qPiIAEfDHzAP8AI3NzdWbQTuEtW+Fx+GJhzXwKLlRzby7UG0ulalkJHcUEybXKgLYzXPFsVWYpDq1NtydSkidI8k+sC207GMbSjhKjCCgUrCUqEEBtIkHzAnFDLuXdCytTgZC1GR9odYAO8BUj474wpJKitMmRP5alKU05pwQABZKVGOpkBRPiTi1m2a0aiKaoKD2hgJWO6T0ExAPhilmHAtCBr7LsykyNCikSL+7Ok/LGX1eVVGYZkWUrSRuZNgJEmDcwDsJxrjFqxbNYYXl1EhSAqmZSbqBWkT6yZPxwv12dZWvWaYsl5KCSppOkgGxuAAZ2647UPJfLW923HP23FfgjSMXa3lfQqRpba7BQ++1ZUHcEmdQPgcZjJJ2GmzMuCMlon6h1VW6OzCu6hwlIWT+sCLJ3jzHnjV8t4TywCWaelUB94JSv6mcVcu5X0LTZQWy4SZK1KIV80kQPIY4VHA9PSEvsqWlYBCUqVqTcQdxqsD441iT7JlHl/hLK6upNk9onvLaSSgK6SU28gSn44u5rlGVD88mlbj9ZLZ/hIOMw4f4SczGtebdehtN1qQRqgzASCOpFzEAT5YfKPktlyPeS67+24f8ARpxl0nsuxb4wFJ7GU0jx7IKMaV6hqm9zJPpj3wXwPlb7DbtQtLjyhJSXS3HgNIUCbdevphgzHlBSrMMrWw2bqbT3gTtI1GQSPUeWCCuV1DoCQhaYAEhxUmOpkkT8Mac09kpo+vcu8sS0oCnbQCLOJ95MXBSoyZxS4c4Ay3StxJ9qk6Spwzpi8QANJ898cMx4UFEy6lh5X2kE9pBKQJ20pG8nfwwncEcv05gHVP1CwG16SGiAVE3lUgwIiLePhg1SuxfwOmZcMZS0oLU8hgoIVHb9QZ91ZNrbDCTxfSNrrGu0qFaHFBKyBIAURJHoDv8AHDzScmMtR7zbjv7biv8ATpGKtNyhp+2SXH1uob91rYwNgpSTMDyAnBTxTFH3KeVOUH3T2/q/P0QQMTPeV9CnvJcVSNmNaE3SY696SDHW48sEKnlVSKuhTzf7K9X84V+OAnFOQuNUvYN1A0oBOpV1EkkwQNoBj0jFilJ4Yyug8jltl6mk6EqCdIhaHVXEb7lJnxjA1fD9PShbdPVjU7AKVrQpQCQo90JAJ+Plhd4O5aM11Ol5yreNykttqACSk7d4G5EHbrhkPJejSmWVOtvAgpdKyqCPFNkkHEjPi9jjYlZBwlT1NU6w/WOIKe8nSQjXJgyVSJEiBE3OHVvkpl+ggdqpRFlly4PQgABJjzGOeU8omAVl95Trh/QOgJ36SZJ88WV8rtF6esfa9YP8ug4jafYz4KVLyrYDxVVVJdUqyEg9mb9feJJ8tvXF9fK5KL09W+0fgf5dJ+uF3j+iqlAqKkoS2die8qOoN/IgnFnLuW7tW0h1zNqh1Dg1DTMX6SpZ222G2NSuPYw+icaZXVKb7PtEgNBIK1ky5AFxub736+mOeRcGVFcwl45u+pCt0I1d0jdJJXuNtr79cdqrlA4yD7HUFXaCHA+fA2UClPgSII+OLeVcqHGGx2da425cq0juyfCFJV5ST8tsHJOsiinWcpn2goUtUXA4AHA+q8ie8CkeBiD8z0u5XyxqKdpIZr1oVuoBJ0yTNoWLeZBnF+ky3M6dYU5UpeYTJWI78AHaUk7x97xwpVvEOYe0hymGhDkpSpw/ZqJsNWogeiv/AAknVpjHgbqZvMqYlVQ826wlJkp94eH3AYncycKjfEWZmo/u+lKXo0due4fMSbKOwjeeuDH9jZ+6O/V0zIPRKZP/AE/64Xs24YzV0JploLikkgPggIImyiekDpE22wUk1TFDA/w7nrySF1tO3b3UJ69L9mIv1k4FN8MZo/VNuaRTrauXFKEExBjTMg+kQTOGJL2csWKGqkDqCJ+ugz8Di7Q8YvFLntFMqmKEyFKmFb7SkAxHQnpiJS0qFoq9lnYtqplec7/wD8MTCvV85nULUgBogHdSFT9FAYmGfCFIq8Y8duirCGVLStB3B+kdfSL4PN5Ln9QAXKtmnSeiR3h+6jf/ADYVeGeKWmq9x91pLiSJmAVpM2Ukq26ze8jwxqNBzEo3SBrUgkwApJ6+YkfXFmm8pBNabFscrqpJ7Y5i488nZLgIQZsQe8oix3HWLYpZLyoqe0W87UBlZ93s5Ud9yZTAjoDfDnm3HTFO4lDmoAmCoQQPMiZj0wOzDm/lzWzxdPg2kn6mB9cZuaLg5s5DmjKhpq0utgjUFTq0zeApKrx+thJ4m42fVXJTTlaVpPd0mZMwEx1nwO+GFfN0ux2dI8hgmFPqB0pnaYGkSqB73XCvkfELozJT7TJf0pMpSgqMG0yEkpg9Y8uuNq2s7M6GpPC+evgdvXtsA9GhcfupT/NjyvlXUty63XLfeIKSHpCVJPnKiDIBwTZ5ssAw8y60fCx+h0n6Yt8TcfJpQkhIVMHSowYPzg/PGeM0W0xdyDlI8gLcdqeydUbdkNUDzPdPwB+c2NU/DmYsLSoVvatJIKkqnUUjcAK13I8xge/ztpydDFPUPObaQkC/wKj9McHuNc2dGtOWqaZBBXqB16esAkEmL2ScE5dhpC7nme1bmYISwlaHCe4oAySbXkQR1MyI3wyJ5fZq9/ic1UkdQ0FR9CgfTCzltTWP5gHqVtSi3J8ExEQoqIEGdpn5Yd/yzzBr89QKI6lAV/p1jFlbeCa2C3uUTrKVGmqlLWsaXA+bEbggpBIIvvMz0x1yfk+W25XVLS6SSezA0ja1wFH1kemL/EXMEtUqHR9ktaZ0kaiPIyP6DAil5qVzyQmny5TygILidWgn5QPQqxHziXDDdLwrW060rFap5pN1IOoEgDYSpQ/DCRmzlc7mLaWgWVrkNrBjTMyT5BNzb4YPvL4ifBIQxTiJ0SmVRfTuvfa5GASslzGrrG1oZWyW1atbgKAki+8GbxYAz6Y0pYdsleBgHKuseH96zV5filAMfVcfw45VfJ5bSSmkqCUuAdoHz1E94FKfAxBHxwU9qzpndtp8DwKf90H6Y9Zhxm8ikK32yw7JGgAgwNjfxvsemMqMm8MtrwVcu5QBppIFU6l25UUgaZJmwgKgftfLF6l4ZraZYX7Yp9pIJU2QoE2MQCpQ3gxbCxkXMPNH0aaamTUwbuKtE7A95KZjrggvL+IagHU9T0wPQET80pV/NgpSW2KQBzH29dc32Z9mU73ULJAjV+kL9Okbx1jDCOWVe6P7xmzp8UoCo/nA+mF7MOHMyq3m0KZU2pJTqWowgERKgobjqNMnDf8A/WmejVQB4FP9Q2cWWXhjWwJXcqattJZp3w60s6iXVEKSYg7AggxNr/iSmX8sqmnbSlivUhQFxpITPWNKxafEHBGn4uqA06apg06kxpse9vMTItbYnfCrlnNOsUpxtmmVWEKsIIUgCxnSm4mLmN98KklYwxnpG8zplaql5t1hKSVFPvC1t0A77mThRPE+Ymr/ALohX2ohAcktq3M3IAIAmQfntgyrOs/fEIo2WAeqyJ+RWf5cK2eVNe/2bCmHBUpgEJSR3hspJFo6ggwME000xQ1py7iF33qimYHkAT9G1fjhfzvIs1Uj2ZxtT65MPJ91QO0mwTG14w1t8W5kwAKihUsAXUiTPmdGsfQYJ5JzCaqVKbDa0OJSVEKiAAQPGdz4YiUuhaBNGvOaVtKC23UpQkJsoE2AG8oUT5wcEsp42dWstv0jlOoJKtSgQm0eKRO/QnFQ82KdpxaKjupSJC0SvrEEASD5/hgfm3OLLnW1N6X3Ar9FIB9QSoEH4Yd5Q/p9d5wIZdWh1BcQNi0O9M7EKMEeYPzxVzTmN7Y2W0ZXVvJOxAKYPiClJwB/KOnabbqqRGh5MplyFKtIIV0uJ2ixtGNGyXmRSPtoKnA0spBUlQMAkXGr3SJ88WUadpC/IkUefULjaVKYabURdCkAlJFiCSJNxucTGkLpKB0lZRSrKrlRCFE+c9cTF9Z+BxRayvIKemSpLLSGwr3oG/qTc/HFWv4apPzimW0qSdQWlOkgi4Pdgm/Q4ShzTran/A5c4odFrBI+Y0pH72PK2c8ILtQlCkQR2LZTqE7KASIMREaib7Y5xVPLK2LrXDD+Y5i4jtUpQi6iVX0k7pTuT9BIk41rK+DqOnjsqZpJH3tAKv3iJ+uMx4a4MzIvLqUD2deyS4SgmdwBpNtveGGb+0s5Y99lLw8QEq/kUlX8ONSXJ3ZLrof1tggpIBBsQbgjHGjy9poENNobBuQhITPyGM1464+WysIadKV/q7fI2PoceaTMc+rkhTYZp2lCUuGBqHRUHWq++wxlwa2WzTattBSe0CVJ8FAEfXGL8cZcy5XNBbxbbUuCdIVpBgDqLA/IePVhHKOoe79ZmLq1i40Awk9DKiZg9AB8MeU8pn3qgOVL6NCTP2U6j+8ITPx/rixaSaDTZoeT5c0w0htkAISABEXjqSNyfHFpxwJEqIA8SYwiL5V6DLFW43+0kH6oKMUeJKmooKTQ84XlkqUFkqIjwGqSNtp64KEZPDJya2jSGXkqGpJCgeoMj5jFDMuJqWn/ADz7SI6FQn5b/TGQ8G8H1OZNqWah2mY1TCZhwneBqCbCBqIO8dMO2W8mKBu7iXHz4uLMfJGkfOcYpI1kXOP8zo6pkvo74XYKBI90kbeMjw6YZOCuMqJFGy3IpyE3QQqJ6nVBB1HvXPXHWs5S0a1SntGkTJaQoBE9YBBInyPywVVwDQlIT7M2AkADTKTA8Skgn1Jxtyi9kp9BOmzphz8282vySsE/IGcUlcYUyXeyW4G1QSCvupMb942HxjAxXAjNOVP0wWHEpISlS5F9/euDHnjOaPhV6szHsqk6WyNSgVAEjqEgGZ/AX6YvGPG0S3dM0vMeZmXszqqUKPg3K/qkR9cKldzGoa4rCWyS2gkKcSLg7xc7W38cNuW8tcuYjTStqI6uS4f4ycEcz4WpahCUOsoKU+7A06Z3gpggHwxmMlF2itNmYcBcwm6UPNOIhrXqRoCQQSLyCRI92Ou/lh/pOYlEsfndH7aSPrBH1wWy7ImGG+yaaQhG5TEyfEzcnzOKlZwZRO+/TNT4pToPzTBwuL2hTPOccWtU6AsgrSQDKY2PUSb2xRqOaGXIEmpSTE6QFEiehAFj5HClzD4ZfXqhaQhMae8RbwIjeLYOcGcEZcumbdDTVSsjvuLTMqG40qkJjaI2A8canGKphNsEZzzay6o0NFpxwFY7ygEhN4mypjxGA9JxmiizDU2hIaX3XUpCRIEmQbXB873+GvHJ2ezU12TfZqEFASAkj0AjFLKuD6SmUVssJSoiJMqMHcDUTA9MZU1VUKKVDzFonP8AiFH7aSPqJT9cGE5yypBWhxLiRvoIV+BxVruD6N736dqfFKdJ/eTB+uAGc8KqpadaaJKiFqlSdWojYSCoyQB0nFSg2T3IY6HiandSpSXUjQYUFHSQfOfx2wJ4i4iy9Takrq2UKiykqClD4CSR5Yzvhrl8ipqHG69wpUDLaErAUvxMwRAHQX+Aw+UnKPLUf+n1nxW4tX01R9MRpRZdiK8xR0i2qsBNWkpEhUaVAj3gkjcSYmfpbWskqaZxtK6fs9JAMICQRI6gbHyOFCo5NsKVpDzqWJJDQgwDuAo3A9QT54t1XKqnmWHHWFdIVrA/e738WLKUZMiTWgzW8DUTzpdcp0KWTJNwFHxUkHSfiL9cdq7hGke9+nbJ8QnSf3kwfrhfo8nzCkWFLq+2p0yVgzqiDFlBR3jZW04UM343fRVo9l1EqVpAJ1JWdgCmb3PkfPBQdWmL8odXOVVGSSO1HkFz+IJ+Zx8wDFXxGb9jTjylH/efxxMOUv8AQpeDToxMI2T8VV3ahuqp+zTBJcKFJ2HiCUEkx1wsZrzOfRUn2dYdi3ZqEgk7C0GZ8Diem6sqlZsGK9ZXIbHeUATsCYJ9MZmmm4grR31IokHpOk/JOpfwJGLNLyZg9q5WvLqBdK4GkHzBJUoHb3hviJJbFsX8wFGvNkGoSVNrJBSFQlJOyj10i8iRvPSMbHR1TSkgNLQpIEDQQQAPTGe5bygl4u1T+veEtSnfqSfDwA+PTFyp5St7tVDiD+slK/w0n643Jxk8smVoeaiqS2NS1BI8Tjm1mTSm+0S4go/S1CPntjMuL6p3L6VLClFxVzrMwqT0kkiBAibRgPwZy2OYo7epW601PdSmAVzue8CANhMGb+GJKCSuyp2aJm/M7L6edT4WR0b7/wBR3frhQz7mG1WUqloBAkp0qiQR6WuDPxw45Ryzy+ngpp0rUPvO/aH+KQPgBi9mPBlG+oLdYQVWEiUzG06SJjzxIyUdCmzP+DOZ/Y0yG6hKlwSEqBAITsEwqJ07b+A6YdMu5iUjykoBWlSiAAUG5OwlMjB9uhbSgNhCQgCAnSIA8I2wOe4UpZ1pYaQ4m6VpQEkHxtE/HC4PaFPyC884/RSrSFo1IJgkKuPOIv6TgFW88KadFMy8+vYCNP0ur6YWK7hR6pzJLTriW0me+VWVB2QOqiDYGOuNky3KGadOlltDY/VSBPrAufM4s1GL0FbRmznFOdPw4KEtsJIK06YWpPWAo6yYvZPTAFilrautS5TtrBaOrUe4ARtJUIkm2nr6Tjc8TE5uqHEz38oc3Y/O0vaDxSjV/wBJR/lwSoONlusOOONGnKDp70ybTspIjp44cMAOMMnQ+zBUUKGxG3oR1GNQkpNJojTS2ITHNmq1LbZZ9sJVCNIOoeMhCTqG3hHji17VxDV+623SJPVWlJ+utf0GOnLBimpql1iSalckLOykgyUpHQjc7zHlGNOxmTp6KlZj+YcN5s02ppyavWdQcQqYndJ1QbG4O1+m2LnD3A+aUrILTyEKUStTes7nxlKkEwAPhvjVMTD1GOKM9/KHN2PztL2o8Up1f9JR/lx64142VTpBQ5oXawAIn4i4nGgYzfj3g9lwqWHFJ6qTYiRBt4eY87RjcGpYojTRRZ5l5m+B7Nl+sbdpCiknqQTpSL9JMYj7XETo1q7NCU97sgUSqPu92dx4qGHLgXPGH6fs2Edn2EILczp8DPUG9zeZwyY58qZaMQcy+vqaxC2WHUKbUF6lpKAki9yoRuIjr6Ybvy0zCm/xVGVAbqQCB+8nWn8MaDiYvO9ocfAsZDx+zV6koSsLSnUQqI6D3gT1OKq+ZdO06puo+yAEhYlY9CANQPwPwwdzjJQ4lRbCUOkWXp38lEXjGU0vBoRXBVeQliDqk6krVMAeISZnUQPdi040lFxtEtpjdWc6cuRspxz9lEfzlOFlPFlFUJcepmQw42qQYAUJB7yYsJuLY0uh4Uo2wC1TMJ8CG0/jE4451wTSVSgp1rvARqQSgkDodO49cZjNRK1ZnNHztdQgIcZDqk2K50z8BaYxMaVS8GUTaAhNKyQP0m0qPxUoEn4nExLj4LknFVUkU7iTcqSQPI9D8DhA5VcLUzi3KlxXaVDbnu/dSPuqiLmQoi8AjxE441+SZuhlSXx7Spw6gps69M2KTYHpIgRc4+cO8uMwabLiXEMuKM6dakqjpqUgEeNumOntqrM53Rr+JjOGXc5YUkLBWjUAVdxwAEwSYIXAF8CePuMyHAhtxSVg2KSREeEYz6fdl5Gu4F5txRS0wPbPoQR92ZV+6L/TGZ0OUZ1mSAtdUGadfumdJUnx0tgT/mInBzKuSdIg6qhbtSr9Y6E/JN/mo4xSWy2wVzF4iafZSoaVpI1I62MGR8Iwx8N8ymVsN+0ktu6e/wBw6Z8RpncQY6Y51HKGlUsd91LQ2aBEAeAJGoD4z54Mvcv6FQA9nSmBA0EoNvNJE/HHRyi9mafQRo+Iad2zb7aiegUJ+W+KVZxnTNOBtxRRNtah3R6mbepEYFo5ftUyu3YLqloB0oUQoXEWlOqQCYvjMV01TmNcWUAkCNRiyAeqj6TbcxAw4xq0Ld0zS825u5eyDpdLx8GxI/eMD5Thac5qVtT3qahWWEkFa9Kl90e9BACZi8QThzyXlvQUsFFOhSh99z7RXr3pA+AGGUDGLS0i0zBM0q3q6rQmmStagoEaNxF5k2EWuSMOg4zzJj8/SlQG57JX8yCU40ZLYEwAJ3gb49Y16l7Q4/In8PcwBVdoOy7MtpknXqFzAEQDO/ywvZlzYcp3VjQl9IFkg6SD5EA/KJw9cTZZ2rC9J0LgwqN4B7p9cZxy24SQa5x586XGlam2iRe3v73CSfnGNe1xtImbo6jirPK7/DUvs6D95SdP1c39UjHpvgbNkK9oXUpqFkFKmtatj4KXCZBAtAG98aviY582tFox/KOVtY64t95aadUd0Hvqn1SoaRHWSfLBn+xs4p/zboeA6BwK+joH0ONHxMX1GHFCTScRVIpnDWDsVhUJGnSSIF7Eg3MW8DhKo+P8wW4tqh+3KjZKxqKQNyCSIG3vSMafxbkqKhkgmFgHQZi/gfEYUeXFPT0b7jK49pdUopX0KLHQJ2MgnzgeEY6NpwtIndFD8ks8rP8AEVSadJ3SF3/dbASf3sfV8sKymQpNO8KhLkFWv7MpUJuJJBBEdZtjWMTHLmzVIyvKeU1S0jtBUpbeJkhIVA8BrSQf4Yvi9rzml3HtCR4Q5/2ufjjRsTFX5H2TiJlTxY57Gl137BwzKYIIgkCQoSDaYwqMc4arSG26b2pyTC06rjpKUJ38wR6Yc+OOFvaEFxCoWPunZXS/gQOvlgXyupWKRCqYkCqUSpQmykpJ06TAFkmSN5J6Y26cbSIrugKc84gqfzdMKcHqUpRH/wDQlXyGA2d1tb2Qp6lpftAOkkJJC72UkgQqRG2NyxMYU2i0ZXkfEuYZfTtt1NKpTaEjvEGQN4K06kiNoUARGGbLOZ1I775U0f1hI/eTI+cYbsBs14PpKiS6wgqP3k9xX7yYPzw5Re0KfTL4zJBAIMgiQRcEHqMTC5VMVaFlKGitIslQKbjpuZxMdOH4/JLY24mFpvmLQ6VKW+lopMFK7K+AE6vhOFnOOd7CTppmlvKNgT3QT5ASo+lsceLNWjR33QlJKtsY/R8P09RnBTUEBshRabCiNSpkJJ/Z1Wm+O7fEmbukvP0q0U0EQEaSJ2VpP2hFona+AOV5HWVlV2zLSvs+8FqOgBQIiCd1eXzx1iko1Zl5yby22EgJSAABAAsABsBj1jMP7ezem/ONLWB1U2HB82r/ADODeX8ardpFOrSlohRSIJ6ATY+7c+eM+k+hzQ6Y+E4xkcyq8LU1TJFSpSu6CgrUnxjSRP8AmkDFkcFZxmF6yoDDZ+4TqP7iIR8yDjPGtstmg13FtOFFpDyFOQSQlQJAHpab4zbJ+LE0eYnQkBpyA9pT0TMK8ZSTt1BPlhio+S9O0nUh97txs6SCLiCNAgQQfGdr475Pyip0LU5ULVUKIgbtgT17qpJ+MeWNqUUqJTGaj4tpHfdfbnwUdJ+SoOCaqhITqkafHCZW8qKdX5p11vyJCx/ENX8WKC8pOVMOArDhcV3VBOmwG0SYNybH8MFCEnhi5LY6McSU6yoB5AKBKgo6YHj3ot54BZzzUoKeR2vaq8GxP8RhPyJxleR5OvN6tTStSEAkrWkTpA23tJMAep3jGpZJyny+ng9l26x9546/4bI/hxlqKZcsVkc3V1DgHs5bpzKe0uRqjugqgJEwRHnhbYzaoczBLtMla1NyqEJK7bGQL6TMY3hVIgo7MoSURGkgaY8I2jHiiy1pkENNobB3CEhM/IYvqYqhxM/pubK0HS/TgHrBKD+6sT9cM+Tcbs1IV2aVhSE6iFCBe24JGDtRSIcGlaErHgoBQ+Rwu5xw2lllxVG0htah3kp7uoCdhtIk+GKnBvKolSXYMreaTdO4pL7ZKACQpu5t0KSR85wAqudTryuzoaRTiukgrP7qNvmcBuC+F1V9c4p0hTLRSXAq+rUCQmPAkGfKfHG10lC20nQ0hDaR91CQkfIWxJ1F1QWUZO2vPVqFQ+2rshYtDSFQrqEJvIMG/ewLpuG6+rqg620tvszqC1y1cbQSJJny9cbniYnqPReJmf5Q5tS/nmVOJHUo1j95o/jg1w1zEFWstdjpWlJUSFggRAuCARci18OWB+a5X2iFFGlLkQFx9Cd4P+3hiqUXtE4taYoZtzKVSvALQHG7yE2UPSTB9DHrgG7zudeOmjo1LV5y4f3UD+uA1JwuqozZNO8vTGouXJ1aCCUj1B38Pljb6alQ2kJQlKEjYJASPkLYs6i9BW0ZJ/ameKKah5hQYSe+2EpB0mxIQPtLb38MBm01dTWJdpW3FFo6tQAAEX3VCbm0bm+N5xMZ9R1ReJmzXMyoYOmspiD4wWz8lSlXwIwz5Px7S1CghKlJWrZCkkE2mxEp2Hjg+6ylQKVAKB3BEg/A4BPcH06Fduwylt4A6dPdBkQRpB03HWMW4PaolSR9quNGGnQ27qQFGAsxpHrew89vGMcK3mVl7UzUoV/+uV/VII+uMr4qTUvVLbWkpWtwICFDTc7XPQkb7Yf8r5NZe2AXEKeXFytaonrATpET44TjGLCbZyXztoQYCXz5hKf6rnEwyN8DUAAAo6eB4tJP1InHzGbj4Lk/OnEH+r/fG68rsrZRQtuJabS4oXWEAKPqQJOJiY1PQWxzx8GJiY5Gj7jO+ax7n+X/ALsTEx2/D+xiehX5GIBqnSQJDSo8u+nbG2YmJjnLZpExMTExkpMAeOU/3F7yAP8AEnH3ExuH7IzLTAfJxAGXAgCS65J8e9F/hh5xMTEltlWiYmJiYyUmOVT7ivQ/hiYmKtgSuDmgitcCAEhTQJCRAJBsTG8SfmcPWJiY3+X9mZjomJiYmOZomJiYmAM45gLKUlSSUqBkEWMzvIvPnh/oFEtNkmSUJJJ9Bj7iY7/m6MRO+JiYmOBsmJiYmAM55hoHtjKoEgNkHqCHDBB6EY0Ro90emPmJjrPSMx7PeJiYmORo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UY"/>
          </a:p>
        </p:txBody>
      </p:sp>
      <p:pic>
        <p:nvPicPr>
          <p:cNvPr id="638990" name="Picture 14" descr="http://ipn2.epfl.ch/CHBU/images/Graphene_sheet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6016" y="4366051"/>
            <a:ext cx="3781968" cy="2396583"/>
          </a:xfrm>
          <a:prstGeom prst="rect">
            <a:avLst/>
          </a:prstGeom>
          <a:noFill/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C5154B1B-DFCD-0E4A-BFF7-508EF3E9C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1916832"/>
            <a:ext cx="3646235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220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1D684A-6B61-1547-8BD1-F140DEF7A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4. Grafeno: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020F22-6C3F-064E-8AD6-BB209FE3F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Algunas Características del Grafeno:</a:t>
            </a:r>
          </a:p>
          <a:p>
            <a:pPr lvl="1"/>
            <a:r>
              <a:rPr lang="es-UY" dirty="0"/>
              <a:t>Gap nulo</a:t>
            </a:r>
          </a:p>
          <a:p>
            <a:pPr lvl="1"/>
            <a:r>
              <a:rPr lang="es-UY" dirty="0"/>
              <a:t>Solventes polares (por ej.: agua)</a:t>
            </a:r>
          </a:p>
          <a:p>
            <a:r>
              <a:rPr lang="es-UY" dirty="0"/>
              <a:t>Variantes:</a:t>
            </a:r>
          </a:p>
          <a:p>
            <a:pPr lvl="1"/>
            <a:r>
              <a:rPr lang="es-UY" dirty="0"/>
              <a:t>Confinamiento Cuántico &amp; Estructura de Borde</a:t>
            </a:r>
          </a:p>
          <a:p>
            <a:pPr lvl="2"/>
            <a:r>
              <a:rPr lang="es-UY" dirty="0"/>
              <a:t>Apertura de Gap</a:t>
            </a:r>
          </a:p>
          <a:p>
            <a:pPr lvl="1"/>
            <a:r>
              <a:rPr lang="es-UY" dirty="0"/>
              <a:t>Funcionalización:</a:t>
            </a:r>
          </a:p>
          <a:p>
            <a:pPr lvl="2"/>
            <a:r>
              <a:rPr lang="es-UY" dirty="0"/>
              <a:t>Óxido de Grafeno (GO)</a:t>
            </a:r>
          </a:p>
          <a:p>
            <a:pPr lvl="2"/>
            <a:r>
              <a:rPr lang="es-UY" dirty="0"/>
              <a:t>Solubilidad (estabilidad coloidal)</a:t>
            </a:r>
          </a:p>
          <a:p>
            <a:pPr lvl="1" algn="just"/>
            <a:r>
              <a:rPr lang="es-UY" dirty="0"/>
              <a:t>Fotoluminiscencia: </a:t>
            </a:r>
          </a:p>
          <a:p>
            <a:pPr lvl="2" algn="just"/>
            <a:r>
              <a:rPr lang="es-UY" dirty="0"/>
              <a:t>Aplicaciones Biomédicas</a:t>
            </a:r>
          </a:p>
          <a:p>
            <a:pPr marL="0" indent="0" algn="just">
              <a:buNone/>
            </a:pPr>
            <a:endParaRPr lang="es-UY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D9432C-5445-524B-9B2C-9B1C76F00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38A9118-E3FC-6046-87AA-2ABB7F8DE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22</a:t>
            </a:fld>
            <a:endParaRPr lang="es-ES" altLang="es-ES_tradn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9E889D9-1660-7A46-BADA-75BA721F2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1135" y="3848727"/>
            <a:ext cx="4194466" cy="136815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5BB0BD0-3F45-DB4A-9AE7-9CD368C386F5}"/>
              </a:ext>
            </a:extLst>
          </p:cNvPr>
          <p:cNvSpPr txBox="1"/>
          <p:nvPr/>
        </p:nvSpPr>
        <p:spPr>
          <a:xfrm>
            <a:off x="4904934" y="6499909"/>
            <a:ext cx="4168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dirty="0"/>
              <a:t>RSC Adv., 2016, 6, 64993–65011 </a:t>
            </a:r>
          </a:p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247028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1D684A-6B61-1547-8BD1-F140DEF7A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4. Graphene Quantum Dots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020F22-6C3F-064E-8AD6-BB209FE3F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Formación Graphene Quantum Dots.</a:t>
            </a:r>
          </a:p>
          <a:p>
            <a:pPr lvl="1"/>
            <a:r>
              <a:rPr lang="es-UY" dirty="0"/>
              <a:t>Dimensión lateral inferior a 60 - 100 nm [1,2]</a:t>
            </a:r>
          </a:p>
          <a:p>
            <a:pPr lvl="1"/>
            <a:r>
              <a:rPr lang="es-UY" dirty="0"/>
              <a:t>Multilayer con número de capas inferior a 10 nm</a:t>
            </a:r>
          </a:p>
          <a:p>
            <a:r>
              <a:rPr lang="es-UY" dirty="0"/>
              <a:t>Todo esto permite:</a:t>
            </a:r>
          </a:p>
          <a:p>
            <a:pPr lvl="1"/>
            <a:r>
              <a:rPr lang="es-UY" dirty="0"/>
              <a:t>Absorción en el UV</a:t>
            </a:r>
          </a:p>
          <a:p>
            <a:pPr lvl="1"/>
            <a:r>
              <a:rPr lang="es-UY" dirty="0"/>
              <a:t>Fotoluminiscencia</a:t>
            </a:r>
          </a:p>
          <a:p>
            <a:pPr lvl="1"/>
            <a:endParaRPr lang="es-UY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D9432C-5445-524B-9B2C-9B1C76F00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38A9118-E3FC-6046-87AA-2ABB7F8DE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23</a:t>
            </a:fld>
            <a:endParaRPr lang="es-ES" altLang="es-ES_tradnl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A51E354-619A-0040-AABE-6B48A2B73981}"/>
              </a:ext>
            </a:extLst>
          </p:cNvPr>
          <p:cNvSpPr txBox="1"/>
          <p:nvPr/>
        </p:nvSpPr>
        <p:spPr>
          <a:xfrm>
            <a:off x="3203848" y="6105435"/>
            <a:ext cx="60587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dirty="0"/>
              <a:t>1 RSC Adv., 2016, 6, 64993–65011</a:t>
            </a:r>
          </a:p>
          <a:p>
            <a:r>
              <a:rPr lang="en" dirty="0"/>
              <a:t>2 Materials Today Chemistry 10 (2018) 221e258 </a:t>
            </a:r>
          </a:p>
          <a:p>
            <a:r>
              <a:rPr lang="en" dirty="0"/>
              <a:t> </a:t>
            </a:r>
          </a:p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376539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8D490-B11D-7A43-97FE-93C038D79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4. Obtención de Grafeno y GO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43860D-4BF1-3441-97DC-9C2AB57FC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Top-Down y Bottom-Up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7A1A0-600E-254A-B42C-52E82E366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46DE072-2285-F341-89C4-887633830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24</a:t>
            </a:fld>
            <a:endParaRPr lang="es-ES" altLang="es-ES_tradn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5E364C9-F935-D846-B635-49DEECAFF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318" y="2115822"/>
            <a:ext cx="5112568" cy="432601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0528F9C-9EE6-3B48-9022-9461D4488B95}"/>
              </a:ext>
            </a:extLst>
          </p:cNvPr>
          <p:cNvSpPr txBox="1"/>
          <p:nvPr/>
        </p:nvSpPr>
        <p:spPr>
          <a:xfrm>
            <a:off x="4186445" y="6586448"/>
            <a:ext cx="4990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1200" dirty="0"/>
              <a:t>P. Tian et al. / Materials Today Chemistry 10 (2018) 221-258 </a:t>
            </a:r>
          </a:p>
          <a:p>
            <a:endParaRPr lang="es-UY" sz="1200" dirty="0"/>
          </a:p>
        </p:txBody>
      </p:sp>
    </p:spTree>
    <p:extLst>
      <p:ext uri="{BB962C8B-B14F-4D97-AF65-F5344CB8AC3E}">
        <p14:creationId xmlns:p14="http://schemas.microsoft.com/office/powerpoint/2010/main" val="23526542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EF4C9A-0652-1547-88CC-07274EF83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4. Obtención de Grafeno y GO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E186EA-C24F-CB4A-A849-9663D0F61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Síntesis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8A7379-BA84-324E-8A3C-AA8488B2E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3EDC99D-C365-854C-BCFB-BDBE283AD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25</a:t>
            </a:fld>
            <a:endParaRPr lang="es-ES" altLang="es-ES_tradn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767EBB6-E9B2-F44C-BC21-9A98C81BB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28" y="2211590"/>
            <a:ext cx="4135622" cy="251881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35E22DF-D134-2E4E-9DDD-8E6F9ABFD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112" y="2132856"/>
            <a:ext cx="4763205" cy="292512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4E9DA9D-A7C7-B54C-8A2A-9EB3BD61058D}"/>
              </a:ext>
            </a:extLst>
          </p:cNvPr>
          <p:cNvSpPr txBox="1"/>
          <p:nvPr/>
        </p:nvSpPr>
        <p:spPr>
          <a:xfrm>
            <a:off x="4904934" y="6499909"/>
            <a:ext cx="4168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dirty="0"/>
              <a:t>RSC Adv., 2016, 6, 64993–65011 </a:t>
            </a:r>
          </a:p>
          <a:p>
            <a:endParaRPr lang="es-UY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BA7BB67-CEBA-C04A-B494-72BC64EAE2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929" y="4883580"/>
            <a:ext cx="5298273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080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295B80-3C72-EB47-9156-E808236B7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4. Obtención de reduced GO (rGO)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9B501C-E5F0-014D-903A-C794B74CA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177666" cy="4530725"/>
          </a:xfrm>
        </p:spPr>
        <p:txBody>
          <a:bodyPr/>
          <a:lstStyle/>
          <a:p>
            <a:r>
              <a:rPr lang="es-UY" sz="2000" dirty="0"/>
              <a:t>Reducción Química</a:t>
            </a:r>
          </a:p>
          <a:p>
            <a:pPr lvl="1"/>
            <a:r>
              <a:rPr lang="es-UY" sz="1600" dirty="0"/>
              <a:t>NaBH4</a:t>
            </a:r>
          </a:p>
          <a:p>
            <a:r>
              <a:rPr lang="es-UY" sz="2000" dirty="0"/>
              <a:t>Reducción Térmica</a:t>
            </a:r>
          </a:p>
          <a:p>
            <a:pPr lvl="1"/>
            <a:r>
              <a:rPr lang="es-UY" sz="1600" dirty="0"/>
              <a:t>exfoliación</a:t>
            </a:r>
          </a:p>
          <a:p>
            <a:r>
              <a:rPr lang="es-UY" sz="2000" dirty="0"/>
              <a:t>Reducción fotodegrada y microondas</a:t>
            </a:r>
          </a:p>
          <a:p>
            <a:r>
              <a:rPr lang="es-UY" sz="2000" dirty="0"/>
              <a:t>Reducción Hidrotermal</a:t>
            </a:r>
          </a:p>
          <a:p>
            <a:r>
              <a:rPr lang="es-UY" sz="2000" dirty="0"/>
              <a:t>Reducción Catalítica</a:t>
            </a:r>
          </a:p>
          <a:p>
            <a:endParaRPr lang="es-UY" sz="200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DD1EAA-F0DB-B140-ADB2-ADDCE75E6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EED401C-A7B5-4245-8E47-A9E2532D4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26</a:t>
            </a:fld>
            <a:endParaRPr lang="es-ES" altLang="es-ES_tradn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E9E81DC-A5CF-734B-AE50-23FB41530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2800" y="1414759"/>
            <a:ext cx="4588943" cy="369607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C080267-FE62-564B-82A3-0C664A02A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147" y="5012162"/>
            <a:ext cx="2715705" cy="18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1414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62E666-7A4B-7C47-BE63-8D10C542E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4. Obtención de GQD	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A20520-4A8F-5C4A-B096-E36D653EA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sz="2400" dirty="0"/>
              <a:t>Reducción de Tamaño por clivaje</a:t>
            </a:r>
          </a:p>
          <a:p>
            <a:r>
              <a:rPr lang="es-UY" sz="2400" dirty="0"/>
              <a:t>Método de Sono Fenton</a:t>
            </a:r>
          </a:p>
          <a:p>
            <a:pPr lvl="1"/>
            <a:r>
              <a:rPr lang="es-UY" sz="2000" dirty="0"/>
              <a:t>50 mg de GO</a:t>
            </a:r>
          </a:p>
          <a:p>
            <a:pPr lvl="1"/>
            <a:r>
              <a:rPr lang="es-UY" sz="2000" dirty="0"/>
              <a:t>20 mL de H</a:t>
            </a:r>
            <a:r>
              <a:rPr lang="es-UY" sz="2000" baseline="-25000" dirty="0"/>
              <a:t>2</a:t>
            </a:r>
            <a:r>
              <a:rPr lang="es-UY" sz="2000" dirty="0"/>
              <a:t>O</a:t>
            </a:r>
            <a:r>
              <a:rPr lang="es-UY" sz="2000" baseline="-25000" dirty="0"/>
              <a:t>2</a:t>
            </a:r>
            <a:r>
              <a:rPr lang="es-UY" sz="2000" dirty="0"/>
              <a:t> (30%)</a:t>
            </a:r>
          </a:p>
          <a:p>
            <a:pPr lvl="1"/>
            <a:r>
              <a:rPr lang="es-UY" sz="2000" dirty="0"/>
              <a:t>10 mg de FeCl</a:t>
            </a:r>
            <a:r>
              <a:rPr lang="es-UY" sz="2000" baseline="-25000" dirty="0"/>
              <a:t>3 </a:t>
            </a:r>
            <a:r>
              <a:rPr lang="es-UY" sz="2000" dirty="0"/>
              <a:t>(catalizador)</a:t>
            </a:r>
          </a:p>
          <a:p>
            <a:pPr lvl="1"/>
            <a:r>
              <a:rPr lang="es-UY" sz="2000" dirty="0"/>
              <a:t>100 mL de agua destilada</a:t>
            </a:r>
          </a:p>
          <a:p>
            <a:pPr lvl="1"/>
            <a:r>
              <a:rPr lang="es-UY" sz="2000" dirty="0"/>
              <a:t>Ultrasonido por 4 hs a 90W (acelerador)</a:t>
            </a:r>
          </a:p>
          <a:p>
            <a:pPr lvl="1"/>
            <a:r>
              <a:rPr lang="es-UY" sz="2000" dirty="0"/>
              <a:t>Diálisis por 3 días para remover restos de Fe.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7A9394-EBA7-8E48-9E9B-7AC10B6A1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2F1AC96-39E7-1543-9B24-5ACCA527B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27</a:t>
            </a:fld>
            <a:endParaRPr lang="es-ES" altLang="es-ES_tradn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DD086A2-8E2B-644E-B5D4-80C4351CF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4715261"/>
            <a:ext cx="6192688" cy="211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376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4. Caracterización de los GQD	</a:t>
            </a:r>
            <a:endParaRPr lang="es-ES" dirty="0">
              <a:solidFill>
                <a:srgbClr val="92D050"/>
              </a:solidFill>
            </a:endParaRP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B8D502C-329A-2F46-B6F1-2A9EBBEA2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94D19A-4E04-9A46-90CA-8800C6169896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C4C57522-2AE3-AE40-8119-8D1666B41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28</a:t>
            </a:fld>
            <a:endParaRPr lang="es-ES" altLang="es-ES_tradnl"/>
          </a:p>
        </p:txBody>
      </p:sp>
      <p:pic>
        <p:nvPicPr>
          <p:cNvPr id="4" name="AC_AFM.mov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40338" y="2263775"/>
            <a:ext cx="3903662" cy="2624138"/>
          </a:xfrm>
        </p:spPr>
      </p:pic>
      <p:pic>
        <p:nvPicPr>
          <p:cNvPr id="5" name="contact_AFM.mo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5421" y="2286971"/>
            <a:ext cx="3781717" cy="257695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774141" y="5733256"/>
            <a:ext cx="1212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Contacto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995384" y="5733256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AC </a:t>
            </a:r>
            <a:r>
              <a:rPr lang="es-ES" dirty="0" err="1"/>
              <a:t>Mode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015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83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5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35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repeatCount="indefinite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9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AFM de GO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6832"/>
            <a:ext cx="9144000" cy="4186989"/>
          </a:xfrm>
          <a:prstGeom prst="rect">
            <a:avLst/>
          </a:prstGeom>
        </p:spPr>
      </p:pic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799031-9F5B-D141-A704-603D23B03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725028-9A97-D24A-935B-1AC6AE7DF8E8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C8D3A3-4E04-954D-9C97-6E638C2E6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29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27088562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AFM de GOQD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24324"/>
            <a:ext cx="9144000" cy="3984401"/>
          </a:xfrm>
          <a:prstGeom prst="rect">
            <a:avLst/>
          </a:prstGeom>
        </p:spPr>
      </p:pic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8E16707-ACD9-1C43-B585-163753A41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4595F9-BCBC-2D44-93B5-F9D68DF866C0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1EC8FF-A35D-6147-866F-CC9535F66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30</a:t>
            </a:fld>
            <a:endParaRPr lang="es-ES" altLang="es-ES_tradnl"/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B543B53F-B710-D34D-B22B-A03C06258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9933132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AFM de GOQD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60 nm de </a:t>
            </a:r>
            <a:r>
              <a:rPr lang="en-US" dirty="0" err="1"/>
              <a:t>diámetro</a:t>
            </a:r>
            <a:r>
              <a:rPr lang="en-US" dirty="0"/>
              <a:t>  y 13 nm de alto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7" y="2474953"/>
            <a:ext cx="9144000" cy="3655972"/>
          </a:xfrm>
          <a:prstGeom prst="rect">
            <a:avLst/>
          </a:prstGeom>
        </p:spPr>
      </p:pic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438921-5BC5-9F4E-99F1-1BF5C107A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544A17-B24C-D642-A094-485E50B9AB5D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000A90-AD09-E042-BA72-5CD43A598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31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5998662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Raman de GOQD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60 nm de </a:t>
            </a:r>
            <a:r>
              <a:rPr lang="en-US" dirty="0" err="1"/>
              <a:t>diámetro</a:t>
            </a:r>
            <a:r>
              <a:rPr lang="en-US" dirty="0"/>
              <a:t>  y 13 nm de alto</a:t>
            </a:r>
            <a:endParaRPr lang="es-ES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438921-5BC5-9F4E-99F1-1BF5C107A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544A17-B24C-D642-A094-485E50B9AB5D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000A90-AD09-E042-BA72-5CD43A598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32</a:t>
            </a:fld>
            <a:endParaRPr lang="es-ES" altLang="es-ES_tradnl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F17BA501-F315-294C-846B-E98298E3FEDF}"/>
              </a:ext>
            </a:extLst>
          </p:cNvPr>
          <p:cNvGrpSpPr/>
          <p:nvPr/>
        </p:nvGrpSpPr>
        <p:grpSpPr>
          <a:xfrm>
            <a:off x="5721511" y="2924944"/>
            <a:ext cx="2767384" cy="1656184"/>
            <a:chOff x="3408219" y="2564904"/>
            <a:chExt cx="2767384" cy="1656184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25E6D178-29D2-BD4C-8659-9D6AA97937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531" t="90682" r="3622" b="114"/>
            <a:stretch/>
          </p:blipFill>
          <p:spPr>
            <a:xfrm>
              <a:off x="3707903" y="3704729"/>
              <a:ext cx="2443019" cy="516359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268A0620-327C-5943-A2E8-3CA6CCB20F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2755" b="79685"/>
            <a:stretch/>
          </p:blipFill>
          <p:spPr>
            <a:xfrm>
              <a:off x="3408219" y="2564904"/>
              <a:ext cx="2767384" cy="1139825"/>
            </a:xfrm>
            <a:prstGeom prst="rect">
              <a:avLst/>
            </a:prstGeom>
          </p:spPr>
        </p:pic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0958B2BE-9DB6-DB4F-8F40-6581B2275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105" y="2070100"/>
            <a:ext cx="4705038" cy="413892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83F55C6-F4B4-9C47-B6E1-5D32F21C0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5913" y="5657365"/>
            <a:ext cx="3378935" cy="106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2512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14B780-53B9-3941-A285-AD01F4A91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5. Propieades Ópticas de GQD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D86D04-CF14-A549-AE41-C812BFE8E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Absorción en UV</a:t>
            </a:r>
          </a:p>
          <a:p>
            <a:r>
              <a:rPr lang="es-UY" dirty="0"/>
              <a:t>PL en VIS y NIR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C6EC7C-4F92-2242-9883-945482939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7AA60D9-5394-1441-BB66-D6D21F0B2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33</a:t>
            </a:fld>
            <a:endParaRPr lang="es-ES" altLang="es-ES_tradn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E85B94-690C-0748-8D36-7965FBAD8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649662"/>
            <a:ext cx="2832100" cy="22225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0A241C8-E2BF-BD43-BA9B-017E4AE1F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750" y="1535113"/>
            <a:ext cx="2882900" cy="43942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544C1BF-D0B8-5C4A-A145-F2BAD3CBC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840" y="6104185"/>
            <a:ext cx="5816600" cy="698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7D3C0EB3-B7BB-8941-BE4C-D18F724DDD58}"/>
                  </a:ext>
                </a:extLst>
              </p:cNvPr>
              <p:cNvSpPr txBox="1"/>
              <p:nvPr/>
            </p:nvSpPr>
            <p:spPr>
              <a:xfrm>
                <a:off x="457200" y="5157192"/>
                <a:ext cx="494346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UY" dirty="0">
                    <a:ea typeface="Cambria Math" panose="02040503050406030204" pitchFamily="18" charset="0"/>
                  </a:rPr>
                  <a:t>Transición </a:t>
                </a:r>
                <a14:m>
                  <m:oMath xmlns:m="http://schemas.openxmlformats.org/officeDocument/2006/math">
                    <m:r>
                      <a:rPr lang="es-UY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s-UY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s-UY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UY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s-UY" dirty="0"/>
                  <a:t> en 230 nm </a:t>
                </a:r>
              </a:p>
              <a:p>
                <a:r>
                  <a:rPr lang="es-UY" dirty="0"/>
                  <a:t>Puede moverse ~280 a 360 nm (doping)</a:t>
                </a:r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7D3C0EB3-B7BB-8941-BE4C-D18F724DD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157192"/>
                <a:ext cx="4943469" cy="646331"/>
              </a:xfrm>
              <a:prstGeom prst="rect">
                <a:avLst/>
              </a:prstGeom>
              <a:blipFill>
                <a:blip r:embed="rId5"/>
                <a:stretch>
                  <a:fillRect l="-1028" t="-1923" b="-11538"/>
                </a:stretch>
              </a:blipFill>
            </p:spPr>
            <p:txBody>
              <a:bodyPr/>
              <a:lstStyle/>
              <a:p>
                <a:r>
                  <a:rPr lang="es-U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uadroTexto 9">
            <a:extLst>
              <a:ext uri="{FF2B5EF4-FFF2-40B4-BE49-F238E27FC236}">
                <a16:creationId xmlns:a16="http://schemas.microsoft.com/office/drawing/2014/main" id="{5CE82305-974B-934A-A822-0E500C95581A}"/>
              </a:ext>
            </a:extLst>
          </p:cNvPr>
          <p:cNvSpPr txBox="1"/>
          <p:nvPr/>
        </p:nvSpPr>
        <p:spPr>
          <a:xfrm>
            <a:off x="6124078" y="3547547"/>
            <a:ext cx="1495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PL@365nm</a:t>
            </a:r>
          </a:p>
        </p:txBody>
      </p:sp>
    </p:spTree>
    <p:extLst>
      <p:ext uri="{BB962C8B-B14F-4D97-AF65-F5344CB8AC3E}">
        <p14:creationId xmlns:p14="http://schemas.microsoft.com/office/powerpoint/2010/main" val="22076481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5. Propiedades Ópticas: Simulación</a:t>
            </a:r>
          </a:p>
        </p:txBody>
      </p:sp>
      <p:pic>
        <p:nvPicPr>
          <p:cNvPr id="4" name="hcooh2pani_btruz1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26162" t="3750" r="27424" b="14809"/>
          <a:stretch/>
        </p:blipFill>
        <p:spPr>
          <a:xfrm>
            <a:off x="251520" y="2019817"/>
            <a:ext cx="2376264" cy="2075937"/>
          </a:xfrm>
        </p:spPr>
      </p:pic>
      <p:pic>
        <p:nvPicPr>
          <p:cNvPr id="5" name="hcooh2pani2_7XQHtV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l="25855" t="12164" r="25212" b="6409"/>
          <a:stretch/>
        </p:blipFill>
        <p:spPr>
          <a:xfrm>
            <a:off x="2294533" y="3199951"/>
            <a:ext cx="2520280" cy="208823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7177" y="3429000"/>
            <a:ext cx="4562441" cy="276784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40" y="5951006"/>
            <a:ext cx="4043698" cy="82455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68824" y="2023956"/>
            <a:ext cx="5123656" cy="108798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0948" y="4951819"/>
            <a:ext cx="2497885" cy="182374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778355A-DE6F-CE4C-9131-24002895EF75}"/>
              </a:ext>
            </a:extLst>
          </p:cNvPr>
          <p:cNvSpPr txBox="1"/>
          <p:nvPr/>
        </p:nvSpPr>
        <p:spPr>
          <a:xfrm>
            <a:off x="423442" y="1640378"/>
            <a:ext cx="3583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2000" dirty="0"/>
              <a:t>Interacción con Polímeros</a:t>
            </a:r>
          </a:p>
        </p:txBody>
      </p:sp>
    </p:spTree>
    <p:extLst>
      <p:ext uri="{BB962C8B-B14F-4D97-AF65-F5344CB8AC3E}">
        <p14:creationId xmlns:p14="http://schemas.microsoft.com/office/powerpoint/2010/main" val="2361097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C4EE5CA-AA05-3A48-AAFB-72A31CDBDD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701"/>
          <a:stretch/>
        </p:blipFill>
        <p:spPr>
          <a:xfrm>
            <a:off x="3522836" y="4797134"/>
            <a:ext cx="5621164" cy="20371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D6408D-E3DF-6A45-B511-FE94D8A5C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5. Propiedades Ópticas: Simulación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EAA124-6EF7-2B4C-8598-DB6E14CBE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567656"/>
            <a:ext cx="8229600" cy="4530725"/>
          </a:xfrm>
        </p:spPr>
        <p:txBody>
          <a:bodyPr/>
          <a:lstStyle/>
          <a:p>
            <a:r>
              <a:rPr lang="es-UY" dirty="0"/>
              <a:t>Doping con S y 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ED4378-A419-AD45-8564-5C3E612F8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7C1986E-8734-B045-93F6-771F9B23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35</a:t>
            </a:fld>
            <a:endParaRPr lang="es-ES" altLang="es-ES_tradn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CCAD6C5-95D7-EE4C-8C70-BB143BCFF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36" y="2343150"/>
            <a:ext cx="4470400" cy="21717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CFB1BDA-3FCE-5043-BFAD-72DD205D6A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405" y="2095957"/>
            <a:ext cx="3841159" cy="265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4557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F83397-4008-5348-90E0-B334E9F7C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6. Aplicaciones Biomédicas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97F41E-F0CF-9840-95A8-0E95F72E7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5626968" cy="4530725"/>
          </a:xfrm>
        </p:spPr>
        <p:txBody>
          <a:bodyPr/>
          <a:lstStyle/>
          <a:p>
            <a:r>
              <a:rPr lang="es-UY" sz="2400" dirty="0"/>
              <a:t>Drug Delivery:</a:t>
            </a:r>
          </a:p>
          <a:p>
            <a:pPr lvl="1"/>
            <a:r>
              <a:rPr lang="es-UY" sz="2000" dirty="0"/>
              <a:t>Superficie específica muy elevada.</a:t>
            </a:r>
          </a:p>
          <a:p>
            <a:pPr lvl="1"/>
            <a:r>
              <a:rPr lang="es-UY" sz="2000" dirty="0"/>
              <a:t>Interacción hidrofóbicas y fisisorción.</a:t>
            </a:r>
          </a:p>
          <a:p>
            <a:pPr lvl="1"/>
            <a:r>
              <a:rPr lang="es-UY" sz="2000" dirty="0"/>
              <a:t>Baja citotoxicidad (Biocompatible?)</a:t>
            </a:r>
          </a:p>
          <a:p>
            <a:r>
              <a:rPr lang="es-UY" sz="2400" dirty="0"/>
              <a:t>Imagenología:</a:t>
            </a:r>
          </a:p>
          <a:p>
            <a:pPr lvl="1"/>
            <a:r>
              <a:rPr lang="es-UY" sz="2000" dirty="0"/>
              <a:t>Fluorescencia (in vivo e in vitro)</a:t>
            </a:r>
          </a:p>
          <a:p>
            <a:r>
              <a:rPr lang="es-UY" sz="2400" dirty="0"/>
              <a:t>Terapias:</a:t>
            </a:r>
          </a:p>
          <a:p>
            <a:pPr lvl="1"/>
            <a:r>
              <a:rPr lang="es-UY" sz="2000" dirty="0"/>
              <a:t>Cáncer: Imagenología, y promotor de clivaje de ADN</a:t>
            </a:r>
          </a:p>
          <a:p>
            <a:pPr lvl="2"/>
            <a:endParaRPr lang="es-UY" sz="1800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FCED72-7003-3E4E-A880-1A9983CE1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882F952-C57E-FE47-BC77-79FF1492C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36</a:t>
            </a:fld>
            <a:endParaRPr lang="es-ES" altLang="es-ES_tradn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10C1706-AA2D-5845-9EC9-855EEF0376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007"/>
          <a:stretch/>
        </p:blipFill>
        <p:spPr>
          <a:xfrm>
            <a:off x="6084168" y="3429000"/>
            <a:ext cx="3024336" cy="22733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37CE6D5-08BC-C74E-8D35-44D75E69F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7457" y="5836510"/>
            <a:ext cx="57658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4804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C26FEB-8EE8-5445-ACDD-C0839AD0A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6. Imagenología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43D34A6-20CB-304F-958E-B85453B5E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E4EC03-53EF-9647-A00E-25A87CBEF221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D37A04-D32E-794B-8012-878D1F9E4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CC85A-B7A8-CE4E-BB66-DA5EC21CB042}" type="slidenum">
              <a:rPr lang="es-ES" altLang="es-ES_tradnl" smtClean="0"/>
              <a:pPr/>
              <a:t>37</a:t>
            </a:fld>
            <a:endParaRPr lang="es-ES" altLang="es-ES_tradn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2E0AB6E-4FC2-294B-8AF1-6B58D7BE18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007"/>
          <a:stretch/>
        </p:blipFill>
        <p:spPr>
          <a:xfrm>
            <a:off x="1475656" y="1700808"/>
            <a:ext cx="3024336" cy="22733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13A4657-E6C8-EA48-BBB4-36FA2144B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4225585"/>
            <a:ext cx="5765800" cy="762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06A9769-4FFF-1E4F-A7D4-55CECFEE74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939"/>
          <a:stretch/>
        </p:blipFill>
        <p:spPr>
          <a:xfrm>
            <a:off x="2590800" y="5110605"/>
            <a:ext cx="5534000" cy="174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9782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ADE910-F4A2-6B4E-B864-DB8B12977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7. 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58BA6C-A822-7E4E-91AD-34B7AF71F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Y" dirty="0"/>
              <a:t>Definimos QDs</a:t>
            </a:r>
          </a:p>
          <a:p>
            <a:r>
              <a:rPr lang="es-UY" dirty="0"/>
              <a:t>Definimos GQDs</a:t>
            </a:r>
          </a:p>
          <a:p>
            <a:r>
              <a:rPr lang="es-UY" dirty="0"/>
              <a:t>Características más relevantes de ambas.</a:t>
            </a:r>
          </a:p>
          <a:p>
            <a:r>
              <a:rPr lang="es-UY" dirty="0"/>
              <a:t>Propiedades PL son lo más destacable.</a:t>
            </a:r>
          </a:p>
          <a:p>
            <a:r>
              <a:rPr lang="es-UY" dirty="0"/>
              <a:t>Resumen de métodos de Síntesis</a:t>
            </a:r>
          </a:p>
          <a:p>
            <a:r>
              <a:rPr lang="es-UY" dirty="0"/>
              <a:t>Resumen de Caracterización</a:t>
            </a:r>
          </a:p>
          <a:p>
            <a:endParaRPr lang="es-UY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4648F9-D223-CF46-B46F-C2AD918E0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4FDE38-D4B1-F344-B0EF-6FFD75C21A5B}" type="datetime6">
              <a:rPr lang="es-UY" smtClean="0"/>
              <a:t>Setiembre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1AE0924-F288-A140-8C0D-3E256AFD4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A42C8-3298-0C47-BCDB-656009DB623A}" type="slidenum">
              <a:rPr lang="es-ES" altLang="es-ES_tradnl" smtClean="0"/>
              <a:pPr/>
              <a:t>38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9277099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hcooh2pani_btruz1.mp4">
            <a:hlinkClick r:id="" action="ppaction://media"/>
            <a:extLst>
              <a:ext uri="{FF2B5EF4-FFF2-40B4-BE49-F238E27FC236}">
                <a16:creationId xmlns:a16="http://schemas.microsoft.com/office/drawing/2014/main" id="{D25412B0-AC40-F442-B17A-4CA607C40A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6162" t="3750" r="27424" b="14809"/>
          <a:stretch/>
        </p:blipFill>
        <p:spPr bwMode="auto">
          <a:xfrm>
            <a:off x="5960093" y="3773428"/>
            <a:ext cx="2880320" cy="251628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599" y="4108515"/>
            <a:ext cx="6400800" cy="2209800"/>
          </a:xfrm>
        </p:spPr>
        <p:txBody>
          <a:bodyPr/>
          <a:lstStyle/>
          <a:p>
            <a:r>
              <a:rPr lang="es-ES" dirty="0"/>
              <a:t>¿Preguntas?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25502" y="1950027"/>
            <a:ext cx="7772400" cy="2127250"/>
          </a:xfrm>
        </p:spPr>
        <p:txBody>
          <a:bodyPr/>
          <a:lstStyle/>
          <a:p>
            <a:r>
              <a:rPr lang="es-ES" dirty="0"/>
              <a:t>¡Muchas Gracias!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5B96075-9AE6-B54B-88DA-F7CB03B75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44" y="4043243"/>
            <a:ext cx="2665356" cy="266535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7875FDD-EB4E-8966-0579-44B5B7DB60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090" y="50284"/>
            <a:ext cx="7423817" cy="281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4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Nivel">
  <a:themeElements>
    <a:clrScheme name="Ni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Nivel">
      <a:majorFont>
        <a:latin typeface="Garamond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i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i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i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5550</TotalTime>
  <Words>1282</Words>
  <Application>Microsoft Macintosh PowerPoint</Application>
  <PresentationFormat>Presentación en pantalla (4:3)</PresentationFormat>
  <Paragraphs>261</Paragraphs>
  <Slides>39</Slides>
  <Notes>0</Notes>
  <HiddenSlides>0</HiddenSlides>
  <MMClips>6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8" baseType="lpstr">
      <vt:lpstr>ＭＳ Ｐゴシック</vt:lpstr>
      <vt:lpstr>Arial</vt:lpstr>
      <vt:lpstr>Cambria Math</vt:lpstr>
      <vt:lpstr>Garamond</vt:lpstr>
      <vt:lpstr>Times New Roman</vt:lpstr>
      <vt:lpstr>Verdana</vt:lpstr>
      <vt:lpstr>Wingdings</vt:lpstr>
      <vt:lpstr>Nivel</vt:lpstr>
      <vt:lpstr>Equation</vt:lpstr>
      <vt:lpstr>Quantum Dots</vt:lpstr>
      <vt:lpstr>Punteo</vt:lpstr>
      <vt:lpstr>1. ¿Qué es la Nanotecnología?</vt:lpstr>
      <vt:lpstr>1. Conceptos:  Propiedades Dependen del tamaño</vt:lpstr>
      <vt:lpstr>1. Conceptos: Metodologías: Top-Down &amp; Bottom-Up </vt:lpstr>
      <vt:lpstr>1. Top-Down &amp; Bottom-Up </vt:lpstr>
      <vt:lpstr>1. Estructura Electrónica y Dimensionalidad</vt:lpstr>
      <vt:lpstr>1. Propiedades Ópticas</vt:lpstr>
      <vt:lpstr>1. Confinamiento Cuántico </vt:lpstr>
      <vt:lpstr>1. Confinamiento cuántico y Propiedades Ópticas</vt:lpstr>
      <vt:lpstr>1. Confinamiento cuántico</vt:lpstr>
      <vt:lpstr>2. Definición: Quantum Dots</vt:lpstr>
      <vt:lpstr>2. Definición: Quantum Dots</vt:lpstr>
      <vt:lpstr>3. Propiedades Ópticas</vt:lpstr>
      <vt:lpstr>3. Fotoluminiscencia (PL)</vt:lpstr>
      <vt:lpstr>3. Absorción Óptica y PL</vt:lpstr>
      <vt:lpstr>3. Tecnología de Pantallas</vt:lpstr>
      <vt:lpstr>Graphene Quantum Dots</vt:lpstr>
      <vt:lpstr>4. Formas alotrópicas</vt:lpstr>
      <vt:lpstr>4. Grafeno:</vt:lpstr>
      <vt:lpstr>4. Grafeno:  Propiedades</vt:lpstr>
      <vt:lpstr>4. Grafeno:</vt:lpstr>
      <vt:lpstr>4. Graphene Quantum Dots</vt:lpstr>
      <vt:lpstr>4. Obtención de Grafeno y GO</vt:lpstr>
      <vt:lpstr>4. Obtención de Grafeno y GO</vt:lpstr>
      <vt:lpstr>4. Obtención de reduced GO (rGO) </vt:lpstr>
      <vt:lpstr>4. Obtención de GQD </vt:lpstr>
      <vt:lpstr>4. Caracterización de los GQD </vt:lpstr>
      <vt:lpstr>4. AFM de GO</vt:lpstr>
      <vt:lpstr>4. AFM de GOQD</vt:lpstr>
      <vt:lpstr>4. AFM de GOQD</vt:lpstr>
      <vt:lpstr>4. Raman de GOQD</vt:lpstr>
      <vt:lpstr>5. Propieades Ópticas de GQD</vt:lpstr>
      <vt:lpstr>5. Propiedades Ópticas: Simulación</vt:lpstr>
      <vt:lpstr>5. Propiedades Ópticas: Simulación</vt:lpstr>
      <vt:lpstr>6. Aplicaciones Biomédicas</vt:lpstr>
      <vt:lpstr>6. Imagenología</vt:lpstr>
      <vt:lpstr>7. Conclusiones</vt:lpstr>
      <vt:lpstr>¡Muchas Gracias!</vt:lpstr>
    </vt:vector>
  </TitlesOfParts>
  <Company>NOTEBOOK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Ricardo Faccio</dc:creator>
  <cp:lastModifiedBy>Ricardo Faccio</cp:lastModifiedBy>
  <cp:revision>128</cp:revision>
  <cp:lastPrinted>2019-05-13T01:52:43Z</cp:lastPrinted>
  <dcterms:created xsi:type="dcterms:W3CDTF">2006-08-23T22:32:16Z</dcterms:created>
  <dcterms:modified xsi:type="dcterms:W3CDTF">2025-09-04T16:52:17Z</dcterms:modified>
</cp:coreProperties>
</file>