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720" r:id="rId4"/>
    <p:sldId id="260" r:id="rId5"/>
    <p:sldId id="722" r:id="rId6"/>
    <p:sldId id="721" r:id="rId7"/>
    <p:sldId id="259" r:id="rId8"/>
    <p:sldId id="719" r:id="rId9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7">
          <p15:clr>
            <a:srgbClr val="A4A3A4"/>
          </p15:clr>
        </p15:guide>
        <p15:guide id="2" pos="22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38"/>
    <p:restoredTop sz="94643"/>
  </p:normalViewPr>
  <p:slideViewPr>
    <p:cSldViewPr snapToGrid="0" snapToObjects="1">
      <p:cViewPr varScale="1">
        <p:scale>
          <a:sx n="153" d="100"/>
          <a:sy n="153" d="100"/>
        </p:scale>
        <p:origin x="2320" y="168"/>
      </p:cViewPr>
      <p:guideLst>
        <p:guide orient="horz" pos="2267"/>
        <p:guide pos="22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61113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07139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31243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794132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434481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14789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44427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4845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04785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621246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50228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12870-9BE2-C644-80D4-BD98842493D0}" type="datetimeFigureOut">
              <a:rPr lang="es-UY" smtClean="0"/>
              <a:t>3/9/19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DA5B0-E2CD-D744-B431-E1E51585766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5702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762215-DF26-5A49-82FE-86BF36D6D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430" y="-54430"/>
            <a:ext cx="7304315" cy="730431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4186813-6002-954F-8DAA-4EEB7806FBC5}"/>
              </a:ext>
            </a:extLst>
          </p:cNvPr>
          <p:cNvSpPr/>
          <p:nvPr/>
        </p:nvSpPr>
        <p:spPr>
          <a:xfrm>
            <a:off x="3090041" y="3152940"/>
            <a:ext cx="4109272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ct val="20000"/>
              </a:spcBef>
              <a:buClr>
                <a:schemeClr val="accent1">
                  <a:lumMod val="75000"/>
                </a:schemeClr>
              </a:buClr>
              <a:defRPr/>
            </a:pPr>
            <a:r>
              <a:rPr lang="es-ES" sz="2400" b="1" spc="300" dirty="0">
                <a:solidFill>
                  <a:schemeClr val="bg1"/>
                </a:solidFill>
                <a:latin typeface="Anii font extended" pitchFamily="34" charset="0"/>
                <a:cs typeface="Franklin Gothic Book"/>
              </a:rPr>
              <a:t>Nanomateriales para almacenamiento de energía</a:t>
            </a:r>
          </a:p>
          <a:p>
            <a:pPr lvl="0" algn="ctr" defTabSz="914400">
              <a:spcBef>
                <a:spcPct val="20000"/>
              </a:spcBef>
              <a:buClr>
                <a:schemeClr val="accent1">
                  <a:lumMod val="75000"/>
                </a:schemeClr>
              </a:buClr>
              <a:defRPr/>
            </a:pPr>
            <a:r>
              <a:rPr lang="es-ES" sz="2400" b="1" spc="300" dirty="0">
                <a:solidFill>
                  <a:schemeClr val="bg1"/>
                </a:solidFill>
                <a:latin typeface="Anii font extended" pitchFamily="34" charset="0"/>
                <a:cs typeface="Franklin Gothic Book"/>
              </a:rPr>
              <a:t>Dr. Ricardo Faccio</a:t>
            </a:r>
          </a:p>
        </p:txBody>
      </p:sp>
    </p:spTree>
    <p:extLst>
      <p:ext uri="{BB962C8B-B14F-4D97-AF65-F5344CB8AC3E}">
        <p14:creationId xmlns:p14="http://schemas.microsoft.com/office/powerpoint/2010/main" val="257079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5565012-53C7-B14C-851F-B7520B309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399"/>
            <a:ext cx="7151914" cy="71045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46ABE7D-89CF-3446-8B23-1CA5E5EF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399"/>
            <a:ext cx="6209407" cy="1391534"/>
          </a:xfrm>
        </p:spPr>
        <p:txBody>
          <a:bodyPr>
            <a:normAutofit/>
          </a:bodyPr>
          <a:lstStyle/>
          <a:p>
            <a:r>
              <a:rPr lang="es-UY" sz="3200" b="1" dirty="0">
                <a:solidFill>
                  <a:srgbClr val="FFB29C"/>
                </a:solidFill>
              </a:rPr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AF527A-12EA-2943-AE9D-77C36F5F5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32" y="1198180"/>
            <a:ext cx="6472737" cy="3899337"/>
          </a:xfrm>
        </p:spPr>
        <p:txBody>
          <a:bodyPr>
            <a:noAutofit/>
          </a:bodyPr>
          <a:lstStyle/>
          <a:p>
            <a:r>
              <a:rPr lang="es-UY" sz="2000" dirty="0"/>
              <a:t>El </a:t>
            </a:r>
            <a:r>
              <a:rPr lang="es-UY" sz="2000" b="1" dirty="0"/>
              <a:t>requerimiento energético </a:t>
            </a:r>
            <a:r>
              <a:rPr lang="es-UY" sz="2000" dirty="0"/>
              <a:t>en incremento.</a:t>
            </a:r>
          </a:p>
          <a:p>
            <a:r>
              <a:rPr lang="es-UY" sz="2000" dirty="0"/>
              <a:t>Los recursos energéticos </a:t>
            </a:r>
            <a:r>
              <a:rPr lang="es-UY" sz="2000" b="1" dirty="0"/>
              <a:t>convencionales finitos </a:t>
            </a:r>
            <a:r>
              <a:rPr lang="es-UY" sz="2000" dirty="0"/>
              <a:t>con </a:t>
            </a:r>
            <a:r>
              <a:rPr lang="es-UY" sz="2000" b="1" dirty="0"/>
              <a:t>efectos ambientales</a:t>
            </a:r>
            <a:r>
              <a:rPr lang="es-UY" sz="2000" dirty="0"/>
              <a:t>.</a:t>
            </a:r>
          </a:p>
          <a:p>
            <a:r>
              <a:rPr lang="es-UY" sz="2000" dirty="0"/>
              <a:t>Transito hacia </a:t>
            </a:r>
            <a:r>
              <a:rPr lang="es-UY" sz="2000" b="1" dirty="0"/>
              <a:t>energías renovables</a:t>
            </a:r>
            <a:r>
              <a:rPr lang="es-UY" sz="2000" dirty="0"/>
              <a:t>.</a:t>
            </a:r>
          </a:p>
          <a:p>
            <a:r>
              <a:rPr lang="es-UY" sz="2000" dirty="0"/>
              <a:t>Fuentes renovables </a:t>
            </a:r>
            <a:r>
              <a:rPr lang="es-UY" sz="2000" b="1" dirty="0"/>
              <a:t>requieren de sistemas de almacenamiento.</a:t>
            </a:r>
            <a:endParaRPr lang="es-UY" sz="2000" dirty="0"/>
          </a:p>
          <a:p>
            <a:r>
              <a:rPr lang="es-UY" sz="2000" dirty="0"/>
              <a:t>Nuestro grupo de Investigación se ha propuesto trabajar en el diseño de </a:t>
            </a:r>
            <a:r>
              <a:rPr lang="es-UY" sz="2000" b="1" dirty="0"/>
              <a:t>nuevos sistemas</a:t>
            </a:r>
            <a:r>
              <a:rPr lang="es-UY" sz="2000" dirty="0"/>
              <a:t>: </a:t>
            </a:r>
          </a:p>
          <a:p>
            <a:pPr lvl="1"/>
            <a:r>
              <a:rPr lang="es-UY" sz="2000" dirty="0"/>
              <a:t>Generación de Energía Solar: </a:t>
            </a:r>
            <a:r>
              <a:rPr lang="es-UY" sz="2000" b="1" dirty="0"/>
              <a:t>Celdas Nanotecnólgicas</a:t>
            </a:r>
          </a:p>
          <a:p>
            <a:pPr lvl="1"/>
            <a:r>
              <a:rPr lang="es-UY" sz="2000" dirty="0"/>
              <a:t>Almacenamiento de Energía: </a:t>
            </a:r>
            <a:r>
              <a:rPr lang="es-UY" sz="2000" b="1" dirty="0"/>
              <a:t>Baterías de ion-litio</a:t>
            </a:r>
            <a:r>
              <a:rPr lang="es-UY" sz="2000" dirty="0"/>
              <a:t>.</a:t>
            </a:r>
          </a:p>
          <a:p>
            <a:pPr lvl="2"/>
            <a:r>
              <a:rPr lang="es-UY" sz="1685" dirty="0"/>
              <a:t>FSE 2011 y FSE 2014</a:t>
            </a:r>
          </a:p>
          <a:p>
            <a:pPr marL="0" indent="0">
              <a:buNone/>
            </a:pPr>
            <a:endParaRPr lang="es-UY" sz="2000" dirty="0"/>
          </a:p>
          <a:p>
            <a:endParaRPr lang="es-UY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8F9BFB-BBE5-B048-B03E-D04B06E4EA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27033" y="4662328"/>
            <a:ext cx="2371257" cy="1723113"/>
          </a:xfrm>
          <a:prstGeom prst="rect">
            <a:avLst/>
          </a:prstGeom>
        </p:spPr>
      </p:pic>
      <p:pic>
        <p:nvPicPr>
          <p:cNvPr id="9" name="Elementos multimedia en línea 8" descr="Grabación de pantalla 2019-08-28 a la(s) 00.23.14">
            <a:hlinkClick r:id="" action="ppaction://media"/>
            <a:extLst>
              <a:ext uri="{FF2B5EF4-FFF2-40B4-BE49-F238E27FC236}">
                <a16:creationId xmlns:a16="http://schemas.microsoft.com/office/drawing/2014/main" id="{6392DCE7-EB51-6E4E-A610-716B85244A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5808" y="5366168"/>
            <a:ext cx="3615417" cy="176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8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483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5565012-53C7-B14C-851F-B7520B309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236"/>
            <a:ext cx="7151914" cy="7151914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39B30A1C-32B6-5D41-82C6-37AB5A419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27" y="335900"/>
            <a:ext cx="6209407" cy="783349"/>
          </a:xfrm>
        </p:spPr>
        <p:txBody>
          <a:bodyPr/>
          <a:lstStyle/>
          <a:p>
            <a:r>
              <a:rPr lang="es-UY" b="1" dirty="0">
                <a:solidFill>
                  <a:srgbClr val="FFB29C"/>
                </a:solidFill>
              </a:rPr>
              <a:t>¿Por qué usar Litio?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0E12D6F2-FF92-344A-B1AD-41A473EB7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68" y="1119249"/>
            <a:ext cx="4322501" cy="5317734"/>
          </a:xfrm>
        </p:spPr>
        <p:txBody>
          <a:bodyPr>
            <a:normAutofit/>
          </a:bodyPr>
          <a:lstStyle/>
          <a:p>
            <a:r>
              <a:rPr lang="es-UY" sz="2000" dirty="0"/>
              <a:t>Importante por su </a:t>
            </a:r>
            <a:r>
              <a:rPr lang="es-UY" sz="2000" b="1" dirty="0"/>
              <a:t>bajo peso</a:t>
            </a:r>
            <a:r>
              <a:rPr lang="es-UY" sz="2000" dirty="0"/>
              <a:t>.</a:t>
            </a:r>
          </a:p>
          <a:p>
            <a:r>
              <a:rPr lang="es-UY" sz="2000" dirty="0"/>
              <a:t>Recurso estratégico: Argentina, Bolivia y Chile más del </a:t>
            </a:r>
            <a:r>
              <a:rPr lang="es-UY" sz="2000" b="1" dirty="0"/>
              <a:t>50% de la producción </a:t>
            </a:r>
            <a:r>
              <a:rPr lang="es-UY" sz="2000" dirty="0"/>
              <a:t>mundial.</a:t>
            </a:r>
          </a:p>
          <a:p>
            <a:r>
              <a:rPr lang="es-UY" sz="2000" b="1" dirty="0"/>
              <a:t>Mercado</a:t>
            </a:r>
            <a:r>
              <a:rPr lang="es-UY" sz="2000" dirty="0"/>
              <a:t> de baterías de ion-litio en </a:t>
            </a:r>
            <a:r>
              <a:rPr lang="es-UY" sz="2000" b="1" dirty="0"/>
              <a:t>aumento</a:t>
            </a:r>
            <a:r>
              <a:rPr lang="es-UY" sz="2000" dirty="0"/>
              <a:t> U$S 11000 millones (2010).</a:t>
            </a:r>
          </a:p>
          <a:p>
            <a:r>
              <a:rPr lang="es-UY" sz="2000" b="1" dirty="0"/>
              <a:t>Demanda de litio </a:t>
            </a:r>
            <a:r>
              <a:rPr lang="es-UY" sz="2000" dirty="0"/>
              <a:t>dominada por:</a:t>
            </a:r>
          </a:p>
          <a:p>
            <a:pPr lvl="1"/>
            <a:r>
              <a:rPr lang="es-UY" sz="2000" dirty="0"/>
              <a:t>dispositivos electrónicos portátiles</a:t>
            </a:r>
          </a:p>
          <a:p>
            <a:pPr lvl="1"/>
            <a:r>
              <a:rPr lang="es-UY" sz="2000" dirty="0"/>
              <a:t>Vehículos eléctricos e híbridos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01342C0-F301-C14F-B468-6160FD118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209" y="849364"/>
            <a:ext cx="2384104" cy="144676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9EE9A9B-BF7C-BC4C-BDE0-E8A105953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169" y="4097726"/>
            <a:ext cx="2549576" cy="21230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F4884CC-1E53-2146-8298-297CAF080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716" y="2489032"/>
            <a:ext cx="2569072" cy="1446763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ED374C55-E1D3-D148-B3A8-3D491F058CE3}"/>
              </a:ext>
            </a:extLst>
          </p:cNvPr>
          <p:cNvGrpSpPr/>
          <p:nvPr/>
        </p:nvGrpSpPr>
        <p:grpSpPr>
          <a:xfrm>
            <a:off x="47399" y="4301065"/>
            <a:ext cx="4650493" cy="2340682"/>
            <a:chOff x="0" y="4837768"/>
            <a:chExt cx="4650493" cy="2340682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4DBE4228-DC40-4846-A908-A59352752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4837768"/>
              <a:ext cx="4358000" cy="2332993"/>
            </a:xfrm>
            <a:prstGeom prst="rect">
              <a:avLst/>
            </a:prstGeom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ED122ADC-E657-2C48-BF26-A590FECAFAD7}"/>
                </a:ext>
              </a:extLst>
            </p:cNvPr>
            <p:cNvSpPr/>
            <p:nvPr/>
          </p:nvSpPr>
          <p:spPr>
            <a:xfrm>
              <a:off x="2441565" y="6870673"/>
              <a:ext cx="220892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UY" sz="1400" dirty="0">
                  <a:solidFill>
                    <a:srgbClr val="666666"/>
                  </a:solidFill>
                </a:rPr>
                <a:t>Frost &amp; Sullivan (2009)</a:t>
              </a:r>
              <a:endParaRPr lang="es-UY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8477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B444EC0-736D-EF4D-8899-A0E17ADB2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9"/>
            <a:ext cx="7151914" cy="71519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63B2E99-8D76-A14A-836F-9139C3160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298" y="62495"/>
            <a:ext cx="6209407" cy="1069331"/>
          </a:xfrm>
        </p:spPr>
        <p:txBody>
          <a:bodyPr/>
          <a:lstStyle/>
          <a:p>
            <a:r>
              <a:rPr lang="es-UY" b="1" dirty="0">
                <a:solidFill>
                  <a:srgbClr val="FFB29C"/>
                </a:solidFill>
              </a:rPr>
              <a:t>Objetivo General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612A73-2538-3B4C-8154-8569380FA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298" y="963086"/>
            <a:ext cx="6673102" cy="2526348"/>
          </a:xfrm>
        </p:spPr>
        <p:txBody>
          <a:bodyPr>
            <a:normAutofit/>
          </a:bodyPr>
          <a:lstStyle/>
          <a:p>
            <a:pPr algn="just"/>
            <a:r>
              <a:rPr lang="es-UY" sz="2000" dirty="0"/>
              <a:t>Desarrollar la primer línea de Investigación del País, de </a:t>
            </a:r>
            <a:r>
              <a:rPr lang="es-UY" sz="2000" b="1" dirty="0"/>
              <a:t>materiales</a:t>
            </a:r>
            <a:r>
              <a:rPr lang="es-UY" sz="2000" dirty="0"/>
              <a:t> y </a:t>
            </a:r>
            <a:r>
              <a:rPr lang="es-UY" sz="2000" b="1" dirty="0"/>
              <a:t>diseño</a:t>
            </a:r>
            <a:r>
              <a:rPr lang="es-UY" sz="2000" dirty="0"/>
              <a:t> de </a:t>
            </a:r>
            <a:r>
              <a:rPr lang="es-UY" sz="2000" b="1" dirty="0"/>
              <a:t>baterías de ión-litio</a:t>
            </a:r>
            <a:r>
              <a:rPr lang="es-UY" sz="2000" dirty="0"/>
              <a:t>.</a:t>
            </a:r>
          </a:p>
          <a:p>
            <a:pPr marL="0" indent="0">
              <a:buNone/>
            </a:pPr>
            <a:r>
              <a:rPr lang="es-UY" sz="2400" b="1" dirty="0">
                <a:solidFill>
                  <a:srgbClr val="FFB29C"/>
                </a:solidFill>
              </a:rPr>
              <a:t>Objetivo Específico</a:t>
            </a:r>
          </a:p>
          <a:p>
            <a:pPr algn="just"/>
            <a:r>
              <a:rPr lang="es-UY" sz="2000" dirty="0"/>
              <a:t>Desarrollar nanomateriales para la mejora de baterías.</a:t>
            </a:r>
          </a:p>
          <a:p>
            <a:pPr algn="just"/>
            <a:r>
              <a:rPr lang="es-UY" sz="2000" dirty="0"/>
              <a:t>Diseñar nuevos materiales para cátodos y ánodos</a:t>
            </a:r>
          </a:p>
          <a:p>
            <a:pPr algn="just"/>
            <a:r>
              <a:rPr lang="es-UY" sz="2000" b="1" dirty="0"/>
              <a:t>Sustituir electrolitos líquidos por electrolitos sólidos.</a:t>
            </a:r>
          </a:p>
          <a:p>
            <a:pPr algn="just"/>
            <a:endParaRPr lang="es-UY" sz="20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A54D3C-5C0A-C249-A0DE-8E2398F1571A}"/>
              </a:ext>
            </a:extLst>
          </p:cNvPr>
          <p:cNvSpPr txBox="1">
            <a:spLocks/>
          </p:cNvSpPr>
          <p:nvPr/>
        </p:nvSpPr>
        <p:spPr>
          <a:xfrm>
            <a:off x="647353" y="5356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1990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6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UY" dirty="0"/>
          </a:p>
        </p:txBody>
      </p:sp>
      <p:pic>
        <p:nvPicPr>
          <p:cNvPr id="6" name="Imagen 3">
            <a:extLst>
              <a:ext uri="{FF2B5EF4-FFF2-40B4-BE49-F238E27FC236}">
                <a16:creationId xmlns:a16="http://schemas.microsoft.com/office/drawing/2014/main" id="{57181A81-0DFA-EA4A-A0E2-F788E7CA7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02" y="5835261"/>
            <a:ext cx="2316618" cy="1223873"/>
          </a:xfrm>
          <a:prstGeom prst="rect">
            <a:avLst/>
          </a:prstGeom>
        </p:spPr>
      </p:pic>
      <p:pic>
        <p:nvPicPr>
          <p:cNvPr id="7" name="Imagen 7">
            <a:extLst>
              <a:ext uri="{FF2B5EF4-FFF2-40B4-BE49-F238E27FC236}">
                <a16:creationId xmlns:a16="http://schemas.microsoft.com/office/drawing/2014/main" id="{A5543CC2-FEB8-AB4F-9D09-394EFD922F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4221" y="5821743"/>
            <a:ext cx="2474781" cy="123739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8AB3566-42E5-094A-A834-E2CE97DEA1D5}"/>
              </a:ext>
            </a:extLst>
          </p:cNvPr>
          <p:cNvSpPr txBox="1"/>
          <p:nvPr/>
        </p:nvSpPr>
        <p:spPr>
          <a:xfrm>
            <a:off x="5295220" y="4674716"/>
            <a:ext cx="1856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sz="1600" b="1" dirty="0"/>
              <a:t>Samsung Recall Note 7</a:t>
            </a:r>
            <a:r>
              <a:rPr lang="es-UY" sz="1600" dirty="0"/>
              <a:t> </a:t>
            </a:r>
          </a:p>
          <a:p>
            <a:r>
              <a:rPr lang="es-UY" sz="1600" dirty="0"/>
              <a:t>(electrolito líquido)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ADA90FB-FC9E-2F45-81BF-BD6D36A17819}"/>
              </a:ext>
            </a:extLst>
          </p:cNvPr>
          <p:cNvSpPr txBox="1"/>
          <p:nvPr/>
        </p:nvSpPr>
        <p:spPr>
          <a:xfrm>
            <a:off x="308563" y="3297125"/>
            <a:ext cx="39729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FFB29C"/>
                </a:solidFill>
              </a:rPr>
              <a:t>Ventajas 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Durabilidad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Estabilidad Térmica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Miniaturización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Seguridad y Eficiencia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Medio Ambiente</a:t>
            </a:r>
          </a:p>
          <a:p>
            <a:endParaRPr lang="es-UY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063695F-630E-1F4C-A3A0-8DD846F595E9}"/>
              </a:ext>
            </a:extLst>
          </p:cNvPr>
          <p:cNvSpPr txBox="1"/>
          <p:nvPr/>
        </p:nvSpPr>
        <p:spPr>
          <a:xfrm>
            <a:off x="3196267" y="3319671"/>
            <a:ext cx="34224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000" b="1" dirty="0">
                <a:solidFill>
                  <a:srgbClr val="FFB29C"/>
                </a:solidFill>
              </a:rPr>
              <a:t>Desventajas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Altas Energías de Activación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Bajas Conductividades</a:t>
            </a:r>
          </a:p>
          <a:p>
            <a:endParaRPr lang="es-UY" sz="2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AF34623-3968-4444-A9A8-E8B5BA08005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472" y="4415691"/>
            <a:ext cx="1841748" cy="137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47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FA60D0-411A-9849-886D-EAED03E18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9"/>
            <a:ext cx="7151914" cy="71519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2638ED-EEF3-FE43-8191-9A6101558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4" y="47399"/>
            <a:ext cx="6209407" cy="1391534"/>
          </a:xfrm>
        </p:spPr>
        <p:txBody>
          <a:bodyPr/>
          <a:lstStyle/>
          <a:p>
            <a:r>
              <a:rPr lang="es-UY" b="1" dirty="0">
                <a:solidFill>
                  <a:srgbClr val="FFB29C"/>
                </a:solidFill>
              </a:rPr>
              <a:t>Metodología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B7AAED-F0E4-2A46-B067-52EE81320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22" y="1044125"/>
            <a:ext cx="4739198" cy="45678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419" sz="2000" b="1" dirty="0">
                <a:solidFill>
                  <a:srgbClr val="FFB29C"/>
                </a:solidFill>
              </a:rPr>
              <a:t>Estrategia</a:t>
            </a:r>
          </a:p>
          <a:p>
            <a:r>
              <a:rPr lang="es-419" sz="2000" dirty="0"/>
              <a:t>Afinidad entre litio y polímero</a:t>
            </a:r>
          </a:p>
          <a:p>
            <a:r>
              <a:rPr lang="es-419" sz="2000" dirty="0"/>
              <a:t>Mejorar la conducción catiónica de litio </a:t>
            </a:r>
          </a:p>
          <a:p>
            <a:r>
              <a:rPr lang="es-419" sz="2000" dirty="0"/>
              <a:t>Bajar la conducción aniónica (ej. ClO</a:t>
            </a:r>
            <a:r>
              <a:rPr lang="es-419" sz="2000" baseline="-25000" dirty="0"/>
              <a:t>4</a:t>
            </a:r>
            <a:r>
              <a:rPr lang="es-419" sz="2000" baseline="30000" dirty="0"/>
              <a:t>-</a:t>
            </a:r>
            <a:r>
              <a:rPr lang="es-419" sz="2000" dirty="0"/>
              <a:t>)</a:t>
            </a:r>
          </a:p>
          <a:p>
            <a:pPr marL="0" indent="0">
              <a:buNone/>
            </a:pPr>
            <a:r>
              <a:rPr lang="es-419" sz="2000" b="1" dirty="0">
                <a:solidFill>
                  <a:srgbClr val="FFB29C"/>
                </a:solidFill>
              </a:rPr>
              <a:t>Metodología</a:t>
            </a:r>
          </a:p>
          <a:p>
            <a:r>
              <a:rPr lang="es-419" sz="2000" dirty="0"/>
              <a:t>Síntesis de nuevos nanomateriales.</a:t>
            </a:r>
          </a:p>
          <a:p>
            <a:r>
              <a:rPr lang="es-419" sz="2000" dirty="0"/>
              <a:t>Caracterización química</a:t>
            </a:r>
          </a:p>
          <a:p>
            <a:r>
              <a:rPr lang="es-419" sz="2000" dirty="0"/>
              <a:t>Desempeño electroquímica</a:t>
            </a:r>
          </a:p>
          <a:p>
            <a:r>
              <a:rPr lang="es-419" sz="2000" dirty="0"/>
              <a:t>Simulación Computacional</a:t>
            </a:r>
            <a:endParaRPr lang="es-UY" sz="2000" dirty="0"/>
          </a:p>
          <a:p>
            <a:pPr algn="just"/>
            <a:endParaRPr lang="es-UY" dirty="0"/>
          </a:p>
        </p:txBody>
      </p:sp>
      <p:pic>
        <p:nvPicPr>
          <p:cNvPr id="5" name="Picture 10" descr="15 006">
            <a:extLst>
              <a:ext uri="{FF2B5EF4-FFF2-40B4-BE49-F238E27FC236}">
                <a16:creationId xmlns:a16="http://schemas.microsoft.com/office/drawing/2014/main" id="{DD79093E-57DB-E14A-B188-07B8B6F708E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4798042" y="159779"/>
            <a:ext cx="2088599" cy="2974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37A308E-6301-3B4C-9A9C-5C3C453E2B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48483" y="3667543"/>
            <a:ext cx="1513490" cy="21861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8510B79-730F-5949-AAB2-59B3C7479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264" y="4760618"/>
            <a:ext cx="3719047" cy="237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6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FA60D0-411A-9849-886D-EAED03E18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9"/>
            <a:ext cx="7151914" cy="71519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2638ED-EEF3-FE43-8191-9A6101558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4" y="47399"/>
            <a:ext cx="6209407" cy="1391534"/>
          </a:xfrm>
        </p:spPr>
        <p:txBody>
          <a:bodyPr/>
          <a:lstStyle/>
          <a:p>
            <a:r>
              <a:rPr lang="es-UY" b="1" dirty="0">
                <a:solidFill>
                  <a:srgbClr val="FFB29C"/>
                </a:solidFill>
              </a:rPr>
              <a:t>Resultados Específicos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5B7AAED-F0E4-2A46-B067-52EE813209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0664" y="1128208"/>
                <a:ext cx="6209407" cy="4567898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s-UY" dirty="0"/>
                  <a:t>Desarrollo de nuevos electrolitos sólidos de mezcla de polímeros y nanotubos (NT) con mejoras en su conductividad iónica.</a:t>
                </a:r>
              </a:p>
              <a:p>
                <a:pPr lvl="1" algn="just"/>
                <a14:m>
                  <m:oMath xmlns:m="http://schemas.openxmlformats.org/officeDocument/2006/math">
                    <m:sSub>
                      <m:sSubPr>
                        <m:ctrlPr>
                          <a:rPr lang="es-UY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Y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es-UY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1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.0</m:t>
                        </m:r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×10</m:t>
                        </m:r>
                      </m:e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sSup>
                      <m:sSupPr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𝑃𝑜𝑙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í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𝑚𝑒𝑟𝑜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s-UY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 algn="just"/>
                <a14:m>
                  <m:oMath xmlns:m="http://schemas.openxmlformats.org/officeDocument/2006/math">
                    <m:sSub>
                      <m:sSubPr>
                        <m:ctrlPr>
                          <a:rPr lang="es-UY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Y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es-UY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4.0</m:t>
                        </m:r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×10</m:t>
                        </m:r>
                      </m:e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sSup>
                      <m:sSupPr>
                        <m:ctrlP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s-UY" sz="1800" dirty="0"/>
                  <a:t>  (Polímero con NT)</a:t>
                </a:r>
              </a:p>
              <a:p>
                <a:pPr lvl="1" algn="just"/>
                <a14:m>
                  <m:oMath xmlns:m="http://schemas.openxmlformats.org/officeDocument/2006/math">
                    <m:sSub>
                      <m:sSubPr>
                        <m:ctrlPr>
                          <a:rPr lang="es-UY" sz="1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Y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es-UY" sz="18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1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US" sz="1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.0</m:t>
                        </m:r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×10</m:t>
                        </m:r>
                      </m:e>
                      <m:sup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en-US" sz="18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8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sSup>
                      <m:sSupPr>
                        <m:ctrlPr>
                          <a:rPr lang="en-US" sz="1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s-UY" sz="1800" dirty="0">
                    <a:solidFill>
                      <a:schemeClr val="tx1"/>
                    </a:solidFill>
                  </a:rPr>
                  <a:t> (Polímero con NT y Litio)</a:t>
                </a:r>
                <a:endParaRPr lang="es-UY" sz="1800" dirty="0"/>
              </a:p>
              <a:p>
                <a:pPr marL="359953" lvl="1" indent="0" algn="just">
                  <a:buNone/>
                </a:pPr>
                <a:endParaRPr lang="es-UY" dirty="0"/>
              </a:p>
              <a:p>
                <a:pPr marL="0" indent="0" algn="just">
                  <a:buNone/>
                </a:pPr>
                <a:endParaRPr lang="es-UY" dirty="0"/>
              </a:p>
              <a:p>
                <a:pPr marL="0" indent="0" algn="just">
                  <a:buNone/>
                </a:pPr>
                <a:endParaRPr lang="es-UY" dirty="0"/>
              </a:p>
              <a:p>
                <a:pPr algn="just"/>
                <a:r>
                  <a:rPr lang="es-UY" dirty="0"/>
                  <a:t>Se han desarrollado nuevos cátodos para baterías recubriendo nanopartículas de LiFePO</a:t>
                </a:r>
                <a:r>
                  <a:rPr lang="es-UY" baseline="-25000" dirty="0"/>
                  <a:t>4</a:t>
                </a:r>
                <a:r>
                  <a:rPr lang="es-UY" dirty="0"/>
                  <a:t> con nanocarbono.</a:t>
                </a:r>
              </a:p>
              <a:p>
                <a:pPr algn="just"/>
                <a:endParaRPr lang="es-UY" dirty="0"/>
              </a:p>
              <a:p>
                <a:pPr algn="just"/>
                <a:endParaRPr lang="es-UY" dirty="0"/>
              </a:p>
              <a:p>
                <a:pPr algn="just"/>
                <a:endParaRPr lang="es-UY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5B7AAED-F0E4-2A46-B067-52EE813209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0664" y="1128208"/>
                <a:ext cx="6209407" cy="4567898"/>
              </a:xfrm>
              <a:blipFill>
                <a:blip r:embed="rId3"/>
                <a:stretch>
                  <a:fillRect l="-1020" t="-1662" r="-1020"/>
                </a:stretch>
              </a:blipFill>
            </p:spPr>
            <p:txBody>
              <a:bodyPr/>
              <a:lstStyle/>
              <a:p>
                <a:r>
                  <a:rPr lang="es-UY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n 11">
            <a:extLst>
              <a:ext uri="{FF2B5EF4-FFF2-40B4-BE49-F238E27FC236}">
                <a16:creationId xmlns:a16="http://schemas.microsoft.com/office/drawing/2014/main" id="{0A11D458-97A0-E94F-AD93-4719B1036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8949" y="4915324"/>
            <a:ext cx="2681414" cy="2050493"/>
          </a:xfrm>
          <a:prstGeom prst="rect">
            <a:avLst/>
          </a:prstGeom>
        </p:spPr>
      </p:pic>
      <p:pic>
        <p:nvPicPr>
          <p:cNvPr id="6" name="Picture 2" descr="Roadmap for the development of Li-ion conducting electrolytes for rechargeable lithium and Li-ion batteries, including liquid electrolytes, gel polymer electrolytes, ceramic electrolytes, solid polymer electrolytes and single lithium-ion conducting solid polymer electrolytes. The requirements of total ionic conductivity (σ) and individual Li + conductivity (σ Li+ ) for battery operation are shown as gray and pink dashed lines, respectively. Reproduced from [1] with permission of The Royal Society of Chemistry. ">
            <a:extLst>
              <a:ext uri="{FF2B5EF4-FFF2-40B4-BE49-F238E27FC236}">
                <a16:creationId xmlns:a16="http://schemas.microsoft.com/office/drawing/2014/main" id="{A85C091B-2A5A-2341-971B-08F1D6A70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04980"/>
            <a:ext cx="7104515" cy="481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86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FFA60D0-411A-9849-886D-EAED03E18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9"/>
            <a:ext cx="7151914" cy="71519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12638ED-EEF3-FE43-8191-9A6101558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4" y="47399"/>
            <a:ext cx="6209407" cy="1391534"/>
          </a:xfrm>
        </p:spPr>
        <p:txBody>
          <a:bodyPr/>
          <a:lstStyle/>
          <a:p>
            <a:r>
              <a:rPr lang="es-UY" b="1" dirty="0">
                <a:solidFill>
                  <a:srgbClr val="FFB29C"/>
                </a:solidFill>
              </a:rPr>
              <a:t>Resultados Generales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B7AAED-F0E4-2A46-B067-52EE81320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63" y="1128207"/>
            <a:ext cx="6209407" cy="5608923"/>
          </a:xfrm>
        </p:spPr>
        <p:txBody>
          <a:bodyPr>
            <a:normAutofit lnSpcReduction="10000"/>
          </a:bodyPr>
          <a:lstStyle/>
          <a:p>
            <a:pPr algn="just"/>
            <a:r>
              <a:rPr lang="es-UY" sz="2000" dirty="0"/>
              <a:t>Capacidades </a:t>
            </a:r>
            <a:r>
              <a:rPr lang="es-UY" sz="2000" b="1" dirty="0"/>
              <a:t>físicas y humanas </a:t>
            </a:r>
            <a:r>
              <a:rPr lang="es-UY" sz="2000" dirty="0"/>
              <a:t>para el desarrollo de una nueva línea de Investigación.</a:t>
            </a:r>
          </a:p>
          <a:p>
            <a:pPr algn="just"/>
            <a:r>
              <a:rPr lang="es-UY" sz="2000" b="1" dirty="0"/>
              <a:t>Colaboraciones</a:t>
            </a:r>
            <a:r>
              <a:rPr lang="es-UY" sz="2000" dirty="0"/>
              <a:t> con grupos de la </a:t>
            </a:r>
            <a:r>
              <a:rPr lang="es-UY" sz="2000" b="1" dirty="0"/>
              <a:t>región</a:t>
            </a:r>
            <a:r>
              <a:rPr lang="es-UY" sz="2000" dirty="0"/>
              <a:t>.</a:t>
            </a:r>
          </a:p>
          <a:p>
            <a:pPr algn="just"/>
            <a:r>
              <a:rPr lang="es-UY" sz="2000" dirty="0"/>
              <a:t>Primeras </a:t>
            </a:r>
            <a:r>
              <a:rPr lang="es-UY" sz="2000" b="1" dirty="0"/>
              <a:t>dos tesis de Doctorado </a:t>
            </a:r>
            <a:r>
              <a:rPr lang="es-UY" sz="2000" dirty="0"/>
              <a:t>en la temática.</a:t>
            </a:r>
          </a:p>
          <a:p>
            <a:pPr algn="just"/>
            <a:r>
              <a:rPr lang="es-UY" sz="2000" dirty="0"/>
              <a:t>Se publicaron los primeros </a:t>
            </a:r>
            <a:r>
              <a:rPr lang="es-UY" sz="2000" b="1" dirty="0"/>
              <a:t>9 trabajos de investigación</a:t>
            </a:r>
            <a:r>
              <a:rPr lang="es-UY" sz="2000" dirty="0"/>
              <a:t>, en revistas internacionales referadas.</a:t>
            </a:r>
          </a:p>
          <a:p>
            <a:pPr algn="just"/>
            <a:r>
              <a:rPr lang="es-UY" sz="2000" b="1" dirty="0"/>
              <a:t>Nanotecnología</a:t>
            </a:r>
            <a:r>
              <a:rPr lang="es-UY" sz="2000" dirty="0"/>
              <a:t> es el eje principal para el desarrollo de esta nueva línea.</a:t>
            </a:r>
          </a:p>
          <a:p>
            <a:pPr algn="just"/>
            <a:endParaRPr lang="es-UY" sz="2000" dirty="0"/>
          </a:p>
          <a:p>
            <a:pPr marL="0" indent="0" algn="just">
              <a:buNone/>
            </a:pPr>
            <a:r>
              <a:rPr lang="es-UY" sz="3200" b="1" dirty="0">
                <a:solidFill>
                  <a:srgbClr val="FFB29C"/>
                </a:solidFill>
                <a:latin typeface="+mj-lt"/>
              </a:rPr>
              <a:t>Perspectivas</a:t>
            </a:r>
          </a:p>
          <a:p>
            <a:pPr marL="285750" indent="-285750" algn="just"/>
            <a:r>
              <a:rPr lang="es-UY" sz="2000" dirty="0"/>
              <a:t>Avanzar hacia el diseño de </a:t>
            </a:r>
            <a:r>
              <a:rPr lang="es-UY" sz="2000" b="1" dirty="0"/>
              <a:t>nuevos ánodos</a:t>
            </a:r>
            <a:r>
              <a:rPr lang="es-UY" sz="2000" dirty="0"/>
              <a:t>.</a:t>
            </a:r>
          </a:p>
          <a:p>
            <a:pPr marL="285750" indent="-285750" algn="just"/>
            <a:r>
              <a:rPr lang="es-UY" sz="2000" dirty="0"/>
              <a:t>Lograr </a:t>
            </a:r>
            <a:r>
              <a:rPr lang="es-UY" sz="2000" b="1" dirty="0"/>
              <a:t>ensamblar</a:t>
            </a:r>
            <a:r>
              <a:rPr lang="es-UY" sz="2000" dirty="0"/>
              <a:t> de forma completa una batería de ion-litio.</a:t>
            </a:r>
          </a:p>
          <a:p>
            <a:pPr marL="645703" lvl="1" indent="-285750" algn="just"/>
            <a:r>
              <a:rPr lang="es-UY" sz="1686" dirty="0"/>
              <a:t>Utilizando materiales manejables en condiciones normales de átmosfera.</a:t>
            </a:r>
          </a:p>
          <a:p>
            <a:pPr marL="645703" lvl="1" indent="-285750" algn="just"/>
            <a:r>
              <a:rPr lang="es-UY" sz="1686" dirty="0"/>
              <a:t>Utilizar polímeros convencionales, buscando una mejora de sus propiedades.</a:t>
            </a:r>
          </a:p>
          <a:p>
            <a:pPr algn="just"/>
            <a:endParaRPr lang="es-UY" sz="2000" dirty="0"/>
          </a:p>
          <a:p>
            <a:pPr algn="just"/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88211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7892AFC3-B307-5C46-B74A-C6ADA4ECA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9"/>
            <a:ext cx="7151914" cy="71519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E2069C-E0B0-A344-BB36-A8CE24326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067"/>
            <a:ext cx="6209407" cy="1391534"/>
          </a:xfrm>
        </p:spPr>
        <p:txBody>
          <a:bodyPr>
            <a:normAutofit/>
          </a:bodyPr>
          <a:lstStyle/>
          <a:p>
            <a:r>
              <a:rPr lang="es-UY" b="1" dirty="0">
                <a:solidFill>
                  <a:srgbClr val="FFB29C"/>
                </a:solidFill>
              </a:rPr>
              <a:t>Agradecimientos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A8DA12AB-6330-6148-B41B-1E068E936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3914" y="2752699"/>
            <a:ext cx="1728000" cy="167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" name="Imagen 8">
            <a:extLst>
              <a:ext uri="{FF2B5EF4-FFF2-40B4-BE49-F238E27FC236}">
                <a16:creationId xmlns:a16="http://schemas.microsoft.com/office/drawing/2014/main" id="{1324EEF5-49B6-6A41-86C5-611E980B6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4889" y="4502164"/>
            <a:ext cx="1653282" cy="876624"/>
          </a:xfrm>
          <a:prstGeom prst="rect">
            <a:avLst/>
          </a:prstGeom>
        </p:spPr>
      </p:pic>
      <p:pic>
        <p:nvPicPr>
          <p:cNvPr id="5" name="Imagen 9">
            <a:extLst>
              <a:ext uri="{FF2B5EF4-FFF2-40B4-BE49-F238E27FC236}">
                <a16:creationId xmlns:a16="http://schemas.microsoft.com/office/drawing/2014/main" id="{A9FB9B95-00F8-C94E-A31E-E2A4ACDB32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3027" y="6040089"/>
            <a:ext cx="1977965" cy="945984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16E4947F-2666-4449-8DC4-CBC447942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975" y="6377293"/>
            <a:ext cx="3060000" cy="623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E5F5677-E4CD-4447-BD74-D2EC5F03B7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5957" y="686232"/>
            <a:ext cx="3600000" cy="684001"/>
          </a:xfrm>
          <a:prstGeom prst="rect">
            <a:avLst/>
          </a:prstGeom>
        </p:spPr>
      </p:pic>
      <p:pic>
        <p:nvPicPr>
          <p:cNvPr id="8" name="9 Imagen">
            <a:extLst>
              <a:ext uri="{FF2B5EF4-FFF2-40B4-BE49-F238E27FC236}">
                <a16:creationId xmlns:a16="http://schemas.microsoft.com/office/drawing/2014/main" id="{EE8A1A0D-242C-264B-BCF9-E75B4352A9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9975" y="3073743"/>
            <a:ext cx="1080000" cy="1428885"/>
          </a:xfrm>
          <a:prstGeom prst="rect">
            <a:avLst/>
          </a:prstGeom>
        </p:spPr>
      </p:pic>
      <p:pic>
        <p:nvPicPr>
          <p:cNvPr id="9" name="10 Imagen">
            <a:extLst>
              <a:ext uri="{FF2B5EF4-FFF2-40B4-BE49-F238E27FC236}">
                <a16:creationId xmlns:a16="http://schemas.microsoft.com/office/drawing/2014/main" id="{C08AADFD-53AB-5940-8DF2-A6E0F14798D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448" y="3058115"/>
            <a:ext cx="989478" cy="1377463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CFD339E0-0891-2C42-93B9-565F477A116A}"/>
              </a:ext>
            </a:extLst>
          </p:cNvPr>
          <p:cNvSpPr txBox="1">
            <a:spLocks/>
          </p:cNvSpPr>
          <p:nvPr/>
        </p:nvSpPr>
        <p:spPr>
          <a:xfrm>
            <a:off x="131142" y="2375783"/>
            <a:ext cx="6643770" cy="3777007"/>
          </a:xfrm>
          <a:prstGeom prst="rect">
            <a:avLst/>
          </a:prstGeom>
        </p:spPr>
        <p:txBody>
          <a:bodyPr/>
          <a:lstStyle>
            <a:lvl1pPr marL="179977" indent="-179977" algn="l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Char char="•"/>
              <a:defRPr sz="22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930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9884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837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9791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79745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9698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99652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59605" indent="-179977" algn="l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/>
              <a:t>     Centro-</a:t>
            </a:r>
            <a:r>
              <a:rPr lang="es-ES" sz="2400" dirty="0" err="1"/>
              <a:t>NanoMat</a:t>
            </a:r>
            <a:endParaRPr lang="es-ES" sz="2400" dirty="0"/>
          </a:p>
          <a:p>
            <a:pPr lvl="1"/>
            <a:r>
              <a:rPr lang="es-ES" sz="1800" dirty="0"/>
              <a:t>Dr. Álvaro W. Mombrú</a:t>
            </a:r>
          </a:p>
          <a:p>
            <a:pPr lvl="1"/>
            <a:r>
              <a:rPr lang="es-ES" sz="1800" dirty="0"/>
              <a:t>Dr. Ricardo Faccio</a:t>
            </a:r>
          </a:p>
          <a:p>
            <a:pPr lvl="1"/>
            <a:r>
              <a:rPr lang="es-ES" sz="1800" dirty="0"/>
              <a:t>Dra. Helena Pardo</a:t>
            </a:r>
          </a:p>
          <a:p>
            <a:pPr lvl="1"/>
            <a:r>
              <a:rPr lang="es-ES" sz="1800" dirty="0"/>
              <a:t>Dra. Luciana Fernández</a:t>
            </a:r>
          </a:p>
          <a:p>
            <a:pPr lvl="1"/>
            <a:r>
              <a:rPr lang="es-ES" sz="1800" dirty="0"/>
              <a:t>Dr. Mariano Romero</a:t>
            </a:r>
          </a:p>
          <a:p>
            <a:pPr lvl="1"/>
            <a:r>
              <a:rPr lang="es-ES" sz="1800" dirty="0"/>
              <a:t>Lic. Dominique Mombrú</a:t>
            </a:r>
          </a:p>
          <a:p>
            <a:pPr lvl="1"/>
            <a:r>
              <a:rPr lang="es-ES" sz="1800" dirty="0"/>
              <a:t>Lic. Fernando Pignanelli</a:t>
            </a:r>
          </a:p>
          <a:p>
            <a:pPr lvl="1"/>
            <a:r>
              <a:rPr lang="es-ES" sz="1800" dirty="0"/>
              <a:t>Lic. Benjamín Montenegro</a:t>
            </a:r>
          </a:p>
          <a:p>
            <a:pPr lvl="1"/>
            <a:r>
              <a:rPr lang="es-ES" sz="1800" dirty="0"/>
              <a:t>Lic. Martin Esteves</a:t>
            </a:r>
          </a:p>
          <a:p>
            <a:r>
              <a:rPr lang="es-ES" sz="2400" dirty="0"/>
              <a:t>Ingeniería Electroquímica (FCIEN-FING) UdelaR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7C6328C-B6A0-2C45-9FE2-25C08C4A62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" y="1324935"/>
            <a:ext cx="7199313" cy="106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720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662</TotalTime>
  <Words>454</Words>
  <Application>Microsoft Macintosh PowerPoint</Application>
  <PresentationFormat>Personalizado</PresentationFormat>
  <Paragraphs>80</Paragraphs>
  <Slides>8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Anii font extended</vt:lpstr>
      <vt:lpstr>Arial</vt:lpstr>
      <vt:lpstr>Calibri</vt:lpstr>
      <vt:lpstr>Calibri Light</vt:lpstr>
      <vt:lpstr>Cambria Math</vt:lpstr>
      <vt:lpstr>Tema de Office</vt:lpstr>
      <vt:lpstr>Presentación de PowerPoint</vt:lpstr>
      <vt:lpstr>Introducción</vt:lpstr>
      <vt:lpstr>¿Por qué usar Litio?</vt:lpstr>
      <vt:lpstr>Objetivo General</vt:lpstr>
      <vt:lpstr>Metodología</vt:lpstr>
      <vt:lpstr>Resultados Específicos</vt:lpstr>
      <vt:lpstr>Resultados Generales</vt:lpstr>
      <vt:lpstr>Agradecimientos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Ricardo Faccio</cp:lastModifiedBy>
  <cp:revision>36</cp:revision>
  <cp:lastPrinted>2019-08-28T10:33:54Z</cp:lastPrinted>
  <dcterms:created xsi:type="dcterms:W3CDTF">2019-07-25T12:45:21Z</dcterms:created>
  <dcterms:modified xsi:type="dcterms:W3CDTF">2019-09-03T20:22:18Z</dcterms:modified>
</cp:coreProperties>
</file>