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audio1.bin" ContentType="audio/unknown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54"/>
  </p:notesMasterIdLst>
  <p:handoutMasterIdLst>
    <p:handoutMasterId r:id="rId55"/>
  </p:handoutMasterIdLst>
  <p:sldIdLst>
    <p:sldId id="320" r:id="rId2"/>
    <p:sldId id="329" r:id="rId3"/>
    <p:sldId id="257" r:id="rId4"/>
    <p:sldId id="258" r:id="rId5"/>
    <p:sldId id="296" r:id="rId6"/>
    <p:sldId id="295" r:id="rId7"/>
    <p:sldId id="323" r:id="rId8"/>
    <p:sldId id="294" r:id="rId9"/>
    <p:sldId id="259" r:id="rId10"/>
    <p:sldId id="325" r:id="rId11"/>
    <p:sldId id="298" r:id="rId12"/>
    <p:sldId id="260" r:id="rId13"/>
    <p:sldId id="328" r:id="rId14"/>
    <p:sldId id="324" r:id="rId15"/>
    <p:sldId id="299" r:id="rId16"/>
    <p:sldId id="311" r:id="rId17"/>
    <p:sldId id="261" r:id="rId18"/>
    <p:sldId id="262" r:id="rId19"/>
    <p:sldId id="263" r:id="rId20"/>
    <p:sldId id="312" r:id="rId21"/>
    <p:sldId id="264" r:id="rId22"/>
    <p:sldId id="321" r:id="rId23"/>
    <p:sldId id="266" r:id="rId24"/>
    <p:sldId id="267" r:id="rId25"/>
    <p:sldId id="268" r:id="rId26"/>
    <p:sldId id="269" r:id="rId27"/>
    <p:sldId id="270" r:id="rId28"/>
    <p:sldId id="271" r:id="rId29"/>
    <p:sldId id="300" r:id="rId30"/>
    <p:sldId id="272" r:id="rId31"/>
    <p:sldId id="273" r:id="rId32"/>
    <p:sldId id="315" r:id="rId33"/>
    <p:sldId id="278" r:id="rId34"/>
    <p:sldId id="280" r:id="rId35"/>
    <p:sldId id="301" r:id="rId36"/>
    <p:sldId id="317" r:id="rId37"/>
    <p:sldId id="281" r:id="rId38"/>
    <p:sldId id="318" r:id="rId39"/>
    <p:sldId id="282" r:id="rId40"/>
    <p:sldId id="302" r:id="rId41"/>
    <p:sldId id="284" r:id="rId42"/>
    <p:sldId id="286" r:id="rId43"/>
    <p:sldId id="304" r:id="rId44"/>
    <p:sldId id="305" r:id="rId45"/>
    <p:sldId id="287" r:id="rId46"/>
    <p:sldId id="288" r:id="rId47"/>
    <p:sldId id="306" r:id="rId48"/>
    <p:sldId id="289" r:id="rId49"/>
    <p:sldId id="291" r:id="rId50"/>
    <p:sldId id="327" r:id="rId51"/>
    <p:sldId id="292" r:id="rId52"/>
    <p:sldId id="326" r:id="rId53"/>
  </p:sldIdLst>
  <p:sldSz cx="9144000" cy="5143500" type="screen16x9"/>
  <p:notesSz cx="9144000" cy="6858000"/>
  <p:defaultTextStyle>
    <a:defPPr>
      <a:defRPr lang="es-ES_tradnl"/>
    </a:defPPr>
    <a:lvl1pPr algn="ctr" rtl="0" eaLnBrk="0" fontAlgn="base" hangingPunct="0">
      <a:spcBef>
        <a:spcPct val="0"/>
      </a:spcBef>
      <a:spcAft>
        <a:spcPct val="0"/>
      </a:spcAft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8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D9F1FF"/>
    <a:srgbClr val="FFFFFF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55" autoAdjust="0"/>
    <p:restoredTop sz="85479" autoAdjust="0"/>
  </p:normalViewPr>
  <p:slideViewPr>
    <p:cSldViewPr>
      <p:cViewPr varScale="1">
        <p:scale>
          <a:sx n="119" d="100"/>
          <a:sy n="119" d="100"/>
        </p:scale>
        <p:origin x="1512" y="4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pt-BR"/>
              <a:t>Curso de Física 101 </a:t>
            </a:r>
            <a:endParaRPr lang="es-E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A63FA8A-E3C1-5F44-9AE3-30C008270EF0}" type="datetime6">
              <a:rPr lang="es-UY" smtClean="0"/>
              <a:t>Agosto de 2025</a:t>
            </a:fld>
            <a:endParaRPr lang="es-E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s-ES"/>
              <a:t>Cátedra de Física - DETEMA</a:t>
            </a:r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FA99E8E-28C2-9144-85D6-A77A1AEF49B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44584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26637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>
              <a:defRPr sz="1200"/>
            </a:lvl1pPr>
          </a:lstStyle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7782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8169374" y="0"/>
            <a:ext cx="97462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565A679C-0120-FB45-8315-2A5A1D4469B5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782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782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2" y="3257552"/>
            <a:ext cx="3249287" cy="114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783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673334"/>
            <a:ext cx="184185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>
              <a:defRPr sz="1200"/>
            </a:lvl1pPr>
          </a:lstStyle>
          <a:p>
            <a:r>
              <a:rPr lang="es-ES_tradnl"/>
              <a:t>Cátedra de Física - DETEMA</a:t>
            </a:r>
          </a:p>
        </p:txBody>
      </p:sp>
      <p:sp>
        <p:nvSpPr>
          <p:cNvPr id="7783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882710" y="6673334"/>
            <a:ext cx="26129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AAAE4BD4-438E-2344-8712-10DF8E6D5731}" type="slidenum">
              <a:rPr lang="es-ES_tradnl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763415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5CAFF9F0-670B-4A44-BFCC-3C0F7F809E10}" type="slidenum">
              <a:rPr lang="es-ES"/>
              <a:pPr/>
              <a:t>1</a:t>
            </a:fld>
            <a:endParaRPr lang="es-E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3257550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34C5DFC-9804-234C-A637-5534883D7F0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574596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B26E7371-CFC1-A346-AB85-536A96EEDBC8}" type="slidenum">
              <a:rPr lang="es-ES_tradnl"/>
              <a:pPr/>
              <a:t>3</a:t>
            </a:fld>
            <a:endParaRPr lang="es-ES_tradnl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1"/>
            <a:ext cx="3290966" cy="424732"/>
          </a:xfrm>
        </p:spPr>
        <p:txBody>
          <a:bodyPr/>
          <a:lstStyle/>
          <a:p>
            <a:r>
              <a:rPr lang="es-ES" dirty="0"/>
              <a:t>Necesidad de</a:t>
            </a:r>
            <a:r>
              <a:rPr lang="es-ES" baseline="0" dirty="0"/>
              <a:t> simplificar y definir punto </a:t>
            </a:r>
            <a:r>
              <a:rPr lang="es-ES" baseline="0" dirty="0" err="1"/>
              <a:t>matematico</a:t>
            </a:r>
            <a:r>
              <a:rPr lang="es-ES" baseline="0" dirty="0"/>
              <a:t>.</a:t>
            </a:r>
          </a:p>
          <a:p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DD1D802-3641-6B43-9F7F-39A780CFC82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701539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40CC10C7-88D4-FF4E-8E26-E2CD6B331F62}" type="slidenum">
              <a:rPr lang="es-ES_tradnl"/>
              <a:pPr/>
              <a:t>4</a:t>
            </a:fld>
            <a:endParaRPr lang="es-ES_tradnl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1493422" cy="184666"/>
          </a:xfrm>
        </p:spPr>
        <p:txBody>
          <a:bodyPr/>
          <a:lstStyle/>
          <a:p>
            <a:r>
              <a:rPr lang="es-ES" dirty="0"/>
              <a:t>Definir</a:t>
            </a:r>
            <a:r>
              <a:rPr lang="es-ES" baseline="0" dirty="0"/>
              <a:t> Escalar y Vector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94FA703-F5ED-6442-B80F-6D211502FBA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143849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91076304-68B7-2742-A5F1-A14342EFA878}" type="slidenum">
              <a:rPr lang="es-ES_tradnl"/>
              <a:pPr/>
              <a:t>5</a:t>
            </a:fld>
            <a:endParaRPr lang="es-ES_tradnl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93ECF97-B3CD-A243-BDE9-2C0E76DE922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17305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846F1BD9-F797-0C40-86E9-69D077B5108E}" type="slidenum">
              <a:rPr lang="es-ES_tradnl"/>
              <a:pPr/>
              <a:t>6</a:t>
            </a:fld>
            <a:endParaRPr lang="es-ES_tradnl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1"/>
            <a:ext cx="3427220" cy="184666"/>
          </a:xfrm>
        </p:spPr>
        <p:txBody>
          <a:bodyPr/>
          <a:lstStyle/>
          <a:p>
            <a:r>
              <a:rPr lang="es-ES" dirty="0"/>
              <a:t>Rotaciones y vectores en espacio curvo no son vectores</a:t>
            </a:r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1EF06A1-FE29-D347-A709-C6B5F3E2AA4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6938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40CC10C7-88D4-FF4E-8E26-E2CD6B331F62}" type="slidenum">
              <a:rPr lang="es-ES_tradnl"/>
              <a:pPr/>
              <a:t>7</a:t>
            </a:fld>
            <a:endParaRPr lang="es-ES_tradnl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6B1F909-3D46-504D-A21E-19888EB4EF6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934618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E2FBFC63-44F5-1746-8FFF-35009BD1CE66}" type="slidenum">
              <a:rPr lang="es-ES_tradnl"/>
              <a:pPr/>
              <a:t>8</a:t>
            </a:fld>
            <a:endParaRPr lang="es-ES_tradn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4924425" cy="184666"/>
          </a:xfrm>
        </p:spPr>
        <p:txBody>
          <a:bodyPr/>
          <a:lstStyle/>
          <a:p>
            <a:r>
              <a:rPr lang="es-ES" dirty="0"/>
              <a:t>Se</a:t>
            </a:r>
            <a:r>
              <a:rPr lang="es-ES" baseline="0" dirty="0"/>
              <a:t> mantiene </a:t>
            </a:r>
            <a:r>
              <a:rPr lang="es-ES" baseline="0" dirty="0" err="1"/>
              <a:t>direcci</a:t>
            </a:r>
            <a:r>
              <a:rPr lang="en-US" baseline="0" dirty="0" err="1"/>
              <a:t>ón</a:t>
            </a:r>
            <a:r>
              <a:rPr lang="en-US" baseline="0" dirty="0"/>
              <a:t>, se cambia el </a:t>
            </a:r>
            <a:r>
              <a:rPr lang="en-US" baseline="0" dirty="0" err="1"/>
              <a:t>módulo</a:t>
            </a:r>
            <a:r>
              <a:rPr lang="en-US" baseline="0" dirty="0"/>
              <a:t> y el </a:t>
            </a:r>
            <a:r>
              <a:rPr lang="en-US" baseline="0" dirty="0" err="1"/>
              <a:t>sentido</a:t>
            </a:r>
            <a:r>
              <a:rPr lang="en-US" baseline="0" dirty="0"/>
              <a:t> </a:t>
            </a:r>
            <a:r>
              <a:rPr lang="en-US" baseline="0" dirty="0" err="1"/>
              <a:t>puede</a:t>
            </a:r>
            <a:r>
              <a:rPr lang="en-US" baseline="0" dirty="0"/>
              <a:t> </a:t>
            </a:r>
            <a:r>
              <a:rPr lang="en-US" baseline="0" dirty="0" err="1"/>
              <a:t>invertirse</a:t>
            </a:r>
            <a:r>
              <a:rPr lang="en-US" baseline="0" dirty="0"/>
              <a:t> </a:t>
            </a:r>
            <a:r>
              <a:rPr lang="en-US" baseline="0" dirty="0" err="1"/>
              <a:t>si</a:t>
            </a:r>
            <a:r>
              <a:rPr lang="en-US" baseline="0" dirty="0"/>
              <a:t> k&lt;0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A1C88B1-1F67-CF44-B5D9-5D4025BF1FA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456748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9067056" y="6673334"/>
            <a:ext cx="76944" cy="184666"/>
          </a:xfrm>
          <a:ln/>
        </p:spPr>
        <p:txBody>
          <a:bodyPr/>
          <a:lstStyle/>
          <a:p>
            <a:fld id="{FF8CFBBE-BCC9-B24C-A3BA-FC3EA2051ABC}" type="slidenum">
              <a:rPr lang="es-ES_tradnl"/>
              <a:pPr/>
              <a:t>9</a:t>
            </a:fld>
            <a:endParaRPr lang="es-ES_tradnl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2"/>
            <a:ext cx="6664710" cy="904863"/>
          </a:xfrm>
        </p:spPr>
        <p:txBody>
          <a:bodyPr/>
          <a:lstStyle/>
          <a:p>
            <a:r>
              <a:rPr lang="es-ES" dirty="0"/>
              <a:t>Devuelve</a:t>
            </a:r>
            <a:r>
              <a:rPr lang="es-ES" baseline="0" dirty="0"/>
              <a:t> un escalar</a:t>
            </a:r>
          </a:p>
          <a:p>
            <a:r>
              <a:rPr lang="es-ES" baseline="0" dirty="0"/>
              <a:t>Es conmutativo</a:t>
            </a:r>
          </a:p>
          <a:p>
            <a:r>
              <a:rPr lang="es-ES" baseline="0" dirty="0"/>
              <a:t>Tiene dos casos límite: alfa=90 y alfa=0, </a:t>
            </a:r>
          </a:p>
          <a:p>
            <a:r>
              <a:rPr lang="es-ES" baseline="0" dirty="0"/>
              <a:t>Tratamiento analítico conviene desarrollarlo aplicando el producto escalar a los </a:t>
            </a:r>
            <a:r>
              <a:rPr lang="es-ES" baseline="0" dirty="0" err="1"/>
              <a:t>versores</a:t>
            </a:r>
            <a:r>
              <a:rPr lang="es-ES" baseline="0" dirty="0"/>
              <a:t>: </a:t>
            </a:r>
            <a:r>
              <a:rPr lang="es-ES" baseline="0" dirty="0" err="1"/>
              <a:t>i.i</a:t>
            </a:r>
            <a:r>
              <a:rPr lang="es-ES" baseline="0" dirty="0"/>
              <a:t>=1, </a:t>
            </a:r>
            <a:r>
              <a:rPr lang="es-ES" baseline="0" dirty="0" err="1"/>
              <a:t>i.j</a:t>
            </a:r>
            <a:r>
              <a:rPr lang="es-ES" baseline="0" dirty="0"/>
              <a:t>=0 e </a:t>
            </a:r>
            <a:r>
              <a:rPr lang="es-ES" baseline="0" dirty="0" err="1"/>
              <a:t>i.k</a:t>
            </a:r>
            <a:r>
              <a:rPr lang="es-ES" baseline="0" dirty="0"/>
              <a:t>=0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3C8932C-4B72-9A42-ABF9-5ECBEF5ABAE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13511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FF8CFBBE-BCC9-B24C-A3BA-FC3EA2051ABC}" type="slidenum">
              <a:rPr lang="es-ES_tradnl"/>
              <a:pPr/>
              <a:t>10</a:t>
            </a:fld>
            <a:endParaRPr lang="es-ES_tradnl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2"/>
            <a:ext cx="6664710" cy="904863"/>
          </a:xfrm>
        </p:spPr>
        <p:txBody>
          <a:bodyPr/>
          <a:lstStyle/>
          <a:p>
            <a:r>
              <a:rPr lang="es-ES" dirty="0"/>
              <a:t>Devuelve</a:t>
            </a:r>
            <a:r>
              <a:rPr lang="es-ES" baseline="0" dirty="0"/>
              <a:t> un escalar</a:t>
            </a:r>
          </a:p>
          <a:p>
            <a:r>
              <a:rPr lang="es-ES" baseline="0" dirty="0"/>
              <a:t>Es conmutativo</a:t>
            </a:r>
          </a:p>
          <a:p>
            <a:r>
              <a:rPr lang="es-ES" baseline="0" dirty="0"/>
              <a:t>Tiene dos casos límite: alfa=90 y alfa=0, </a:t>
            </a:r>
          </a:p>
          <a:p>
            <a:r>
              <a:rPr lang="es-ES" baseline="0" dirty="0"/>
              <a:t>Tratamiento analítico conviene desarrollarlo aplicando el producto escalar a los </a:t>
            </a:r>
            <a:r>
              <a:rPr lang="es-ES" baseline="0" dirty="0" err="1"/>
              <a:t>versores</a:t>
            </a:r>
            <a:r>
              <a:rPr lang="es-ES" baseline="0" dirty="0"/>
              <a:t>: </a:t>
            </a:r>
            <a:r>
              <a:rPr lang="es-ES" baseline="0" dirty="0" err="1"/>
              <a:t>i.i</a:t>
            </a:r>
            <a:r>
              <a:rPr lang="es-ES" baseline="0" dirty="0"/>
              <a:t>=1, </a:t>
            </a:r>
            <a:r>
              <a:rPr lang="es-ES" baseline="0" dirty="0" err="1"/>
              <a:t>i.j</a:t>
            </a:r>
            <a:r>
              <a:rPr lang="es-ES" baseline="0" dirty="0"/>
              <a:t>=0 e </a:t>
            </a:r>
            <a:r>
              <a:rPr lang="es-ES" baseline="0" dirty="0" err="1"/>
              <a:t>i.k</a:t>
            </a:r>
            <a:r>
              <a:rPr lang="es-ES" baseline="0" dirty="0"/>
              <a:t>=0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01DC6C9-BB3C-1B4B-88F9-DC66C2E41D8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336194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5820" y="6673334"/>
            <a:ext cx="148181" cy="184666"/>
          </a:xfrm>
          <a:ln/>
        </p:spPr>
        <p:txBody>
          <a:bodyPr/>
          <a:lstStyle/>
          <a:p>
            <a:fld id="{EE5D6161-DC6D-C94E-AC13-36076C52912D}" type="slidenum">
              <a:rPr lang="es-ES_tradnl"/>
              <a:pPr/>
              <a:t>11</a:t>
            </a:fld>
            <a:endParaRPr lang="es-ES_tradnl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2"/>
            <a:ext cx="2142766" cy="904863"/>
          </a:xfrm>
        </p:spPr>
        <p:txBody>
          <a:bodyPr/>
          <a:lstStyle/>
          <a:p>
            <a:r>
              <a:rPr lang="es-ES" dirty="0"/>
              <a:t>Módulo de A=2*</a:t>
            </a:r>
            <a:r>
              <a:rPr lang="es-ES" dirty="0" err="1"/>
              <a:t>sqr</a:t>
            </a:r>
            <a:r>
              <a:rPr lang="es-ES" dirty="0"/>
              <a:t>(38) =</a:t>
            </a:r>
            <a:r>
              <a:rPr lang="es-ES" dirty="0" err="1"/>
              <a:t>sqr</a:t>
            </a:r>
            <a:r>
              <a:rPr lang="es-ES" dirty="0"/>
              <a:t>(152)</a:t>
            </a:r>
          </a:p>
          <a:p>
            <a:r>
              <a:rPr lang="es-ES" dirty="0"/>
              <a:t>Módulo de B=2*</a:t>
            </a:r>
            <a:r>
              <a:rPr lang="es-ES" dirty="0" err="1"/>
              <a:t>sqr</a:t>
            </a:r>
            <a:r>
              <a:rPr lang="es-ES" dirty="0"/>
              <a:t>(11) = </a:t>
            </a:r>
            <a:r>
              <a:rPr lang="es-ES" dirty="0" err="1"/>
              <a:t>sqr</a:t>
            </a:r>
            <a:r>
              <a:rPr lang="es-ES" baseline="0" dirty="0"/>
              <a:t>(44)</a:t>
            </a:r>
            <a:endParaRPr lang="es-ES" dirty="0"/>
          </a:p>
          <a:p>
            <a:r>
              <a:rPr lang="es-ES" dirty="0"/>
              <a:t>A.B=12-24-20=-32</a:t>
            </a:r>
          </a:p>
          <a:p>
            <a:r>
              <a:rPr lang="es-ES" dirty="0"/>
              <a:t>A.B/A/B=</a:t>
            </a:r>
            <a:r>
              <a:rPr lang="es-ES" dirty="0" err="1"/>
              <a:t>cosalpha</a:t>
            </a:r>
            <a:r>
              <a:rPr lang="es-ES" baseline="0" dirty="0"/>
              <a:t>   </a:t>
            </a:r>
            <a:r>
              <a:rPr lang="es-ES" baseline="0" dirty="0" err="1"/>
              <a:t>alpha</a:t>
            </a:r>
            <a:r>
              <a:rPr lang="es-ES" baseline="0" dirty="0"/>
              <a:t>=113º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B1BF710-76B2-9C4A-BDD1-7DFFE4B30D0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421825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191C227E-58C7-DF46-9D1A-8C75BA89D668}" type="slidenum">
              <a:rPr lang="es-ES_tradnl"/>
              <a:pPr/>
              <a:t>12</a:t>
            </a:fld>
            <a:endParaRPr lang="es-ES_tradnl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2"/>
            <a:ext cx="3323026" cy="904863"/>
          </a:xfrm>
        </p:spPr>
        <p:txBody>
          <a:bodyPr/>
          <a:lstStyle/>
          <a:p>
            <a:r>
              <a:rPr lang="es-ES" dirty="0"/>
              <a:t>Características:</a:t>
            </a:r>
          </a:p>
          <a:p>
            <a:pPr marL="228600" indent="-228600">
              <a:buAutoNum type="arabicParenR"/>
            </a:pPr>
            <a:r>
              <a:rPr lang="es-ES" dirty="0"/>
              <a:t>Es un</a:t>
            </a:r>
            <a:r>
              <a:rPr lang="es-ES" baseline="0" dirty="0"/>
              <a:t> nuevo vector</a:t>
            </a:r>
          </a:p>
          <a:p>
            <a:pPr marL="228600" indent="-228600">
              <a:buAutoNum type="arabicParenR"/>
            </a:pPr>
            <a:r>
              <a:rPr lang="es-ES" baseline="0" dirty="0"/>
              <a:t>Cuanto más ortogonales mayor su módulo</a:t>
            </a:r>
          </a:p>
          <a:p>
            <a:pPr marL="228600" indent="-228600">
              <a:buAutoNum type="arabicParenR"/>
            </a:pPr>
            <a:r>
              <a:rPr lang="es-ES" baseline="0" dirty="0"/>
              <a:t>Depende del orden el sentido del vector resultante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09E583D-EE38-5143-9FB4-E02DD4F3123C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321869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191C227E-58C7-DF46-9D1A-8C75BA89D668}" type="slidenum">
              <a:rPr lang="es-ES_tradnl"/>
              <a:pPr/>
              <a:t>14</a:t>
            </a:fld>
            <a:endParaRPr lang="es-ES_tradnl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2"/>
            <a:ext cx="5571590" cy="904863"/>
          </a:xfrm>
        </p:spPr>
        <p:txBody>
          <a:bodyPr/>
          <a:lstStyle/>
          <a:p>
            <a:r>
              <a:rPr lang="es-ES" dirty="0"/>
              <a:t>Casos particulares:</a:t>
            </a:r>
          </a:p>
          <a:p>
            <a:r>
              <a:rPr lang="es-ES" dirty="0"/>
              <a:t>A</a:t>
            </a:r>
            <a:r>
              <a:rPr lang="es-ES" baseline="0" dirty="0"/>
              <a:t> paralelo a B, da nulo (no puede definirse un plano.</a:t>
            </a:r>
          </a:p>
          <a:p>
            <a:r>
              <a:rPr lang="es-ES" baseline="0" dirty="0"/>
              <a:t>A perpendicular a B, situación con mayor módulo</a:t>
            </a:r>
          </a:p>
          <a:p>
            <a:r>
              <a:rPr lang="es-ES" baseline="0" dirty="0"/>
              <a:t>Propiedad: el módulo de C es geométricamente el área del paralelogramo definido por AB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FF94B87-4BAA-7041-ABCC-75A050C2D0E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49537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671215DE-78CD-AD43-A2CE-5B19D0376DD8}" type="slidenum">
              <a:rPr lang="es-ES_tradnl"/>
              <a:pPr/>
              <a:t>15</a:t>
            </a:fld>
            <a:endParaRPr lang="es-ES_tradnl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2"/>
            <a:ext cx="2393091" cy="904863"/>
          </a:xfrm>
        </p:spPr>
        <p:txBody>
          <a:bodyPr/>
          <a:lstStyle/>
          <a:p>
            <a:r>
              <a:rPr lang="es-ES" dirty="0"/>
              <a:t>A y B</a:t>
            </a:r>
          </a:p>
          <a:p>
            <a:r>
              <a:rPr lang="es-ES" dirty="0"/>
              <a:t>|</a:t>
            </a:r>
            <a:r>
              <a:rPr lang="es-ES" dirty="0" err="1"/>
              <a:t>axb</a:t>
            </a:r>
            <a:r>
              <a:rPr lang="es-ES" dirty="0"/>
              <a:t>|=</a:t>
            </a:r>
            <a:r>
              <a:rPr lang="es-ES" baseline="0" dirty="0"/>
              <a:t> 2 </a:t>
            </a:r>
            <a:r>
              <a:rPr lang="es-ES" baseline="0" dirty="0" err="1"/>
              <a:t>Area</a:t>
            </a:r>
            <a:r>
              <a:rPr lang="es-ES" baseline="0" dirty="0"/>
              <a:t> triangulo</a:t>
            </a:r>
          </a:p>
          <a:p>
            <a:r>
              <a:rPr lang="es-ES" baseline="0" dirty="0"/>
              <a:t>a=(5,3) y b=(8,1)</a:t>
            </a:r>
          </a:p>
          <a:p>
            <a:r>
              <a:rPr lang="es-ES" baseline="0" dirty="0" err="1"/>
              <a:t>axb</a:t>
            </a:r>
            <a:r>
              <a:rPr lang="es-ES" baseline="0" dirty="0"/>
              <a:t>=(5-24)</a:t>
            </a:r>
            <a:r>
              <a:rPr lang="es-ES" baseline="0"/>
              <a:t>k=-19k</a:t>
            </a:r>
            <a:r>
              <a:rPr lang="es-ES" baseline="0" dirty="0"/>
              <a:t>, o sea el área </a:t>
            </a:r>
            <a:r>
              <a:rPr lang="es-ES" baseline="0"/>
              <a:t>es 19/2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E52A93A-6803-0E40-84F1-CB629F867B0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763360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42700DE5-987A-EC4B-83A4-48E03FE6DAE9}" type="slidenum">
              <a:rPr lang="es-ES_tradnl"/>
              <a:pPr/>
              <a:t>16</a:t>
            </a:fld>
            <a:endParaRPr lang="es-ES_tradnl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5918287" cy="184666"/>
          </a:xfrm>
        </p:spPr>
        <p:txBody>
          <a:bodyPr/>
          <a:lstStyle/>
          <a:p>
            <a:r>
              <a:rPr lang="es-ES" dirty="0" err="1"/>
              <a:t>Limetemos</a:t>
            </a:r>
            <a:r>
              <a:rPr lang="es-ES" baseline="0" dirty="0"/>
              <a:t> el </a:t>
            </a:r>
            <a:r>
              <a:rPr lang="es-ES" baseline="0" dirty="0" err="1"/>
              <a:t>moviemiento</a:t>
            </a:r>
            <a:r>
              <a:rPr lang="es-ES" baseline="0" dirty="0"/>
              <a:t> a una dirección y ubiquemos un eje con el sentido de las x positivas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8AA8255-F1EE-6A4D-8751-D8550874D4B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256363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8E2D19CC-0ABD-6049-B52B-402119D98BE3}" type="slidenum">
              <a:rPr lang="es-ES_tradnl"/>
              <a:pPr/>
              <a:t>17</a:t>
            </a:fld>
            <a:endParaRPr lang="es-ES_tradnl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2"/>
            <a:ext cx="6148093" cy="664797"/>
          </a:xfrm>
        </p:spPr>
        <p:txBody>
          <a:bodyPr/>
          <a:lstStyle/>
          <a:p>
            <a:r>
              <a:rPr lang="es-ES" dirty="0"/>
              <a:t>Velocidad media tiene limitantes, mejor si lo</a:t>
            </a:r>
            <a:r>
              <a:rPr lang="es-ES" baseline="0" dirty="0"/>
              <a:t> aproximamos a t0 con velocidad </a:t>
            </a:r>
            <a:r>
              <a:rPr lang="es-ES" baseline="0" dirty="0" err="1"/>
              <a:t>instantanea</a:t>
            </a:r>
            <a:r>
              <a:rPr lang="es-ES" baseline="0" dirty="0"/>
              <a:t> (x punto)</a:t>
            </a:r>
          </a:p>
          <a:p>
            <a:r>
              <a:rPr lang="es-ES" baseline="0" dirty="0"/>
              <a:t>Diferencia entre magnitud </a:t>
            </a:r>
            <a:r>
              <a:rPr lang="es-ES" baseline="0" dirty="0" err="1"/>
              <a:t>fisica</a:t>
            </a:r>
            <a:r>
              <a:rPr lang="es-ES" baseline="0" dirty="0"/>
              <a:t> y </a:t>
            </a:r>
            <a:r>
              <a:rPr lang="es-ES" baseline="0" dirty="0" err="1"/>
              <a:t>matem</a:t>
            </a:r>
            <a:r>
              <a:rPr lang="en-US" baseline="0" dirty="0" err="1"/>
              <a:t>ática</a:t>
            </a:r>
            <a:endParaRPr lang="en-US" baseline="0" dirty="0"/>
          </a:p>
          <a:p>
            <a:r>
              <a:rPr lang="en-US" baseline="0" dirty="0"/>
              <a:t>[L][T]^-1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983AFE3-F768-094A-A3AA-8DCEEDC8CF0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313823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9A9F995C-8A96-B94C-AD7D-687A0C0CC3C6}" type="slidenum">
              <a:rPr lang="es-ES_tradnl"/>
              <a:pPr/>
              <a:t>18</a:t>
            </a:fld>
            <a:endParaRPr lang="es-ES_tradnl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1215076" cy="424732"/>
          </a:xfrm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Unidades</a:t>
            </a:r>
            <a:r>
              <a:rPr lang="en-US" baseline="0" dirty="0"/>
              <a:t> [L][T]^-2</a:t>
            </a:r>
            <a:endParaRPr lang="es-ES" dirty="0"/>
          </a:p>
          <a:p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4C33EAB-BA90-5A4F-A909-F1878D1286B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40022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C2CCB735-5EA1-5640-99A4-3010600D863B}" type="slidenum">
              <a:rPr lang="es-ES_tradnl"/>
              <a:pPr/>
              <a:t>19</a:t>
            </a:fld>
            <a:endParaRPr lang="es-ES_tradnl"/>
          </a:p>
        </p:txBody>
      </p:sp>
      <p:sp>
        <p:nvSpPr>
          <p:cNvPr id="1228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8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5DE212F-BF28-3C40-B07A-EB83A1DE46F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2113556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7218A91C-5F72-3A4C-92E6-B0763D630632}" type="slidenum">
              <a:rPr lang="es-ES_tradnl"/>
              <a:pPr/>
              <a:t>20</a:t>
            </a:fld>
            <a:endParaRPr lang="es-ES_tradnl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2"/>
            <a:ext cx="5690660" cy="664797"/>
          </a:xfrm>
        </p:spPr>
        <p:txBody>
          <a:bodyPr/>
          <a:lstStyle/>
          <a:p>
            <a:pPr marL="228600" indent="-228600">
              <a:buAutoNum type="alphaLcParenR"/>
            </a:pPr>
            <a:r>
              <a:rPr lang="es-ES" dirty="0"/>
              <a:t>[x(3)-x(2)]/[3-2]=28-18=10</a:t>
            </a:r>
            <a:r>
              <a:rPr lang="es-ES" baseline="0" dirty="0"/>
              <a:t> m/s</a:t>
            </a:r>
          </a:p>
          <a:p>
            <a:pPr marL="228600" indent="-228600">
              <a:buAutoNum type="alphaLcParenR"/>
            </a:pPr>
            <a:r>
              <a:rPr lang="es-ES" baseline="0" dirty="0" err="1"/>
              <a:t>Xpunto</a:t>
            </a:r>
            <a:r>
              <a:rPr lang="es-ES" baseline="0" dirty="0"/>
              <a:t>(2)=4t= 8 m/s</a:t>
            </a:r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DDCDE7B-0AE3-8E48-A1AB-88B226A6261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386753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D786E477-89CA-0049-ABFC-31DFAFAFF65B}" type="slidenum">
              <a:rPr lang="es-ES_tradnl"/>
              <a:pPr/>
              <a:t>21</a:t>
            </a:fld>
            <a:endParaRPr lang="es-ES_tradnl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2952731" cy="184666"/>
          </a:xfrm>
        </p:spPr>
        <p:txBody>
          <a:bodyPr/>
          <a:lstStyle/>
          <a:p>
            <a:r>
              <a:rPr lang="es-ES" dirty="0" err="1"/>
              <a:t>Area</a:t>
            </a:r>
            <a:r>
              <a:rPr lang="es-ES" dirty="0"/>
              <a:t> bajo la curva igual</a:t>
            </a:r>
            <a:r>
              <a:rPr lang="es-ES" baseline="0" dirty="0"/>
              <a:t> al cambio de velocidad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A776EE0-C26B-CE43-8662-DB4AE34D9C8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53101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D786E477-89CA-0049-ABFC-31DFAFAFF65B}" type="slidenum">
              <a:rPr lang="es-ES_tradnl"/>
              <a:pPr/>
              <a:t>22</a:t>
            </a:fld>
            <a:endParaRPr lang="es-ES_tradnl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3056927" cy="424732"/>
          </a:xfrm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Area</a:t>
            </a:r>
            <a:r>
              <a:rPr lang="es-ES" dirty="0"/>
              <a:t> bajo la curva igual</a:t>
            </a:r>
            <a:r>
              <a:rPr lang="es-ES" baseline="0" dirty="0"/>
              <a:t> al cambio de aceleración</a:t>
            </a:r>
            <a:endParaRPr lang="es-ES" dirty="0"/>
          </a:p>
          <a:p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35ECDCE-B711-1444-B3A7-051EBA6055F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2044554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21926489-EE96-AB48-B654-A88182333658}" type="slidenum">
              <a:rPr lang="es-ES_tradnl"/>
              <a:pPr/>
              <a:t>23</a:t>
            </a:fld>
            <a:endParaRPr lang="es-ES_tradnl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F0A9866-F1C4-7340-BAE3-562865CBDFC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631207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E502BF35-6F6C-C246-BC8B-BD1076B29D78}" type="slidenum">
              <a:rPr lang="es-ES_tradnl"/>
              <a:pPr/>
              <a:t>24</a:t>
            </a:fld>
            <a:endParaRPr lang="es-ES_tradnl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AA5380B-0A47-464D-82A1-062888CBB37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291833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DEB5C6B1-22AA-314C-A6E7-F67CCAA4656C}" type="slidenum">
              <a:rPr lang="es-ES_tradnl"/>
              <a:pPr/>
              <a:t>25</a:t>
            </a:fld>
            <a:endParaRPr lang="es-ES_tradnl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2C56A3A-C2AD-3D43-9820-E2467E76A73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51445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B6CB32D6-DA9D-524A-8C48-51F49BE566A3}" type="slidenum">
              <a:rPr lang="es-ES_tradnl"/>
              <a:pPr/>
              <a:t>26</a:t>
            </a:fld>
            <a:endParaRPr lang="es-ES_tradnl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895E02E-00D8-7E4D-A235-950D5A4936B3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896551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B3A101C3-EA32-4D4B-990C-9EB27FBE7AA1}" type="slidenum">
              <a:rPr lang="es-ES_tradnl"/>
              <a:pPr/>
              <a:t>27</a:t>
            </a:fld>
            <a:endParaRPr lang="es-ES_tradnl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1573F93-71C8-5247-A894-CFDFAE6965E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67632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96E109C0-A413-964B-9E6C-479B622C2AD3}" type="slidenum">
              <a:rPr lang="es-ES_tradnl"/>
              <a:pPr/>
              <a:t>28</a:t>
            </a:fld>
            <a:endParaRPr lang="es-ES_tradnl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1" y="3257551"/>
            <a:ext cx="9784730" cy="184666"/>
          </a:xfrm>
        </p:spPr>
        <p:txBody>
          <a:bodyPr/>
          <a:lstStyle/>
          <a:p>
            <a:r>
              <a:rPr lang="es-ES" dirty="0"/>
              <a:t>Despreciamos efecto viscoso</a:t>
            </a:r>
            <a:r>
              <a:rPr lang="es-ES" baseline="0" dirty="0"/>
              <a:t> de todo tipo, asumimos g constante, despreciamos el efecto de la </a:t>
            </a:r>
            <a:r>
              <a:rPr lang="es-ES" baseline="0" dirty="0" err="1"/>
              <a:t>rotaci</a:t>
            </a:r>
            <a:r>
              <a:rPr lang="en-US" baseline="0" dirty="0" err="1"/>
              <a:t>ón</a:t>
            </a:r>
            <a:r>
              <a:rPr lang="en-US" baseline="0" dirty="0"/>
              <a:t> de la </a:t>
            </a:r>
            <a:r>
              <a:rPr lang="en-US" baseline="0" dirty="0" err="1"/>
              <a:t>tierra</a:t>
            </a:r>
            <a:r>
              <a:rPr lang="en-US" baseline="0" dirty="0"/>
              <a:t> </a:t>
            </a:r>
            <a:r>
              <a:rPr lang="es-ES" baseline="0" dirty="0"/>
              <a:t>y orientamos los ejes de forma conveniente</a:t>
            </a:r>
            <a:endParaRPr 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361EBDC-C062-8945-924C-A6759F0FACC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245466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BB2C7913-0A09-224E-9D3B-0FD2DE40D9D1}" type="slidenum">
              <a:rPr lang="es-ES_tradnl"/>
              <a:pPr/>
              <a:t>29</a:t>
            </a:fld>
            <a:endParaRPr lang="es-ES_tradnl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56D1190-9133-2A4C-980D-613E01841E5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952754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D0B3C0A5-F00D-DF46-BBC0-5E379AC72600}" type="slidenum">
              <a:rPr lang="es-ES_tradnl"/>
              <a:pPr/>
              <a:t>30</a:t>
            </a:fld>
            <a:endParaRPr lang="es-ES_tradnl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75E0E6-0E28-F245-B937-A26D827CF78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767110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967CB736-B310-FD4D-B0A3-3D682B44B5AF}" type="slidenum">
              <a:rPr lang="es-ES_tradnl"/>
              <a:pPr/>
              <a:t>31</a:t>
            </a:fld>
            <a:endParaRPr lang="es-ES_tradnl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9357AD5-FDC8-554A-92D6-E1739605E83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457169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3CFCA786-987A-6E42-A283-CFD7F66447F6}" type="slidenum">
              <a:rPr lang="es-ES_tradnl"/>
              <a:pPr/>
              <a:t>32</a:t>
            </a:fld>
            <a:endParaRPr lang="es-ES_tradnl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E181726-D0C5-014E-8B3E-E3B625DC9A33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21115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3E83FC35-ED64-FA4C-853D-52477CB4B6B1}" type="slidenum">
              <a:rPr lang="es-ES_tradnl"/>
              <a:pPr/>
              <a:t>33</a:t>
            </a:fld>
            <a:endParaRPr lang="es-ES_tradnl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CD820F7-B65D-8F4C-8321-0742603412B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0100148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ED2D5846-783D-7142-A57E-32B06ECA23F9}" type="slidenum">
              <a:rPr lang="es-ES_tradnl"/>
              <a:pPr/>
              <a:t>34</a:t>
            </a:fld>
            <a:endParaRPr lang="es-ES_tradnl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AFE2B0-6A42-414C-9FA3-34A09D621FE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6842596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7B66C904-4950-3F45-A611-4BDD9450AD45}" type="slidenum">
              <a:rPr lang="es-ES_tradnl"/>
              <a:pPr/>
              <a:t>35</a:t>
            </a:fld>
            <a:endParaRPr lang="es-ES_tradnl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D93DF10-E9FB-C743-8884-5FEC444AF40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8804924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FF30176E-461F-0E44-AFA0-6E488F164081}" type="slidenum">
              <a:rPr lang="es-ES_tradnl"/>
              <a:pPr/>
              <a:t>37</a:t>
            </a:fld>
            <a:endParaRPr lang="es-ES_tradnl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EE5FC6D-BCD4-3145-8845-CF39F31CDD0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8209650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56F26512-2CD6-8746-84F7-6A75EC09ABDD}" type="slidenum">
              <a:rPr lang="es-ES_tradnl"/>
              <a:pPr/>
              <a:t>39</a:t>
            </a:fld>
            <a:endParaRPr lang="es-ES_tradnl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AA13938-F666-B648-8D21-93D886F4B4E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353673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C1C0EB09-61F5-7B48-9618-F793F3021B09}" type="slidenum">
              <a:rPr lang="es-ES_tradnl"/>
              <a:pPr/>
              <a:t>40</a:t>
            </a:fld>
            <a:endParaRPr lang="es-ES_tradnl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DCBA5B7-004F-3D41-B0C3-09B0D19F5F70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4388657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2D7CEAEF-C794-D140-9E82-5719CA7E048B}" type="slidenum">
              <a:rPr lang="es-ES_tradnl"/>
              <a:pPr/>
              <a:t>41</a:t>
            </a:fld>
            <a:endParaRPr lang="es-ES_tradnl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579DAA0-3759-9441-9CA1-745A23F1C835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683309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4CB97838-BBF1-184D-A4DC-50EFE1543353}" type="slidenum">
              <a:rPr lang="es-ES_tradnl"/>
              <a:pPr/>
              <a:t>42</a:t>
            </a:fld>
            <a:endParaRPr lang="es-ES_tradnl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2B6B1F6-9E98-A749-BAB5-03B5BF98193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6800070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0090EB0B-17D2-D24C-BB89-A3950D9A3848}" type="slidenum">
              <a:rPr lang="es-ES_tradnl"/>
              <a:pPr/>
              <a:t>43</a:t>
            </a:fld>
            <a:endParaRPr lang="es-ES_tradnl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BA2130-AC94-244F-9074-BE2FD9AF239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993378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F51B90B5-B859-DE40-B0B0-C218413846C9}" type="slidenum">
              <a:rPr lang="es-ES_tradnl"/>
              <a:pPr/>
              <a:t>44</a:t>
            </a:fld>
            <a:endParaRPr lang="es-ES_tradnl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AE9BAFD-9E60-794F-B7BE-5C4D0833FBE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5034587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B0D3D4AC-F5D6-E047-A2F1-89C11FECD148}" type="slidenum">
              <a:rPr lang="es-ES_tradnl"/>
              <a:pPr/>
              <a:t>45</a:t>
            </a:fld>
            <a:endParaRPr lang="es-ES_tradnl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D10D69F-3B84-1243-8913-CE5CFE63FEB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3562283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9DB58C82-D07B-5047-9EC4-7F4E5BE09EBD}" type="slidenum">
              <a:rPr lang="es-ES_tradnl"/>
              <a:pPr/>
              <a:t>46</a:t>
            </a:fld>
            <a:endParaRPr lang="es-ES_tradnl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152E58-3E25-3746-A544-63C18E42F29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20976573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DEAE470F-70FB-604D-BFAC-E7C30989DB5E}" type="slidenum">
              <a:rPr lang="es-ES_tradnl"/>
              <a:pPr/>
              <a:t>47</a:t>
            </a:fld>
            <a:endParaRPr lang="es-ES_tradnl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8EBF6A5-5811-6449-B65B-5A28F045FFE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9780534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9AA43BF9-09F0-6545-A226-C8EDE3FC80BF}" type="slidenum">
              <a:rPr lang="es-ES_tradnl"/>
              <a:pPr/>
              <a:t>48</a:t>
            </a:fld>
            <a:endParaRPr lang="es-ES_tradnl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DAF697-0EA5-C643-99F0-4CCB1DCDA04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171046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1C275A30-D484-1A49-99F4-794F722B0E7C}" type="slidenum">
              <a:rPr lang="es-ES_tradnl"/>
              <a:pPr/>
              <a:t>49</a:t>
            </a:fld>
            <a:endParaRPr lang="es-ES_tradnl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B408572-D2FA-7A47-9B66-355CAD2EF65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4371805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1C275A30-D484-1A49-99F4-794F722B0E7C}" type="slidenum">
              <a:rPr lang="es-ES_tradnl"/>
              <a:pPr/>
              <a:t>50</a:t>
            </a:fld>
            <a:endParaRPr lang="es-ES_tradnl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0A795E6-2C2D-114D-B3B7-B6F5624B492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9197855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8990112" y="6673334"/>
            <a:ext cx="153888" cy="184666"/>
          </a:xfrm>
          <a:ln/>
        </p:spPr>
        <p:txBody>
          <a:bodyPr/>
          <a:lstStyle/>
          <a:p>
            <a:fld id="{4C1CD018-1D9B-0647-A69E-17DA5618905C}" type="slidenum">
              <a:rPr lang="es-ES_tradnl"/>
              <a:pPr/>
              <a:t>51</a:t>
            </a:fld>
            <a:endParaRPr lang="es-ES_tradnl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2" y="3257551"/>
            <a:ext cx="65" cy="184666"/>
          </a:xfrm>
        </p:spPr>
        <p:txBody>
          <a:bodyPr/>
          <a:lstStyle/>
          <a:p>
            <a:endParaRPr lang="es-ES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pt-BR"/>
              <a:t>Curso de Física 101 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4BE8AA3-E3AE-8241-8108-06D8235AD63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ES_tradnl"/>
              <a:t>Cátedra de Física - DETEMA</a:t>
            </a:r>
          </a:p>
        </p:txBody>
      </p:sp>
    </p:spTree>
    <p:extLst>
      <p:ext uri="{BB962C8B-B14F-4D97-AF65-F5344CB8AC3E}">
        <p14:creationId xmlns:p14="http://schemas.microsoft.com/office/powerpoint/2010/main" val="1942481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4350"/>
            <a:ext cx="7772400" cy="1595438"/>
          </a:xfrm>
        </p:spPr>
        <p:txBody>
          <a:bodyPr/>
          <a:lstStyle>
            <a:lvl1pPr algn="ctr">
              <a:defRPr sz="4350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52688"/>
            <a:ext cx="6400800" cy="16573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250"/>
            </a:lvl1pPr>
          </a:lstStyle>
          <a:p>
            <a:r>
              <a:rPr lang="en-US"/>
              <a:t>Haga clic para modificar el estilo de subtítulo del patrón</a:t>
            </a:r>
            <a:endParaRPr lang="es-E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AE76E196-D203-D143-A2F5-12ED42ECC5B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9D4E266-DDA5-5A4B-97E4-D9CB2535A88D}" type="slidenum">
              <a:rPr lang="es-ES_tradnl" smtClean="0"/>
              <a:pPr/>
              <a:t>‹Nº›</a:t>
            </a:fld>
            <a:endParaRPr lang="es-ES_tradnl"/>
          </a:p>
        </p:txBody>
      </p:sp>
      <p:grpSp>
        <p:nvGrpSpPr>
          <p:cNvPr id="51207" name="Group 7"/>
          <p:cNvGrpSpPr>
            <a:grpSpLocks/>
          </p:cNvGrpSpPr>
          <p:nvPr/>
        </p:nvGrpSpPr>
        <p:grpSpPr bwMode="auto">
          <a:xfrm>
            <a:off x="228600" y="2166938"/>
            <a:ext cx="8610600" cy="151210"/>
            <a:chOff x="144" y="1680"/>
            <a:chExt cx="5424" cy="144"/>
          </a:xfrm>
        </p:grpSpPr>
        <p:sp>
          <p:nvSpPr>
            <p:cNvPr id="5120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 sz="2100"/>
            </a:p>
          </p:txBody>
        </p:sp>
        <p:sp>
          <p:nvSpPr>
            <p:cNvPr id="5120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 sz="2100"/>
            </a:p>
          </p:txBody>
        </p:sp>
        <p:sp>
          <p:nvSpPr>
            <p:cNvPr id="5121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 sz="210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D00404-0B0F-9042-99CB-E6603A1362A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762F-6E92-5C42-8843-C4136E48B0B4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ED3C2B-5830-F34E-8D99-83515AE615B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D482D-FAB2-5946-BD9D-910F1F54843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D823DB-8A62-1B4E-B5DF-49A6EA2C268C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E9B98-E898-FD44-BCDB-592DEA91090A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421C87-DCFF-4B4D-B626-C8CCB0980D25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0EB52-A811-2141-943D-79D3F420844D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8C8A90-A83E-7245-A9E5-A4B95CE75E9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4BF37-5F36-D343-8A0B-42527E64B6DB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007442-65F8-0B41-ABBE-EB089C64E5C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6711F-87AC-174D-B598-A61D22A4E10A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F8AE71-43FE-0C4C-839C-679BB4071D5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B6AD0-AA86-6C4F-B1F9-7A9A7E885858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Arrastre la imagen al marcador de posición o haga clic en el icono para agregar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0EF5D-166E-9D4C-B33B-3F33F793BDFC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14848-199A-1844-ADFA-A69D0EC06EF4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5D55B5-790A-A142-B141-E20B255BF7C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CDC95-7064-E449-8A76-15ED17F77751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389834"/>
          </a:xfrm>
        </p:spPr>
        <p:txBody>
          <a:bodyPr vert="eaVert"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389834"/>
          </a:xfrm>
        </p:spPr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285665-052E-2448-8457-74176CD8B16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BA234-3880-8D4D-81F8-684739CCCBA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4038600" cy="1639491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953942"/>
            <a:ext cx="4038600" cy="1640681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>
                <a:latin typeface="Verdana" charset="0"/>
                <a:ea typeface="ＭＳ Ｐゴシック" charset="0"/>
                <a:cs typeface="Arial" charset="0"/>
              </a:defRPr>
            </a:lvl1pPr>
          </a:lstStyle>
          <a:p>
            <a:fld id="{7E9013A5-40AE-CD4F-9D72-B41783FC7F30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C1601F75-96C6-E44E-87E8-87F0BE61282B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2127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4114800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3BEC16F9-BD02-1344-BE05-3DA88B6BCC1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68D3B368-910E-144F-A97D-1BCFF00DC6F7}" type="slidenum">
              <a:rPr lang="es-ES_tradnl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552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8360"/>
            <a:ext cx="8229600" cy="85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/>
            </a:lvl1pPr>
          </a:lstStyle>
          <a:p>
            <a:fld id="{6FB31600-45C3-9646-A5B5-91C624E5DF3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/>
            </a:lvl1pPr>
          </a:lstStyle>
          <a:p>
            <a:endParaRPr lang="es-ES_tradnl"/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2133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/>
            </a:lvl1pPr>
          </a:lstStyle>
          <a:p>
            <a:fld id="{64FB54CB-75A9-4241-9EC3-BDA86AFAF6D5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0" y="0"/>
            <a:ext cx="228600" cy="17145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1800">
              <a:latin typeface="Times New Roman" pitchFamily="18" charset="0"/>
            </a:endParaRP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457200" y="108585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UY" sz="2100"/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1714500"/>
            <a:ext cx="228600" cy="17145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1800">
              <a:latin typeface="Times New Roman" pitchFamily="18" charset="0"/>
            </a:endParaRP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0" y="3429000"/>
            <a:ext cx="228600" cy="1714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18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18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oleObject" Target="../embeddings/oleObject7.bin"/><Relationship Id="rId3" Type="http://schemas.openxmlformats.org/officeDocument/2006/relationships/image" Target="../media/image6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oleObject" Target="../embeddings/oleObject6.bin"/><Relationship Id="rId5" Type="http://schemas.openxmlformats.org/officeDocument/2006/relationships/image" Target="../media/image7.png"/><Relationship Id="rId10" Type="http://schemas.openxmlformats.org/officeDocument/2006/relationships/image" Target="../media/image10.e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1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2.bin"/><Relationship Id="rId3" Type="http://schemas.openxmlformats.org/officeDocument/2006/relationships/image" Target="../media/image15.png"/><Relationship Id="rId7" Type="http://schemas.openxmlformats.org/officeDocument/2006/relationships/image" Target="../media/image16.wmf"/><Relationship Id="rId12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18.emf"/><Relationship Id="rId10" Type="http://schemas.openxmlformats.org/officeDocument/2006/relationships/image" Target="../media/image19.emf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audio" Target="../media/audio1.bin"/><Relationship Id="rId7" Type="http://schemas.openxmlformats.org/officeDocument/2006/relationships/oleObject" Target="../embeddings/oleObject18.bin"/><Relationship Id="rId12" Type="http://schemas.openxmlformats.org/officeDocument/2006/relationships/hyperlink" Target="https://www.geogebra.org/m/eJHkAES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emf"/><Relationship Id="rId11" Type="http://schemas.openxmlformats.org/officeDocument/2006/relationships/image" Target="../media/image25.emf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22.png"/><Relationship Id="rId9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6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2.pn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0.emf"/><Relationship Id="rId5" Type="http://schemas.openxmlformats.org/officeDocument/2006/relationships/image" Target="../media/image27.e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37.e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6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1.w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4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hyperlink" Target="http://www.sc.ehu.es/sbweb/fisica3/cinematica/curvilineo/seguridad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emf"/><Relationship Id="rId11" Type="http://schemas.openxmlformats.org/officeDocument/2006/relationships/hyperlink" Target="http://www.sc.ehu.es/sbweb/fisica3/cinematica/curvilineo/curvilineo_2.html" TargetMode="External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59.emf"/><Relationship Id="rId4" Type="http://schemas.openxmlformats.org/officeDocument/2006/relationships/image" Target="../media/image56.emf"/><Relationship Id="rId9" Type="http://schemas.openxmlformats.org/officeDocument/2006/relationships/oleObject" Target="../embeddings/oleObject5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0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2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8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62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13" Type="http://schemas.openxmlformats.org/officeDocument/2006/relationships/oleObject" Target="../embeddings/oleObject68.bin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73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emf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72.emf"/><Relationship Id="rId4" Type="http://schemas.openxmlformats.org/officeDocument/2006/relationships/image" Target="../media/image69.e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74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image" Target="../media/image75.emf"/><Relationship Id="rId7" Type="http://schemas.openxmlformats.org/officeDocument/2006/relationships/image" Target="../media/image67.emf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77.emf"/><Relationship Id="rId5" Type="http://schemas.openxmlformats.org/officeDocument/2006/relationships/image" Target="../media/image64.e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76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68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4" Type="http://schemas.openxmlformats.org/officeDocument/2006/relationships/image" Target="../media/image8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1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audio" Target="../media/audio1.bin"/><Relationship Id="rId7" Type="http://schemas.openxmlformats.org/officeDocument/2006/relationships/image" Target="../media/image88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90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5.emf"/><Relationship Id="rId4" Type="http://schemas.openxmlformats.org/officeDocument/2006/relationships/image" Target="../media/image92.emf"/><Relationship Id="rId9" Type="http://schemas.openxmlformats.org/officeDocument/2006/relationships/oleObject" Target="../embeddings/oleObject93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96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e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9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9.bin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.ehu.es/sbweb/fisica3/cinematica/relativo/traslacion.html" TargetMode="External"/><Relationship Id="rId3" Type="http://schemas.openxmlformats.org/officeDocument/2006/relationships/oleObject" Target="../embeddings/oleObject100.bin"/><Relationship Id="rId7" Type="http://schemas.openxmlformats.org/officeDocument/2006/relationships/hyperlink" Target="http://www.sc.ehu.es/sbweb/fisica/cinematica/relativo/relativo.htm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102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w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050" b="1">
                <a:solidFill>
                  <a:schemeClr val="accent2"/>
                </a:solidFill>
              </a:rPr>
              <a:t>Curso de Física 101</a:t>
            </a:r>
            <a:br>
              <a:rPr lang="es-ES" sz="4050" b="1">
                <a:solidFill>
                  <a:schemeClr val="accent2"/>
                </a:solidFill>
              </a:rPr>
            </a:br>
            <a:r>
              <a:rPr lang="es-ES" sz="4050" b="1">
                <a:solidFill>
                  <a:schemeClr val="accent2"/>
                </a:solidFill>
              </a:rPr>
              <a:t>Cinemática</a:t>
            </a:r>
            <a:endParaRPr lang="es-ES" sz="4050" b="1" dirty="0">
              <a:solidFill>
                <a:schemeClr val="accent2"/>
              </a:solidFill>
            </a:endParaRP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2195736" y="2804610"/>
            <a:ext cx="4800600" cy="1657350"/>
          </a:xfrm>
        </p:spPr>
        <p:txBody>
          <a:bodyPr/>
          <a:lstStyle/>
          <a:p>
            <a:r>
              <a:rPr lang="es-ES" dirty="0"/>
              <a:t>Cátedra de Física </a:t>
            </a:r>
          </a:p>
          <a:p>
            <a:r>
              <a:rPr lang="es-ES" dirty="0"/>
              <a:t>DETEMA</a:t>
            </a:r>
          </a:p>
          <a:p>
            <a:endParaRPr lang="es-ES" dirty="0"/>
          </a:p>
          <a:p>
            <a:r>
              <a:rPr lang="es-ES" dirty="0"/>
              <a:t>Dr. Ricardo Faccio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C432E3-9749-1F49-BB91-2CAD2CA0E29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D4E266-DDA5-5A4B-97E4-D9CB2535A88D}" type="slidenum">
              <a:rPr lang="es-ES_tradnl" smtClean="0"/>
              <a:pPr/>
              <a:t>1</a:t>
            </a:fld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B329711-5D19-06E3-5A9D-EE77EA2780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64" t="10069" r="12258" b="10128"/>
          <a:stretch/>
        </p:blipFill>
        <p:spPr>
          <a:xfrm>
            <a:off x="7668344" y="3323750"/>
            <a:ext cx="1256322" cy="130540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22BF363-8BE8-41A0-32CD-EA9BD4071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3058"/>
            <a:ext cx="2744273" cy="11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11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Punteo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51946"/>
            <a:ext cx="6164442" cy="34861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Definición de Vector y Operaciones.   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Definimos posición, velocidad y aceleración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Relaciones entre ellas directas e inversas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Tipos de Movimientos MRU y MRUA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Movimiento en un  plano. Proyectil.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Ecuación horario, Trayectoria. Alcance.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Movimiento en un plano. MCU.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Velocidad, aceleración.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Vectores en el MCU</a:t>
            </a:r>
          </a:p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Movimiento Relativo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Transformación de Galileo (y de </a:t>
            </a:r>
            <a:r>
              <a:rPr lang="es-ES" dirty="0" err="1">
                <a:latin typeface="+mj-lt"/>
              </a:rPr>
              <a:t>Lorentz</a:t>
            </a:r>
            <a:r>
              <a:rPr lang="es-ES" dirty="0">
                <a:latin typeface="+mj-lt"/>
              </a:rPr>
              <a:t>).</a:t>
            </a:r>
          </a:p>
          <a:p>
            <a:pPr lvl="1">
              <a:lnSpc>
                <a:spcPct val="90000"/>
              </a:lnSpc>
            </a:pPr>
            <a:endParaRPr lang="es-ES" dirty="0">
              <a:latin typeface="+mj-lt"/>
            </a:endParaRPr>
          </a:p>
        </p:txBody>
      </p:sp>
      <p:sp>
        <p:nvSpPr>
          <p:cNvPr id="56322" name="5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1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676F3FC-BF27-1941-939C-B474781291B7}" type="slidenum">
              <a:rPr lang="es-ES_tradnl" sz="1050"/>
              <a:pPr/>
              <a:t>2</a:t>
            </a:fld>
            <a:endParaRPr lang="es-ES_tradnl" sz="105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1143000" y="4868141"/>
            <a:ext cx="1600200" cy="342900"/>
          </a:xfrm>
        </p:spPr>
        <p:txBody>
          <a:bodyPr/>
          <a:lstStyle/>
          <a:p>
            <a:fld id="{0D22173A-B493-CB40-9C31-9C2F3C6BB1E9}" type="datetime6">
              <a:rPr lang="es-UY" smtClean="0"/>
              <a:t>Agosto de 2025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5212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 Porqué la masa puntual y cómo describir su posición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20F9-3ECB-9B47-8A8E-34133D210F51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2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8E8A-C570-8247-9C0D-8317CF4CA63B}" type="slidenum">
              <a:rPr lang="es-ES_tradnl"/>
              <a:pPr/>
              <a:t>3</a:t>
            </a:fld>
            <a:endParaRPr lang="es-ES_tradnl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847178"/>
              </p:ext>
            </p:extLst>
          </p:nvPr>
        </p:nvGraphicFramePr>
        <p:xfrm>
          <a:off x="4311254" y="4475560"/>
          <a:ext cx="2693194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700" imgH="241300" progId="Equation.DSMT4">
                  <p:embed/>
                </p:oleObj>
              </mc:Choice>
              <mc:Fallback>
                <p:oleObj name="Equation" r:id="rId3" imgW="1028700" imgH="241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1254" y="4475560"/>
                        <a:ext cx="2693194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1" name="Group 9"/>
          <p:cNvGrpSpPr>
            <a:grpSpLocks/>
          </p:cNvGrpSpPr>
          <p:nvPr/>
        </p:nvGrpSpPr>
        <p:grpSpPr bwMode="auto">
          <a:xfrm>
            <a:off x="3939779" y="1072754"/>
            <a:ext cx="245269" cy="2294334"/>
            <a:chOff x="2349" y="901"/>
            <a:chExt cx="206" cy="1927"/>
          </a:xfrm>
        </p:grpSpPr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2433" y="1098"/>
              <a:ext cx="38" cy="17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2349" y="901"/>
              <a:ext cx="206" cy="204"/>
            </a:xfrm>
            <a:custGeom>
              <a:avLst/>
              <a:gdLst>
                <a:gd name="T0" fmla="*/ 206 w 206"/>
                <a:gd name="T1" fmla="*/ 204 h 204"/>
                <a:gd name="T2" fmla="*/ 101 w 206"/>
                <a:gd name="T3" fmla="*/ 0 h 204"/>
                <a:gd name="T4" fmla="*/ 0 w 206"/>
                <a:gd name="T5" fmla="*/ 204 h 204"/>
                <a:gd name="T6" fmla="*/ 206 w 206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204">
                  <a:moveTo>
                    <a:pt x="206" y="204"/>
                  </a:moveTo>
                  <a:lnTo>
                    <a:pt x="101" y="0"/>
                  </a:lnTo>
                  <a:lnTo>
                    <a:pt x="0" y="204"/>
                  </a:lnTo>
                  <a:lnTo>
                    <a:pt x="206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3948113" y="1907381"/>
            <a:ext cx="178594" cy="1476375"/>
            <a:chOff x="2356" y="1602"/>
            <a:chExt cx="150" cy="1240"/>
          </a:xfrm>
        </p:grpSpPr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 flipH="1" flipV="1">
              <a:off x="2429" y="1742"/>
              <a:ext cx="14" cy="1100"/>
            </a:xfrm>
            <a:prstGeom prst="line">
              <a:avLst/>
            </a:prstGeom>
            <a:noFill/>
            <a:ln w="26988">
              <a:solidFill>
                <a:srgbClr val="B760F9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2356" y="1602"/>
              <a:ext cx="150" cy="147"/>
            </a:xfrm>
            <a:custGeom>
              <a:avLst/>
              <a:gdLst>
                <a:gd name="T0" fmla="*/ 150 w 150"/>
                <a:gd name="T1" fmla="*/ 147 h 147"/>
                <a:gd name="T2" fmla="*/ 73 w 150"/>
                <a:gd name="T3" fmla="*/ 0 h 147"/>
                <a:gd name="T4" fmla="*/ 0 w 150"/>
                <a:gd name="T5" fmla="*/ 147 h 147"/>
                <a:gd name="T6" fmla="*/ 150 w 150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47">
                  <a:moveTo>
                    <a:pt x="150" y="147"/>
                  </a:moveTo>
                  <a:lnTo>
                    <a:pt x="73" y="0"/>
                  </a:lnTo>
                  <a:lnTo>
                    <a:pt x="0" y="147"/>
                  </a:lnTo>
                  <a:lnTo>
                    <a:pt x="150" y="147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087" name="Group 15"/>
          <p:cNvGrpSpPr>
            <a:grpSpLocks/>
          </p:cNvGrpSpPr>
          <p:nvPr/>
        </p:nvGrpSpPr>
        <p:grpSpPr bwMode="auto">
          <a:xfrm>
            <a:off x="4026694" y="3295650"/>
            <a:ext cx="2395538" cy="229791"/>
            <a:chOff x="2422" y="2768"/>
            <a:chExt cx="2012" cy="193"/>
          </a:xfrm>
        </p:grpSpPr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2422" y="2845"/>
              <a:ext cx="1830" cy="35"/>
            </a:xfrm>
            <a:prstGeom prst="rect">
              <a:avLst/>
            </a:pr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4245" y="2768"/>
              <a:ext cx="189" cy="193"/>
            </a:xfrm>
            <a:custGeom>
              <a:avLst/>
              <a:gdLst>
                <a:gd name="T0" fmla="*/ 0 w 189"/>
                <a:gd name="T1" fmla="*/ 193 h 193"/>
                <a:gd name="T2" fmla="*/ 189 w 189"/>
                <a:gd name="T3" fmla="*/ 95 h 193"/>
                <a:gd name="T4" fmla="*/ 0 w 189"/>
                <a:gd name="T5" fmla="*/ 0 h 193"/>
                <a:gd name="T6" fmla="*/ 0 w 189"/>
                <a:gd name="T7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93">
                  <a:moveTo>
                    <a:pt x="0" y="193"/>
                  </a:moveTo>
                  <a:lnTo>
                    <a:pt x="189" y="95"/>
                  </a:lnTo>
                  <a:lnTo>
                    <a:pt x="0" y="0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090" name="Group 18"/>
          <p:cNvGrpSpPr>
            <a:grpSpLocks/>
          </p:cNvGrpSpPr>
          <p:nvPr/>
        </p:nvGrpSpPr>
        <p:grpSpPr bwMode="auto">
          <a:xfrm>
            <a:off x="4068366" y="3283744"/>
            <a:ext cx="3256359" cy="178594"/>
            <a:chOff x="2457" y="2758"/>
            <a:chExt cx="2735" cy="150"/>
          </a:xfrm>
        </p:grpSpPr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2457" y="2831"/>
              <a:ext cx="2595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5045" y="2758"/>
              <a:ext cx="147" cy="150"/>
            </a:xfrm>
            <a:custGeom>
              <a:avLst/>
              <a:gdLst>
                <a:gd name="T0" fmla="*/ 0 w 147"/>
                <a:gd name="T1" fmla="*/ 150 h 150"/>
                <a:gd name="T2" fmla="*/ 147 w 147"/>
                <a:gd name="T3" fmla="*/ 73 h 150"/>
                <a:gd name="T4" fmla="*/ 0 w 147"/>
                <a:gd name="T5" fmla="*/ 0 h 150"/>
                <a:gd name="T6" fmla="*/ 0 w 147"/>
                <a:gd name="T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50">
                  <a:moveTo>
                    <a:pt x="0" y="150"/>
                  </a:moveTo>
                  <a:lnTo>
                    <a:pt x="147" y="73"/>
                  </a:lnTo>
                  <a:lnTo>
                    <a:pt x="0" y="0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093" name="Group 21"/>
          <p:cNvGrpSpPr>
            <a:grpSpLocks/>
          </p:cNvGrpSpPr>
          <p:nvPr/>
        </p:nvGrpSpPr>
        <p:grpSpPr bwMode="auto">
          <a:xfrm>
            <a:off x="2488406" y="3378994"/>
            <a:ext cx="1576388" cy="858441"/>
            <a:chOff x="1130" y="2838"/>
            <a:chExt cx="1324" cy="721"/>
          </a:xfrm>
        </p:grpSpPr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 flipH="1">
              <a:off x="1253" y="2838"/>
              <a:ext cx="1201" cy="658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auto">
            <a:xfrm>
              <a:off x="1130" y="3423"/>
              <a:ext cx="165" cy="136"/>
            </a:xfrm>
            <a:custGeom>
              <a:avLst/>
              <a:gdLst>
                <a:gd name="T0" fmla="*/ 91 w 165"/>
                <a:gd name="T1" fmla="*/ 0 h 136"/>
                <a:gd name="T2" fmla="*/ 0 w 165"/>
                <a:gd name="T3" fmla="*/ 136 h 136"/>
                <a:gd name="T4" fmla="*/ 165 w 165"/>
                <a:gd name="T5" fmla="*/ 133 h 136"/>
                <a:gd name="T6" fmla="*/ 91 w 165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136">
                  <a:moveTo>
                    <a:pt x="91" y="0"/>
                  </a:moveTo>
                  <a:lnTo>
                    <a:pt x="0" y="136"/>
                  </a:lnTo>
                  <a:lnTo>
                    <a:pt x="165" y="13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5703094" y="2069307"/>
            <a:ext cx="133350" cy="117872"/>
          </a:xfrm>
          <a:prstGeom prst="ellipse">
            <a:avLst/>
          </a:prstGeom>
          <a:solidFill>
            <a:srgbClr val="000000"/>
          </a:solidFill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s-ES" sz="180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5951935" y="1927622"/>
            <a:ext cx="350044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6220762" y="1990725"/>
            <a:ext cx="339837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3975" b="1">
                <a:latin typeface="Arial" charset="0"/>
              </a:rPr>
              <a:t>P</a:t>
            </a:r>
            <a:endParaRPr lang="es-ES" sz="1800">
              <a:solidFill>
                <a:schemeClr val="tx1"/>
              </a:solidFill>
            </a:endParaRPr>
          </a:p>
        </p:txBody>
      </p:sp>
      <p:grpSp>
        <p:nvGrpSpPr>
          <p:cNvPr id="3099" name="Group 27"/>
          <p:cNvGrpSpPr>
            <a:grpSpLocks/>
          </p:cNvGrpSpPr>
          <p:nvPr/>
        </p:nvGrpSpPr>
        <p:grpSpPr bwMode="auto">
          <a:xfrm>
            <a:off x="4076700" y="2069306"/>
            <a:ext cx="1704975" cy="1272779"/>
            <a:chOff x="2464" y="1738"/>
            <a:chExt cx="1432" cy="1069"/>
          </a:xfrm>
        </p:grpSpPr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2464" y="1826"/>
              <a:ext cx="1310" cy="981"/>
            </a:xfrm>
            <a:custGeom>
              <a:avLst/>
              <a:gdLst>
                <a:gd name="T0" fmla="*/ 0 w 1310"/>
                <a:gd name="T1" fmla="*/ 963 h 981"/>
                <a:gd name="T2" fmla="*/ 14 w 1310"/>
                <a:gd name="T3" fmla="*/ 981 h 981"/>
                <a:gd name="T4" fmla="*/ 1310 w 1310"/>
                <a:gd name="T5" fmla="*/ 18 h 981"/>
                <a:gd name="T6" fmla="*/ 1296 w 1310"/>
                <a:gd name="T7" fmla="*/ 0 h 981"/>
                <a:gd name="T8" fmla="*/ 0 w 1310"/>
                <a:gd name="T9" fmla="*/ 96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0" h="981">
                  <a:moveTo>
                    <a:pt x="0" y="963"/>
                  </a:moveTo>
                  <a:lnTo>
                    <a:pt x="14" y="981"/>
                  </a:lnTo>
                  <a:lnTo>
                    <a:pt x="1310" y="18"/>
                  </a:lnTo>
                  <a:lnTo>
                    <a:pt x="1296" y="0"/>
                  </a:lnTo>
                  <a:lnTo>
                    <a:pt x="0" y="963"/>
                  </a:lnTo>
                  <a:close/>
                </a:path>
              </a:pathLst>
            </a:custGeom>
            <a:solidFill>
              <a:srgbClr val="FC01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098" name="Freeform 26"/>
            <p:cNvSpPr>
              <a:spLocks/>
            </p:cNvSpPr>
            <p:nvPr/>
          </p:nvSpPr>
          <p:spPr bwMode="auto">
            <a:xfrm>
              <a:off x="3711" y="1738"/>
              <a:ext cx="185" cy="172"/>
            </a:xfrm>
            <a:custGeom>
              <a:avLst/>
              <a:gdLst>
                <a:gd name="T0" fmla="*/ 101 w 185"/>
                <a:gd name="T1" fmla="*/ 172 h 172"/>
                <a:gd name="T2" fmla="*/ 185 w 185"/>
                <a:gd name="T3" fmla="*/ 0 h 172"/>
                <a:gd name="T4" fmla="*/ 0 w 185"/>
                <a:gd name="T5" fmla="*/ 32 h 172"/>
                <a:gd name="T6" fmla="*/ 101 w 185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72">
                  <a:moveTo>
                    <a:pt x="101" y="172"/>
                  </a:moveTo>
                  <a:lnTo>
                    <a:pt x="185" y="0"/>
                  </a:lnTo>
                  <a:lnTo>
                    <a:pt x="0" y="32"/>
                  </a:lnTo>
                  <a:lnTo>
                    <a:pt x="101" y="172"/>
                  </a:lnTo>
                  <a:close/>
                </a:path>
              </a:pathLst>
            </a:custGeom>
            <a:solidFill>
              <a:srgbClr val="FC01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4854179" y="2074069"/>
            <a:ext cx="45362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5100033" y="2152651"/>
            <a:ext cx="125035" cy="4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925">
                <a:latin typeface="Arial" charset="0"/>
              </a:rPr>
              <a:t>r</a:t>
            </a:r>
            <a:endParaRPr lang="es-ES" sz="1800">
              <a:solidFill>
                <a:schemeClr val="tx1"/>
              </a:solidFill>
            </a:endParaRPr>
          </a:p>
        </p:txBody>
      </p:sp>
      <p:grpSp>
        <p:nvGrpSpPr>
          <p:cNvPr id="3104" name="Group 32"/>
          <p:cNvGrpSpPr>
            <a:grpSpLocks/>
          </p:cNvGrpSpPr>
          <p:nvPr/>
        </p:nvGrpSpPr>
        <p:grpSpPr bwMode="auto">
          <a:xfrm>
            <a:off x="4051697" y="3287316"/>
            <a:ext cx="661988" cy="204788"/>
            <a:chOff x="2443" y="2761"/>
            <a:chExt cx="556" cy="172"/>
          </a:xfrm>
        </p:grpSpPr>
        <p:sp>
          <p:nvSpPr>
            <p:cNvPr id="3102" name="Rectangle 30"/>
            <p:cNvSpPr>
              <a:spLocks noChangeArrowheads="1"/>
            </p:cNvSpPr>
            <p:nvPr/>
          </p:nvSpPr>
          <p:spPr bwMode="auto">
            <a:xfrm>
              <a:off x="2443" y="2835"/>
              <a:ext cx="395" cy="24"/>
            </a:xfrm>
            <a:prstGeom prst="rect">
              <a:avLst/>
            </a:pr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2831" y="2761"/>
              <a:ext cx="168" cy="172"/>
            </a:xfrm>
            <a:custGeom>
              <a:avLst/>
              <a:gdLst>
                <a:gd name="T0" fmla="*/ 0 w 168"/>
                <a:gd name="T1" fmla="*/ 172 h 172"/>
                <a:gd name="T2" fmla="*/ 168 w 168"/>
                <a:gd name="T3" fmla="*/ 84 h 172"/>
                <a:gd name="T4" fmla="*/ 0 w 168"/>
                <a:gd name="T5" fmla="*/ 0 h 172"/>
                <a:gd name="T6" fmla="*/ 0 w 168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72">
                  <a:moveTo>
                    <a:pt x="0" y="172"/>
                  </a:moveTo>
                  <a:lnTo>
                    <a:pt x="168" y="84"/>
                  </a:lnTo>
                  <a:lnTo>
                    <a:pt x="0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4235054" y="3370660"/>
            <a:ext cx="228600" cy="27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grpSp>
        <p:nvGrpSpPr>
          <p:cNvPr id="3108" name="Group 36"/>
          <p:cNvGrpSpPr>
            <a:grpSpLocks/>
          </p:cNvGrpSpPr>
          <p:nvPr/>
        </p:nvGrpSpPr>
        <p:grpSpPr bwMode="auto">
          <a:xfrm>
            <a:off x="3961210" y="2728912"/>
            <a:ext cx="203597" cy="663179"/>
            <a:chOff x="2367" y="2292"/>
            <a:chExt cx="171" cy="557"/>
          </a:xfrm>
        </p:grpSpPr>
        <p:sp>
          <p:nvSpPr>
            <p:cNvPr id="3106" name="Rectangle 34"/>
            <p:cNvSpPr>
              <a:spLocks noChangeArrowheads="1"/>
            </p:cNvSpPr>
            <p:nvPr/>
          </p:nvSpPr>
          <p:spPr bwMode="auto">
            <a:xfrm>
              <a:off x="2440" y="2453"/>
              <a:ext cx="24" cy="396"/>
            </a:xfrm>
            <a:prstGeom prst="rect">
              <a:avLst/>
            </a:pr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auto">
            <a:xfrm>
              <a:off x="2367" y="2292"/>
              <a:ext cx="171" cy="168"/>
            </a:xfrm>
            <a:custGeom>
              <a:avLst/>
              <a:gdLst>
                <a:gd name="T0" fmla="*/ 171 w 171"/>
                <a:gd name="T1" fmla="*/ 168 h 168"/>
                <a:gd name="T2" fmla="*/ 83 w 171"/>
                <a:gd name="T3" fmla="*/ 0 h 168"/>
                <a:gd name="T4" fmla="*/ 0 w 171"/>
                <a:gd name="T5" fmla="*/ 168 h 168"/>
                <a:gd name="T6" fmla="*/ 171 w 171"/>
                <a:gd name="T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68">
                  <a:moveTo>
                    <a:pt x="171" y="168"/>
                  </a:moveTo>
                  <a:lnTo>
                    <a:pt x="83" y="0"/>
                  </a:lnTo>
                  <a:lnTo>
                    <a:pt x="0" y="168"/>
                  </a:lnTo>
                  <a:lnTo>
                    <a:pt x="171" y="168"/>
                  </a:ln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3440906" y="3237310"/>
            <a:ext cx="253604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3694510" y="2737247"/>
            <a:ext cx="316706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grpSp>
        <p:nvGrpSpPr>
          <p:cNvPr id="3126" name="Group 54"/>
          <p:cNvGrpSpPr>
            <a:grpSpLocks/>
          </p:cNvGrpSpPr>
          <p:nvPr/>
        </p:nvGrpSpPr>
        <p:grpSpPr bwMode="auto">
          <a:xfrm>
            <a:off x="5831682" y="2195513"/>
            <a:ext cx="21431" cy="1541860"/>
            <a:chOff x="3938" y="1844"/>
            <a:chExt cx="18" cy="1295"/>
          </a:xfrm>
        </p:grpSpPr>
        <p:sp>
          <p:nvSpPr>
            <p:cNvPr id="3115" name="Rectangle 43"/>
            <p:cNvSpPr>
              <a:spLocks noChangeArrowheads="1"/>
            </p:cNvSpPr>
            <p:nvPr/>
          </p:nvSpPr>
          <p:spPr bwMode="auto">
            <a:xfrm>
              <a:off x="3938" y="1844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16" name="Rectangle 44"/>
            <p:cNvSpPr>
              <a:spLocks noChangeArrowheads="1"/>
            </p:cNvSpPr>
            <p:nvPr/>
          </p:nvSpPr>
          <p:spPr bwMode="auto">
            <a:xfrm>
              <a:off x="3938" y="1966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17" name="Rectangle 45"/>
            <p:cNvSpPr>
              <a:spLocks noChangeArrowheads="1"/>
            </p:cNvSpPr>
            <p:nvPr/>
          </p:nvSpPr>
          <p:spPr bwMode="auto">
            <a:xfrm>
              <a:off x="3938" y="2089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3938" y="2211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19" name="Rectangle 47"/>
            <p:cNvSpPr>
              <a:spLocks noChangeArrowheads="1"/>
            </p:cNvSpPr>
            <p:nvPr/>
          </p:nvSpPr>
          <p:spPr bwMode="auto">
            <a:xfrm>
              <a:off x="3938" y="2334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3938" y="2456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1" name="Rectangle 49"/>
            <p:cNvSpPr>
              <a:spLocks noChangeArrowheads="1"/>
            </p:cNvSpPr>
            <p:nvPr/>
          </p:nvSpPr>
          <p:spPr bwMode="auto">
            <a:xfrm>
              <a:off x="3938" y="2579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2" name="Rectangle 50"/>
            <p:cNvSpPr>
              <a:spLocks noChangeArrowheads="1"/>
            </p:cNvSpPr>
            <p:nvPr/>
          </p:nvSpPr>
          <p:spPr bwMode="auto">
            <a:xfrm>
              <a:off x="3938" y="2701"/>
              <a:ext cx="18" cy="7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3" name="Rectangle 51"/>
            <p:cNvSpPr>
              <a:spLocks noChangeArrowheads="1"/>
            </p:cNvSpPr>
            <p:nvPr/>
          </p:nvSpPr>
          <p:spPr bwMode="auto">
            <a:xfrm>
              <a:off x="3938" y="2824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4" name="Rectangle 52"/>
            <p:cNvSpPr>
              <a:spLocks noChangeArrowheads="1"/>
            </p:cNvSpPr>
            <p:nvPr/>
          </p:nvSpPr>
          <p:spPr bwMode="auto">
            <a:xfrm>
              <a:off x="3938" y="2947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5" name="Rectangle 53"/>
            <p:cNvSpPr>
              <a:spLocks noChangeArrowheads="1"/>
            </p:cNvSpPr>
            <p:nvPr/>
          </p:nvSpPr>
          <p:spPr bwMode="auto">
            <a:xfrm>
              <a:off x="3938" y="3069"/>
              <a:ext cx="18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146" name="Group 74"/>
          <p:cNvGrpSpPr>
            <a:grpSpLocks/>
          </p:cNvGrpSpPr>
          <p:nvPr/>
        </p:nvGrpSpPr>
        <p:grpSpPr bwMode="auto">
          <a:xfrm>
            <a:off x="3200400" y="3800475"/>
            <a:ext cx="2644379" cy="20241"/>
            <a:chOff x="1728" y="3192"/>
            <a:chExt cx="2221" cy="17"/>
          </a:xfrm>
        </p:grpSpPr>
        <p:sp>
          <p:nvSpPr>
            <p:cNvPr id="3127" name="Rectangle 55"/>
            <p:cNvSpPr>
              <a:spLocks noChangeArrowheads="1"/>
            </p:cNvSpPr>
            <p:nvPr/>
          </p:nvSpPr>
          <p:spPr bwMode="auto">
            <a:xfrm>
              <a:off x="3879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3757" y="3192"/>
              <a:ext cx="69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29" name="Rectangle 57"/>
            <p:cNvSpPr>
              <a:spLocks noChangeArrowheads="1"/>
            </p:cNvSpPr>
            <p:nvPr/>
          </p:nvSpPr>
          <p:spPr bwMode="auto">
            <a:xfrm>
              <a:off x="3634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0" name="Rectangle 58"/>
            <p:cNvSpPr>
              <a:spLocks noChangeArrowheads="1"/>
            </p:cNvSpPr>
            <p:nvPr/>
          </p:nvSpPr>
          <p:spPr bwMode="auto">
            <a:xfrm>
              <a:off x="3512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1" name="Rectangle 59"/>
            <p:cNvSpPr>
              <a:spLocks noChangeArrowheads="1"/>
            </p:cNvSpPr>
            <p:nvPr/>
          </p:nvSpPr>
          <p:spPr bwMode="auto">
            <a:xfrm>
              <a:off x="3390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2" name="Rectangle 60"/>
            <p:cNvSpPr>
              <a:spLocks noChangeArrowheads="1"/>
            </p:cNvSpPr>
            <p:nvPr/>
          </p:nvSpPr>
          <p:spPr bwMode="auto">
            <a:xfrm>
              <a:off x="3268" y="3192"/>
              <a:ext cx="69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3" name="Rectangle 61"/>
            <p:cNvSpPr>
              <a:spLocks noChangeArrowheads="1"/>
            </p:cNvSpPr>
            <p:nvPr/>
          </p:nvSpPr>
          <p:spPr bwMode="auto">
            <a:xfrm>
              <a:off x="3145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4" name="Rectangle 62"/>
            <p:cNvSpPr>
              <a:spLocks noChangeArrowheads="1"/>
            </p:cNvSpPr>
            <p:nvPr/>
          </p:nvSpPr>
          <p:spPr bwMode="auto">
            <a:xfrm>
              <a:off x="3023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5" name="Rectangle 63"/>
            <p:cNvSpPr>
              <a:spLocks noChangeArrowheads="1"/>
            </p:cNvSpPr>
            <p:nvPr/>
          </p:nvSpPr>
          <p:spPr bwMode="auto">
            <a:xfrm>
              <a:off x="2901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6" name="Rectangle 64"/>
            <p:cNvSpPr>
              <a:spLocks noChangeArrowheads="1"/>
            </p:cNvSpPr>
            <p:nvPr/>
          </p:nvSpPr>
          <p:spPr bwMode="auto">
            <a:xfrm>
              <a:off x="2779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7" name="Rectangle 65"/>
            <p:cNvSpPr>
              <a:spLocks noChangeArrowheads="1"/>
            </p:cNvSpPr>
            <p:nvPr/>
          </p:nvSpPr>
          <p:spPr bwMode="auto">
            <a:xfrm>
              <a:off x="2656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8" name="Rectangle 66"/>
            <p:cNvSpPr>
              <a:spLocks noChangeArrowheads="1"/>
            </p:cNvSpPr>
            <p:nvPr/>
          </p:nvSpPr>
          <p:spPr bwMode="auto">
            <a:xfrm>
              <a:off x="2534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39" name="Rectangle 67"/>
            <p:cNvSpPr>
              <a:spLocks noChangeArrowheads="1"/>
            </p:cNvSpPr>
            <p:nvPr/>
          </p:nvSpPr>
          <p:spPr bwMode="auto">
            <a:xfrm>
              <a:off x="2412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0" name="Rectangle 68"/>
            <p:cNvSpPr>
              <a:spLocks noChangeArrowheads="1"/>
            </p:cNvSpPr>
            <p:nvPr/>
          </p:nvSpPr>
          <p:spPr bwMode="auto">
            <a:xfrm>
              <a:off x="2290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1" name="Rectangle 69"/>
            <p:cNvSpPr>
              <a:spLocks noChangeArrowheads="1"/>
            </p:cNvSpPr>
            <p:nvPr/>
          </p:nvSpPr>
          <p:spPr bwMode="auto">
            <a:xfrm>
              <a:off x="2168" y="3192"/>
              <a:ext cx="69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2" name="Rectangle 70"/>
            <p:cNvSpPr>
              <a:spLocks noChangeArrowheads="1"/>
            </p:cNvSpPr>
            <p:nvPr/>
          </p:nvSpPr>
          <p:spPr bwMode="auto">
            <a:xfrm>
              <a:off x="2045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3" name="Rectangle 71"/>
            <p:cNvSpPr>
              <a:spLocks noChangeArrowheads="1"/>
            </p:cNvSpPr>
            <p:nvPr/>
          </p:nvSpPr>
          <p:spPr bwMode="auto">
            <a:xfrm>
              <a:off x="1923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4" name="Rectangle 72"/>
            <p:cNvSpPr>
              <a:spLocks noChangeArrowheads="1"/>
            </p:cNvSpPr>
            <p:nvPr/>
          </p:nvSpPr>
          <p:spPr bwMode="auto">
            <a:xfrm>
              <a:off x="1801" y="3192"/>
              <a:ext cx="7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5" name="Rectangle 73"/>
            <p:cNvSpPr>
              <a:spLocks noChangeArrowheads="1"/>
            </p:cNvSpPr>
            <p:nvPr/>
          </p:nvSpPr>
          <p:spPr bwMode="auto">
            <a:xfrm>
              <a:off x="1728" y="3192"/>
              <a:ext cx="20" cy="1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153" name="Group 81"/>
          <p:cNvGrpSpPr>
            <a:grpSpLocks/>
          </p:cNvGrpSpPr>
          <p:nvPr/>
        </p:nvGrpSpPr>
        <p:grpSpPr bwMode="auto">
          <a:xfrm>
            <a:off x="5840017" y="3358753"/>
            <a:ext cx="640556" cy="461963"/>
            <a:chOff x="3945" y="2821"/>
            <a:chExt cx="538" cy="388"/>
          </a:xfrm>
        </p:grpSpPr>
        <p:sp>
          <p:nvSpPr>
            <p:cNvPr id="3147" name="Freeform 75"/>
            <p:cNvSpPr>
              <a:spLocks/>
            </p:cNvSpPr>
            <p:nvPr/>
          </p:nvSpPr>
          <p:spPr bwMode="auto">
            <a:xfrm>
              <a:off x="3945" y="3153"/>
              <a:ext cx="66" cy="56"/>
            </a:xfrm>
            <a:custGeom>
              <a:avLst/>
              <a:gdLst>
                <a:gd name="T0" fmla="*/ 0 w 66"/>
                <a:gd name="T1" fmla="*/ 42 h 56"/>
                <a:gd name="T2" fmla="*/ 11 w 66"/>
                <a:gd name="T3" fmla="*/ 56 h 56"/>
                <a:gd name="T4" fmla="*/ 66 w 66"/>
                <a:gd name="T5" fmla="*/ 14 h 56"/>
                <a:gd name="T6" fmla="*/ 56 w 66"/>
                <a:gd name="T7" fmla="*/ 0 h 56"/>
                <a:gd name="T8" fmla="*/ 0 w 66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6">
                  <a:moveTo>
                    <a:pt x="0" y="42"/>
                  </a:moveTo>
                  <a:lnTo>
                    <a:pt x="11" y="56"/>
                  </a:lnTo>
                  <a:lnTo>
                    <a:pt x="66" y="14"/>
                  </a:lnTo>
                  <a:lnTo>
                    <a:pt x="56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4043" y="3083"/>
              <a:ext cx="66" cy="56"/>
            </a:xfrm>
            <a:custGeom>
              <a:avLst/>
              <a:gdLst>
                <a:gd name="T0" fmla="*/ 0 w 66"/>
                <a:gd name="T1" fmla="*/ 42 h 56"/>
                <a:gd name="T2" fmla="*/ 10 w 66"/>
                <a:gd name="T3" fmla="*/ 56 h 56"/>
                <a:gd name="T4" fmla="*/ 66 w 66"/>
                <a:gd name="T5" fmla="*/ 14 h 56"/>
                <a:gd name="T6" fmla="*/ 56 w 66"/>
                <a:gd name="T7" fmla="*/ 0 h 56"/>
                <a:gd name="T8" fmla="*/ 0 w 66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6">
                  <a:moveTo>
                    <a:pt x="0" y="42"/>
                  </a:moveTo>
                  <a:lnTo>
                    <a:pt x="10" y="56"/>
                  </a:lnTo>
                  <a:lnTo>
                    <a:pt x="66" y="14"/>
                  </a:lnTo>
                  <a:lnTo>
                    <a:pt x="56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4144" y="3013"/>
              <a:ext cx="66" cy="56"/>
            </a:xfrm>
            <a:custGeom>
              <a:avLst/>
              <a:gdLst>
                <a:gd name="T0" fmla="*/ 0 w 66"/>
                <a:gd name="T1" fmla="*/ 42 h 56"/>
                <a:gd name="T2" fmla="*/ 11 w 66"/>
                <a:gd name="T3" fmla="*/ 56 h 56"/>
                <a:gd name="T4" fmla="*/ 66 w 66"/>
                <a:gd name="T5" fmla="*/ 14 h 56"/>
                <a:gd name="T6" fmla="*/ 56 w 66"/>
                <a:gd name="T7" fmla="*/ 0 h 56"/>
                <a:gd name="T8" fmla="*/ 0 w 66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6">
                  <a:moveTo>
                    <a:pt x="0" y="42"/>
                  </a:moveTo>
                  <a:lnTo>
                    <a:pt x="11" y="56"/>
                  </a:lnTo>
                  <a:lnTo>
                    <a:pt x="66" y="14"/>
                  </a:lnTo>
                  <a:lnTo>
                    <a:pt x="56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50" name="Freeform 78"/>
            <p:cNvSpPr>
              <a:spLocks/>
            </p:cNvSpPr>
            <p:nvPr/>
          </p:nvSpPr>
          <p:spPr bwMode="auto">
            <a:xfrm>
              <a:off x="4242" y="2943"/>
              <a:ext cx="66" cy="53"/>
            </a:xfrm>
            <a:custGeom>
              <a:avLst/>
              <a:gdLst>
                <a:gd name="T0" fmla="*/ 0 w 66"/>
                <a:gd name="T1" fmla="*/ 39 h 53"/>
                <a:gd name="T2" fmla="*/ 10 w 66"/>
                <a:gd name="T3" fmla="*/ 53 h 53"/>
                <a:gd name="T4" fmla="*/ 66 w 66"/>
                <a:gd name="T5" fmla="*/ 14 h 53"/>
                <a:gd name="T6" fmla="*/ 56 w 66"/>
                <a:gd name="T7" fmla="*/ 0 h 53"/>
                <a:gd name="T8" fmla="*/ 0 w 66"/>
                <a:gd name="T9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3">
                  <a:moveTo>
                    <a:pt x="0" y="39"/>
                  </a:moveTo>
                  <a:lnTo>
                    <a:pt x="10" y="53"/>
                  </a:lnTo>
                  <a:lnTo>
                    <a:pt x="66" y="14"/>
                  </a:lnTo>
                  <a:lnTo>
                    <a:pt x="56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4343" y="2870"/>
              <a:ext cx="67" cy="56"/>
            </a:xfrm>
            <a:custGeom>
              <a:avLst/>
              <a:gdLst>
                <a:gd name="T0" fmla="*/ 0 w 67"/>
                <a:gd name="T1" fmla="*/ 42 h 56"/>
                <a:gd name="T2" fmla="*/ 11 w 67"/>
                <a:gd name="T3" fmla="*/ 56 h 56"/>
                <a:gd name="T4" fmla="*/ 67 w 67"/>
                <a:gd name="T5" fmla="*/ 14 h 56"/>
                <a:gd name="T6" fmla="*/ 56 w 67"/>
                <a:gd name="T7" fmla="*/ 0 h 56"/>
                <a:gd name="T8" fmla="*/ 0 w 67"/>
                <a:gd name="T9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6">
                  <a:moveTo>
                    <a:pt x="0" y="42"/>
                  </a:moveTo>
                  <a:lnTo>
                    <a:pt x="11" y="56"/>
                  </a:lnTo>
                  <a:lnTo>
                    <a:pt x="67" y="14"/>
                  </a:lnTo>
                  <a:lnTo>
                    <a:pt x="56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52" name="Freeform 80"/>
            <p:cNvSpPr>
              <a:spLocks/>
            </p:cNvSpPr>
            <p:nvPr/>
          </p:nvSpPr>
          <p:spPr bwMode="auto">
            <a:xfrm>
              <a:off x="4441" y="2821"/>
              <a:ext cx="42" cy="35"/>
            </a:xfrm>
            <a:custGeom>
              <a:avLst/>
              <a:gdLst>
                <a:gd name="T0" fmla="*/ 0 w 42"/>
                <a:gd name="T1" fmla="*/ 21 h 35"/>
                <a:gd name="T2" fmla="*/ 10 w 42"/>
                <a:gd name="T3" fmla="*/ 35 h 35"/>
                <a:gd name="T4" fmla="*/ 42 w 42"/>
                <a:gd name="T5" fmla="*/ 14 h 35"/>
                <a:gd name="T6" fmla="*/ 31 w 42"/>
                <a:gd name="T7" fmla="*/ 0 h 35"/>
                <a:gd name="T8" fmla="*/ 0 w 42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5">
                  <a:moveTo>
                    <a:pt x="0" y="21"/>
                  </a:moveTo>
                  <a:lnTo>
                    <a:pt x="10" y="35"/>
                  </a:lnTo>
                  <a:lnTo>
                    <a:pt x="42" y="14"/>
                  </a:lnTo>
                  <a:lnTo>
                    <a:pt x="3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154" name="Rectangle 82"/>
          <p:cNvSpPr>
            <a:spLocks noChangeArrowheads="1"/>
          </p:cNvSpPr>
          <p:nvPr/>
        </p:nvSpPr>
        <p:spPr bwMode="auto">
          <a:xfrm>
            <a:off x="5901929" y="2674144"/>
            <a:ext cx="303609" cy="3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55" name="Rectangle 83"/>
          <p:cNvSpPr>
            <a:spLocks noChangeArrowheads="1"/>
          </p:cNvSpPr>
          <p:nvPr/>
        </p:nvSpPr>
        <p:spPr bwMode="auto">
          <a:xfrm>
            <a:off x="6322219" y="3049191"/>
            <a:ext cx="316706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57" name="Rectangle 85"/>
          <p:cNvSpPr>
            <a:spLocks noChangeArrowheads="1"/>
          </p:cNvSpPr>
          <p:nvPr/>
        </p:nvSpPr>
        <p:spPr bwMode="auto">
          <a:xfrm>
            <a:off x="6500813" y="2674144"/>
            <a:ext cx="902494" cy="7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58" name="Rectangle 86"/>
          <p:cNvSpPr>
            <a:spLocks noChangeArrowheads="1"/>
          </p:cNvSpPr>
          <p:nvPr/>
        </p:nvSpPr>
        <p:spPr bwMode="auto">
          <a:xfrm>
            <a:off x="6937371" y="2753916"/>
            <a:ext cx="165110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y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3159" name="Rectangle 87"/>
          <p:cNvSpPr>
            <a:spLocks noChangeArrowheads="1"/>
          </p:cNvSpPr>
          <p:nvPr/>
        </p:nvSpPr>
        <p:spPr bwMode="auto">
          <a:xfrm>
            <a:off x="2135982" y="1677591"/>
            <a:ext cx="302419" cy="37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grpSp>
        <p:nvGrpSpPr>
          <p:cNvPr id="3172" name="Group 100"/>
          <p:cNvGrpSpPr>
            <a:grpSpLocks/>
          </p:cNvGrpSpPr>
          <p:nvPr/>
        </p:nvGrpSpPr>
        <p:grpSpPr bwMode="auto">
          <a:xfrm>
            <a:off x="4106466" y="1910954"/>
            <a:ext cx="1596628" cy="225028"/>
            <a:chOff x="2489" y="1605"/>
            <a:chExt cx="1341" cy="189"/>
          </a:xfrm>
        </p:grpSpPr>
        <p:sp>
          <p:nvSpPr>
            <p:cNvPr id="3160" name="Freeform 88"/>
            <p:cNvSpPr>
              <a:spLocks/>
            </p:cNvSpPr>
            <p:nvPr/>
          </p:nvSpPr>
          <p:spPr bwMode="auto">
            <a:xfrm>
              <a:off x="3760" y="1766"/>
              <a:ext cx="70" cy="28"/>
            </a:xfrm>
            <a:custGeom>
              <a:avLst/>
              <a:gdLst>
                <a:gd name="T0" fmla="*/ 70 w 70"/>
                <a:gd name="T1" fmla="*/ 28 h 28"/>
                <a:gd name="T2" fmla="*/ 70 w 70"/>
                <a:gd name="T3" fmla="*/ 11 h 28"/>
                <a:gd name="T4" fmla="*/ 0 w 70"/>
                <a:gd name="T5" fmla="*/ 0 h 28"/>
                <a:gd name="T6" fmla="*/ 0 w 70"/>
                <a:gd name="T7" fmla="*/ 18 h 28"/>
                <a:gd name="T8" fmla="*/ 70 w 70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8">
                  <a:moveTo>
                    <a:pt x="70" y="28"/>
                  </a:moveTo>
                  <a:lnTo>
                    <a:pt x="70" y="11"/>
                  </a:lnTo>
                  <a:lnTo>
                    <a:pt x="0" y="0"/>
                  </a:lnTo>
                  <a:lnTo>
                    <a:pt x="0" y="18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3638" y="1752"/>
              <a:ext cx="70" cy="25"/>
            </a:xfrm>
            <a:custGeom>
              <a:avLst/>
              <a:gdLst>
                <a:gd name="T0" fmla="*/ 70 w 70"/>
                <a:gd name="T1" fmla="*/ 25 h 25"/>
                <a:gd name="T2" fmla="*/ 70 w 70"/>
                <a:gd name="T3" fmla="*/ 7 h 25"/>
                <a:gd name="T4" fmla="*/ 0 w 70"/>
                <a:gd name="T5" fmla="*/ 0 h 25"/>
                <a:gd name="T6" fmla="*/ 0 w 70"/>
                <a:gd name="T7" fmla="*/ 18 h 25"/>
                <a:gd name="T8" fmla="*/ 70 w 7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5">
                  <a:moveTo>
                    <a:pt x="70" y="25"/>
                  </a:moveTo>
                  <a:lnTo>
                    <a:pt x="70" y="7"/>
                  </a:lnTo>
                  <a:lnTo>
                    <a:pt x="0" y="0"/>
                  </a:lnTo>
                  <a:lnTo>
                    <a:pt x="0" y="18"/>
                  </a:lnTo>
                  <a:lnTo>
                    <a:pt x="7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2" name="Freeform 90"/>
            <p:cNvSpPr>
              <a:spLocks/>
            </p:cNvSpPr>
            <p:nvPr/>
          </p:nvSpPr>
          <p:spPr bwMode="auto">
            <a:xfrm>
              <a:off x="3519" y="1735"/>
              <a:ext cx="70" cy="28"/>
            </a:xfrm>
            <a:custGeom>
              <a:avLst/>
              <a:gdLst>
                <a:gd name="T0" fmla="*/ 70 w 70"/>
                <a:gd name="T1" fmla="*/ 28 h 28"/>
                <a:gd name="T2" fmla="*/ 70 w 70"/>
                <a:gd name="T3" fmla="*/ 10 h 28"/>
                <a:gd name="T4" fmla="*/ 0 w 70"/>
                <a:gd name="T5" fmla="*/ 0 h 28"/>
                <a:gd name="T6" fmla="*/ 0 w 70"/>
                <a:gd name="T7" fmla="*/ 17 h 28"/>
                <a:gd name="T8" fmla="*/ 70 w 70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8">
                  <a:moveTo>
                    <a:pt x="70" y="28"/>
                  </a:moveTo>
                  <a:lnTo>
                    <a:pt x="70" y="1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3" name="Freeform 91"/>
            <p:cNvSpPr>
              <a:spLocks/>
            </p:cNvSpPr>
            <p:nvPr/>
          </p:nvSpPr>
          <p:spPr bwMode="auto">
            <a:xfrm>
              <a:off x="3397" y="1721"/>
              <a:ext cx="70" cy="24"/>
            </a:xfrm>
            <a:custGeom>
              <a:avLst/>
              <a:gdLst>
                <a:gd name="T0" fmla="*/ 70 w 70"/>
                <a:gd name="T1" fmla="*/ 24 h 24"/>
                <a:gd name="T2" fmla="*/ 70 w 70"/>
                <a:gd name="T3" fmla="*/ 7 h 24"/>
                <a:gd name="T4" fmla="*/ 0 w 70"/>
                <a:gd name="T5" fmla="*/ 0 h 24"/>
                <a:gd name="T6" fmla="*/ 0 w 70"/>
                <a:gd name="T7" fmla="*/ 17 h 24"/>
                <a:gd name="T8" fmla="*/ 70 w 70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4">
                  <a:moveTo>
                    <a:pt x="70" y="24"/>
                  </a:moveTo>
                  <a:lnTo>
                    <a:pt x="70" y="7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3275" y="1703"/>
              <a:ext cx="69" cy="28"/>
            </a:xfrm>
            <a:custGeom>
              <a:avLst/>
              <a:gdLst>
                <a:gd name="T0" fmla="*/ 69 w 69"/>
                <a:gd name="T1" fmla="*/ 28 h 28"/>
                <a:gd name="T2" fmla="*/ 69 w 69"/>
                <a:gd name="T3" fmla="*/ 11 h 28"/>
                <a:gd name="T4" fmla="*/ 0 w 69"/>
                <a:gd name="T5" fmla="*/ 0 h 28"/>
                <a:gd name="T6" fmla="*/ 0 w 69"/>
                <a:gd name="T7" fmla="*/ 18 h 28"/>
                <a:gd name="T8" fmla="*/ 69 w 6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8">
                  <a:moveTo>
                    <a:pt x="69" y="28"/>
                  </a:moveTo>
                  <a:lnTo>
                    <a:pt x="69" y="11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9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5" name="Freeform 93"/>
            <p:cNvSpPr>
              <a:spLocks/>
            </p:cNvSpPr>
            <p:nvPr/>
          </p:nvSpPr>
          <p:spPr bwMode="auto">
            <a:xfrm>
              <a:off x="3156" y="1689"/>
              <a:ext cx="66" cy="25"/>
            </a:xfrm>
            <a:custGeom>
              <a:avLst/>
              <a:gdLst>
                <a:gd name="T0" fmla="*/ 66 w 66"/>
                <a:gd name="T1" fmla="*/ 25 h 25"/>
                <a:gd name="T2" fmla="*/ 66 w 66"/>
                <a:gd name="T3" fmla="*/ 7 h 25"/>
                <a:gd name="T4" fmla="*/ 0 w 66"/>
                <a:gd name="T5" fmla="*/ 0 h 25"/>
                <a:gd name="T6" fmla="*/ 0 w 66"/>
                <a:gd name="T7" fmla="*/ 18 h 25"/>
                <a:gd name="T8" fmla="*/ 66 w 6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5">
                  <a:moveTo>
                    <a:pt x="66" y="25"/>
                  </a:moveTo>
                  <a:lnTo>
                    <a:pt x="66" y="7"/>
                  </a:lnTo>
                  <a:lnTo>
                    <a:pt x="0" y="0"/>
                  </a:lnTo>
                  <a:lnTo>
                    <a:pt x="0" y="18"/>
                  </a:lnTo>
                  <a:lnTo>
                    <a:pt x="66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3034" y="1672"/>
              <a:ext cx="69" cy="28"/>
            </a:xfrm>
            <a:custGeom>
              <a:avLst/>
              <a:gdLst>
                <a:gd name="T0" fmla="*/ 69 w 69"/>
                <a:gd name="T1" fmla="*/ 28 h 28"/>
                <a:gd name="T2" fmla="*/ 69 w 69"/>
                <a:gd name="T3" fmla="*/ 10 h 28"/>
                <a:gd name="T4" fmla="*/ 0 w 69"/>
                <a:gd name="T5" fmla="*/ 0 h 28"/>
                <a:gd name="T6" fmla="*/ 0 w 69"/>
                <a:gd name="T7" fmla="*/ 17 h 28"/>
                <a:gd name="T8" fmla="*/ 69 w 6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8">
                  <a:moveTo>
                    <a:pt x="69" y="28"/>
                  </a:moveTo>
                  <a:lnTo>
                    <a:pt x="69" y="1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69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2911" y="1658"/>
              <a:ext cx="70" cy="24"/>
            </a:xfrm>
            <a:custGeom>
              <a:avLst/>
              <a:gdLst>
                <a:gd name="T0" fmla="*/ 70 w 70"/>
                <a:gd name="T1" fmla="*/ 24 h 24"/>
                <a:gd name="T2" fmla="*/ 70 w 70"/>
                <a:gd name="T3" fmla="*/ 7 h 24"/>
                <a:gd name="T4" fmla="*/ 0 w 70"/>
                <a:gd name="T5" fmla="*/ 0 h 24"/>
                <a:gd name="T6" fmla="*/ 0 w 70"/>
                <a:gd name="T7" fmla="*/ 17 h 24"/>
                <a:gd name="T8" fmla="*/ 70 w 70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4">
                  <a:moveTo>
                    <a:pt x="70" y="24"/>
                  </a:moveTo>
                  <a:lnTo>
                    <a:pt x="70" y="7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8" name="Freeform 96"/>
            <p:cNvSpPr>
              <a:spLocks/>
            </p:cNvSpPr>
            <p:nvPr/>
          </p:nvSpPr>
          <p:spPr bwMode="auto">
            <a:xfrm>
              <a:off x="2789" y="1644"/>
              <a:ext cx="70" cy="24"/>
            </a:xfrm>
            <a:custGeom>
              <a:avLst/>
              <a:gdLst>
                <a:gd name="T0" fmla="*/ 70 w 70"/>
                <a:gd name="T1" fmla="*/ 24 h 24"/>
                <a:gd name="T2" fmla="*/ 70 w 70"/>
                <a:gd name="T3" fmla="*/ 7 h 24"/>
                <a:gd name="T4" fmla="*/ 0 w 70"/>
                <a:gd name="T5" fmla="*/ 0 h 24"/>
                <a:gd name="T6" fmla="*/ 0 w 70"/>
                <a:gd name="T7" fmla="*/ 17 h 24"/>
                <a:gd name="T8" fmla="*/ 70 w 70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4">
                  <a:moveTo>
                    <a:pt x="70" y="24"/>
                  </a:moveTo>
                  <a:lnTo>
                    <a:pt x="70" y="7"/>
                  </a:lnTo>
                  <a:lnTo>
                    <a:pt x="0" y="0"/>
                  </a:lnTo>
                  <a:lnTo>
                    <a:pt x="0" y="17"/>
                  </a:lnTo>
                  <a:lnTo>
                    <a:pt x="7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2670" y="1626"/>
              <a:ext cx="70" cy="28"/>
            </a:xfrm>
            <a:custGeom>
              <a:avLst/>
              <a:gdLst>
                <a:gd name="T0" fmla="*/ 70 w 70"/>
                <a:gd name="T1" fmla="*/ 28 h 28"/>
                <a:gd name="T2" fmla="*/ 70 w 70"/>
                <a:gd name="T3" fmla="*/ 11 h 28"/>
                <a:gd name="T4" fmla="*/ 0 w 70"/>
                <a:gd name="T5" fmla="*/ 0 h 28"/>
                <a:gd name="T6" fmla="*/ 0 w 70"/>
                <a:gd name="T7" fmla="*/ 18 h 28"/>
                <a:gd name="T8" fmla="*/ 70 w 70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8">
                  <a:moveTo>
                    <a:pt x="70" y="28"/>
                  </a:moveTo>
                  <a:lnTo>
                    <a:pt x="70" y="11"/>
                  </a:lnTo>
                  <a:lnTo>
                    <a:pt x="0" y="0"/>
                  </a:lnTo>
                  <a:lnTo>
                    <a:pt x="0" y="18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0" name="Freeform 98"/>
            <p:cNvSpPr>
              <a:spLocks/>
            </p:cNvSpPr>
            <p:nvPr/>
          </p:nvSpPr>
          <p:spPr bwMode="auto">
            <a:xfrm>
              <a:off x="2548" y="1612"/>
              <a:ext cx="70" cy="25"/>
            </a:xfrm>
            <a:custGeom>
              <a:avLst/>
              <a:gdLst>
                <a:gd name="T0" fmla="*/ 70 w 70"/>
                <a:gd name="T1" fmla="*/ 25 h 25"/>
                <a:gd name="T2" fmla="*/ 70 w 70"/>
                <a:gd name="T3" fmla="*/ 7 h 25"/>
                <a:gd name="T4" fmla="*/ 0 w 70"/>
                <a:gd name="T5" fmla="*/ 0 h 25"/>
                <a:gd name="T6" fmla="*/ 0 w 70"/>
                <a:gd name="T7" fmla="*/ 18 h 25"/>
                <a:gd name="T8" fmla="*/ 70 w 7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5">
                  <a:moveTo>
                    <a:pt x="70" y="25"/>
                  </a:moveTo>
                  <a:lnTo>
                    <a:pt x="70" y="7"/>
                  </a:lnTo>
                  <a:lnTo>
                    <a:pt x="0" y="0"/>
                  </a:lnTo>
                  <a:lnTo>
                    <a:pt x="0" y="18"/>
                  </a:lnTo>
                  <a:lnTo>
                    <a:pt x="7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1" name="Rectangle 99"/>
            <p:cNvSpPr>
              <a:spLocks noChangeArrowheads="1"/>
            </p:cNvSpPr>
            <p:nvPr/>
          </p:nvSpPr>
          <p:spPr bwMode="auto">
            <a:xfrm>
              <a:off x="2489" y="1605"/>
              <a:ext cx="7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186" name="Group 114"/>
          <p:cNvGrpSpPr>
            <a:grpSpLocks/>
          </p:cNvGrpSpPr>
          <p:nvPr/>
        </p:nvGrpSpPr>
        <p:grpSpPr bwMode="auto">
          <a:xfrm>
            <a:off x="4068367" y="3370660"/>
            <a:ext cx="1763315" cy="475059"/>
            <a:chOff x="2457" y="2831"/>
            <a:chExt cx="1481" cy="399"/>
          </a:xfrm>
        </p:grpSpPr>
        <p:sp>
          <p:nvSpPr>
            <p:cNvPr id="3173" name="Freeform 101"/>
            <p:cNvSpPr>
              <a:spLocks/>
            </p:cNvSpPr>
            <p:nvPr/>
          </p:nvSpPr>
          <p:spPr bwMode="auto">
            <a:xfrm>
              <a:off x="2457" y="2831"/>
              <a:ext cx="70" cy="32"/>
            </a:xfrm>
            <a:custGeom>
              <a:avLst/>
              <a:gdLst>
                <a:gd name="T0" fmla="*/ 4 w 70"/>
                <a:gd name="T1" fmla="*/ 0 h 32"/>
                <a:gd name="T2" fmla="*/ 0 w 70"/>
                <a:gd name="T3" fmla="*/ 18 h 32"/>
                <a:gd name="T4" fmla="*/ 67 w 70"/>
                <a:gd name="T5" fmla="*/ 32 h 32"/>
                <a:gd name="T6" fmla="*/ 70 w 70"/>
                <a:gd name="T7" fmla="*/ 14 h 32"/>
                <a:gd name="T8" fmla="*/ 4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4" y="0"/>
                  </a:moveTo>
                  <a:lnTo>
                    <a:pt x="0" y="18"/>
                  </a:lnTo>
                  <a:lnTo>
                    <a:pt x="67" y="32"/>
                  </a:lnTo>
                  <a:lnTo>
                    <a:pt x="70" y="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2576" y="2859"/>
              <a:ext cx="70" cy="32"/>
            </a:xfrm>
            <a:custGeom>
              <a:avLst/>
              <a:gdLst>
                <a:gd name="T0" fmla="*/ 4 w 70"/>
                <a:gd name="T1" fmla="*/ 0 h 32"/>
                <a:gd name="T2" fmla="*/ 0 w 70"/>
                <a:gd name="T3" fmla="*/ 18 h 32"/>
                <a:gd name="T4" fmla="*/ 66 w 70"/>
                <a:gd name="T5" fmla="*/ 32 h 32"/>
                <a:gd name="T6" fmla="*/ 70 w 70"/>
                <a:gd name="T7" fmla="*/ 14 h 32"/>
                <a:gd name="T8" fmla="*/ 4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4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70" y="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5" name="Freeform 103"/>
            <p:cNvSpPr>
              <a:spLocks/>
            </p:cNvSpPr>
            <p:nvPr/>
          </p:nvSpPr>
          <p:spPr bwMode="auto">
            <a:xfrm>
              <a:off x="2695" y="2887"/>
              <a:ext cx="70" cy="32"/>
            </a:xfrm>
            <a:custGeom>
              <a:avLst/>
              <a:gdLst>
                <a:gd name="T0" fmla="*/ 3 w 70"/>
                <a:gd name="T1" fmla="*/ 0 h 32"/>
                <a:gd name="T2" fmla="*/ 0 w 70"/>
                <a:gd name="T3" fmla="*/ 18 h 32"/>
                <a:gd name="T4" fmla="*/ 66 w 70"/>
                <a:gd name="T5" fmla="*/ 32 h 32"/>
                <a:gd name="T6" fmla="*/ 70 w 70"/>
                <a:gd name="T7" fmla="*/ 14 h 32"/>
                <a:gd name="T8" fmla="*/ 3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3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70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2814" y="2915"/>
              <a:ext cx="69" cy="32"/>
            </a:xfrm>
            <a:custGeom>
              <a:avLst/>
              <a:gdLst>
                <a:gd name="T0" fmla="*/ 3 w 69"/>
                <a:gd name="T1" fmla="*/ 0 h 32"/>
                <a:gd name="T2" fmla="*/ 0 w 69"/>
                <a:gd name="T3" fmla="*/ 18 h 32"/>
                <a:gd name="T4" fmla="*/ 66 w 69"/>
                <a:gd name="T5" fmla="*/ 32 h 32"/>
                <a:gd name="T6" fmla="*/ 69 w 69"/>
                <a:gd name="T7" fmla="*/ 14 h 32"/>
                <a:gd name="T8" fmla="*/ 3 w 6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2">
                  <a:moveTo>
                    <a:pt x="3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69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2932" y="2943"/>
              <a:ext cx="70" cy="32"/>
            </a:xfrm>
            <a:custGeom>
              <a:avLst/>
              <a:gdLst>
                <a:gd name="T0" fmla="*/ 4 w 70"/>
                <a:gd name="T1" fmla="*/ 0 h 32"/>
                <a:gd name="T2" fmla="*/ 0 w 70"/>
                <a:gd name="T3" fmla="*/ 18 h 32"/>
                <a:gd name="T4" fmla="*/ 67 w 70"/>
                <a:gd name="T5" fmla="*/ 32 h 32"/>
                <a:gd name="T6" fmla="*/ 70 w 70"/>
                <a:gd name="T7" fmla="*/ 14 h 32"/>
                <a:gd name="T8" fmla="*/ 4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4" y="0"/>
                  </a:moveTo>
                  <a:lnTo>
                    <a:pt x="0" y="18"/>
                  </a:lnTo>
                  <a:lnTo>
                    <a:pt x="67" y="32"/>
                  </a:lnTo>
                  <a:lnTo>
                    <a:pt x="70" y="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3051" y="2971"/>
              <a:ext cx="70" cy="32"/>
            </a:xfrm>
            <a:custGeom>
              <a:avLst/>
              <a:gdLst>
                <a:gd name="T0" fmla="*/ 4 w 70"/>
                <a:gd name="T1" fmla="*/ 0 h 32"/>
                <a:gd name="T2" fmla="*/ 0 w 70"/>
                <a:gd name="T3" fmla="*/ 18 h 32"/>
                <a:gd name="T4" fmla="*/ 66 w 70"/>
                <a:gd name="T5" fmla="*/ 32 h 32"/>
                <a:gd name="T6" fmla="*/ 70 w 70"/>
                <a:gd name="T7" fmla="*/ 14 h 32"/>
                <a:gd name="T8" fmla="*/ 4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4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70" y="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3170" y="2999"/>
              <a:ext cx="70" cy="32"/>
            </a:xfrm>
            <a:custGeom>
              <a:avLst/>
              <a:gdLst>
                <a:gd name="T0" fmla="*/ 3 w 70"/>
                <a:gd name="T1" fmla="*/ 0 h 32"/>
                <a:gd name="T2" fmla="*/ 0 w 70"/>
                <a:gd name="T3" fmla="*/ 18 h 32"/>
                <a:gd name="T4" fmla="*/ 66 w 70"/>
                <a:gd name="T5" fmla="*/ 32 h 32"/>
                <a:gd name="T6" fmla="*/ 70 w 70"/>
                <a:gd name="T7" fmla="*/ 14 h 32"/>
                <a:gd name="T8" fmla="*/ 3 w 7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3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70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3289" y="3027"/>
              <a:ext cx="69" cy="32"/>
            </a:xfrm>
            <a:custGeom>
              <a:avLst/>
              <a:gdLst>
                <a:gd name="T0" fmla="*/ 3 w 69"/>
                <a:gd name="T1" fmla="*/ 0 h 32"/>
                <a:gd name="T2" fmla="*/ 0 w 69"/>
                <a:gd name="T3" fmla="*/ 18 h 32"/>
                <a:gd name="T4" fmla="*/ 66 w 69"/>
                <a:gd name="T5" fmla="*/ 32 h 32"/>
                <a:gd name="T6" fmla="*/ 69 w 69"/>
                <a:gd name="T7" fmla="*/ 14 h 32"/>
                <a:gd name="T8" fmla="*/ 3 w 6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2">
                  <a:moveTo>
                    <a:pt x="3" y="0"/>
                  </a:moveTo>
                  <a:lnTo>
                    <a:pt x="0" y="18"/>
                  </a:lnTo>
                  <a:lnTo>
                    <a:pt x="66" y="32"/>
                  </a:lnTo>
                  <a:lnTo>
                    <a:pt x="69" y="1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3407" y="3055"/>
              <a:ext cx="70" cy="35"/>
            </a:xfrm>
            <a:custGeom>
              <a:avLst/>
              <a:gdLst>
                <a:gd name="T0" fmla="*/ 4 w 70"/>
                <a:gd name="T1" fmla="*/ 0 h 35"/>
                <a:gd name="T2" fmla="*/ 0 w 70"/>
                <a:gd name="T3" fmla="*/ 18 h 35"/>
                <a:gd name="T4" fmla="*/ 67 w 70"/>
                <a:gd name="T5" fmla="*/ 35 h 35"/>
                <a:gd name="T6" fmla="*/ 70 w 70"/>
                <a:gd name="T7" fmla="*/ 18 h 35"/>
                <a:gd name="T8" fmla="*/ 4 w 7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5">
                  <a:moveTo>
                    <a:pt x="4" y="0"/>
                  </a:moveTo>
                  <a:lnTo>
                    <a:pt x="0" y="18"/>
                  </a:lnTo>
                  <a:lnTo>
                    <a:pt x="67" y="35"/>
                  </a:lnTo>
                  <a:lnTo>
                    <a:pt x="70" y="1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3526" y="3083"/>
              <a:ext cx="73" cy="35"/>
            </a:xfrm>
            <a:custGeom>
              <a:avLst/>
              <a:gdLst>
                <a:gd name="T0" fmla="*/ 4 w 73"/>
                <a:gd name="T1" fmla="*/ 0 h 35"/>
                <a:gd name="T2" fmla="*/ 0 w 73"/>
                <a:gd name="T3" fmla="*/ 18 h 35"/>
                <a:gd name="T4" fmla="*/ 70 w 73"/>
                <a:gd name="T5" fmla="*/ 35 h 35"/>
                <a:gd name="T6" fmla="*/ 73 w 73"/>
                <a:gd name="T7" fmla="*/ 18 h 35"/>
                <a:gd name="T8" fmla="*/ 4 w 73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35">
                  <a:moveTo>
                    <a:pt x="4" y="0"/>
                  </a:moveTo>
                  <a:lnTo>
                    <a:pt x="0" y="18"/>
                  </a:lnTo>
                  <a:lnTo>
                    <a:pt x="70" y="35"/>
                  </a:lnTo>
                  <a:lnTo>
                    <a:pt x="73" y="1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3645" y="3111"/>
              <a:ext cx="73" cy="35"/>
            </a:xfrm>
            <a:custGeom>
              <a:avLst/>
              <a:gdLst>
                <a:gd name="T0" fmla="*/ 3 w 73"/>
                <a:gd name="T1" fmla="*/ 0 h 35"/>
                <a:gd name="T2" fmla="*/ 0 w 73"/>
                <a:gd name="T3" fmla="*/ 18 h 35"/>
                <a:gd name="T4" fmla="*/ 70 w 73"/>
                <a:gd name="T5" fmla="*/ 35 h 35"/>
                <a:gd name="T6" fmla="*/ 73 w 73"/>
                <a:gd name="T7" fmla="*/ 18 h 35"/>
                <a:gd name="T8" fmla="*/ 3 w 73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35">
                  <a:moveTo>
                    <a:pt x="3" y="0"/>
                  </a:moveTo>
                  <a:lnTo>
                    <a:pt x="0" y="18"/>
                  </a:lnTo>
                  <a:lnTo>
                    <a:pt x="70" y="35"/>
                  </a:lnTo>
                  <a:lnTo>
                    <a:pt x="73" y="1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3763" y="3139"/>
              <a:ext cx="42" cy="28"/>
            </a:xfrm>
            <a:custGeom>
              <a:avLst/>
              <a:gdLst>
                <a:gd name="T0" fmla="*/ 4 w 42"/>
                <a:gd name="T1" fmla="*/ 0 h 28"/>
                <a:gd name="T2" fmla="*/ 0 w 42"/>
                <a:gd name="T3" fmla="*/ 18 h 28"/>
                <a:gd name="T4" fmla="*/ 39 w 42"/>
                <a:gd name="T5" fmla="*/ 28 h 28"/>
                <a:gd name="T6" fmla="*/ 42 w 42"/>
                <a:gd name="T7" fmla="*/ 11 h 28"/>
                <a:gd name="T8" fmla="*/ 4 w 42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8">
                  <a:moveTo>
                    <a:pt x="4" y="0"/>
                  </a:moveTo>
                  <a:lnTo>
                    <a:pt x="0" y="18"/>
                  </a:lnTo>
                  <a:lnTo>
                    <a:pt x="39" y="28"/>
                  </a:lnTo>
                  <a:lnTo>
                    <a:pt x="42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3777" y="3087"/>
              <a:ext cx="161" cy="143"/>
            </a:xfrm>
            <a:custGeom>
              <a:avLst/>
              <a:gdLst>
                <a:gd name="T0" fmla="*/ 0 w 161"/>
                <a:gd name="T1" fmla="*/ 143 h 143"/>
                <a:gd name="T2" fmla="*/ 161 w 161"/>
                <a:gd name="T3" fmla="*/ 105 h 143"/>
                <a:gd name="T4" fmla="*/ 35 w 161"/>
                <a:gd name="T5" fmla="*/ 0 h 143"/>
                <a:gd name="T6" fmla="*/ 0 w 161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43">
                  <a:moveTo>
                    <a:pt x="0" y="143"/>
                  </a:moveTo>
                  <a:lnTo>
                    <a:pt x="161" y="105"/>
                  </a:lnTo>
                  <a:lnTo>
                    <a:pt x="35" y="0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3190" name="Group 118"/>
          <p:cNvGrpSpPr>
            <a:grpSpLocks/>
          </p:cNvGrpSpPr>
          <p:nvPr/>
        </p:nvGrpSpPr>
        <p:grpSpPr bwMode="auto">
          <a:xfrm>
            <a:off x="3181350" y="3412331"/>
            <a:ext cx="864394" cy="429816"/>
            <a:chOff x="1728" y="2859"/>
            <a:chExt cx="726" cy="361"/>
          </a:xfrm>
        </p:grpSpPr>
        <p:sp>
          <p:nvSpPr>
            <p:cNvPr id="3188" name="Line 116"/>
            <p:cNvSpPr>
              <a:spLocks noChangeShapeType="1"/>
            </p:cNvSpPr>
            <p:nvPr/>
          </p:nvSpPr>
          <p:spPr bwMode="auto">
            <a:xfrm flipH="1">
              <a:off x="1853" y="2859"/>
              <a:ext cx="601" cy="294"/>
            </a:xfrm>
            <a:prstGeom prst="line">
              <a:avLst/>
            </a:prstGeom>
            <a:noFill/>
            <a:ln w="26988">
              <a:solidFill>
                <a:srgbClr val="B760F9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189" name="Freeform 117"/>
            <p:cNvSpPr>
              <a:spLocks/>
            </p:cNvSpPr>
            <p:nvPr/>
          </p:nvSpPr>
          <p:spPr bwMode="auto">
            <a:xfrm>
              <a:off x="1728" y="3083"/>
              <a:ext cx="164" cy="137"/>
            </a:xfrm>
            <a:custGeom>
              <a:avLst/>
              <a:gdLst>
                <a:gd name="T0" fmla="*/ 101 w 164"/>
                <a:gd name="T1" fmla="*/ 0 h 137"/>
                <a:gd name="T2" fmla="*/ 0 w 164"/>
                <a:gd name="T3" fmla="*/ 133 h 137"/>
                <a:gd name="T4" fmla="*/ 164 w 164"/>
                <a:gd name="T5" fmla="*/ 137 h 137"/>
                <a:gd name="T6" fmla="*/ 101 w 164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37">
                  <a:moveTo>
                    <a:pt x="101" y="0"/>
                  </a:moveTo>
                  <a:lnTo>
                    <a:pt x="0" y="133"/>
                  </a:lnTo>
                  <a:lnTo>
                    <a:pt x="164" y="13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760F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191" name="Rectangle 119"/>
          <p:cNvSpPr>
            <a:spLocks noChangeArrowheads="1"/>
          </p:cNvSpPr>
          <p:nvPr/>
        </p:nvSpPr>
        <p:spPr bwMode="auto">
          <a:xfrm>
            <a:off x="2010966" y="3575448"/>
            <a:ext cx="902494" cy="75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92" name="Rectangle 120"/>
          <p:cNvSpPr>
            <a:spLocks noChangeArrowheads="1"/>
          </p:cNvSpPr>
          <p:nvPr/>
        </p:nvSpPr>
        <p:spPr bwMode="auto">
          <a:xfrm>
            <a:off x="2445142" y="3654028"/>
            <a:ext cx="165110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x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3193" name="Rectangle 121"/>
          <p:cNvSpPr>
            <a:spLocks noChangeArrowheads="1"/>
          </p:cNvSpPr>
          <p:nvPr/>
        </p:nvSpPr>
        <p:spPr bwMode="auto">
          <a:xfrm>
            <a:off x="3357563" y="1173956"/>
            <a:ext cx="902494" cy="75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94" name="Rectangle 122"/>
          <p:cNvSpPr>
            <a:spLocks noChangeArrowheads="1"/>
          </p:cNvSpPr>
          <p:nvPr/>
        </p:nvSpPr>
        <p:spPr bwMode="auto">
          <a:xfrm>
            <a:off x="3803327" y="1252537"/>
            <a:ext cx="149080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z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3195" name="Rectangle 123"/>
          <p:cNvSpPr>
            <a:spLocks noChangeArrowheads="1"/>
          </p:cNvSpPr>
          <p:nvPr/>
        </p:nvSpPr>
        <p:spPr bwMode="auto">
          <a:xfrm>
            <a:off x="3208735" y="2524126"/>
            <a:ext cx="901303" cy="7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96" name="Rectangle 124"/>
          <p:cNvSpPr>
            <a:spLocks noChangeArrowheads="1"/>
          </p:cNvSpPr>
          <p:nvPr/>
        </p:nvSpPr>
        <p:spPr bwMode="auto">
          <a:xfrm>
            <a:off x="3642911" y="2603897"/>
            <a:ext cx="165110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k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3197" name="Rectangle 125"/>
          <p:cNvSpPr>
            <a:spLocks noChangeArrowheads="1"/>
          </p:cNvSpPr>
          <p:nvPr/>
        </p:nvSpPr>
        <p:spPr bwMode="auto">
          <a:xfrm>
            <a:off x="5154216" y="2824163"/>
            <a:ext cx="902494" cy="7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198" name="Rectangle 126"/>
          <p:cNvSpPr>
            <a:spLocks noChangeArrowheads="1"/>
          </p:cNvSpPr>
          <p:nvPr/>
        </p:nvSpPr>
        <p:spPr bwMode="auto">
          <a:xfrm>
            <a:off x="4786902" y="3003947"/>
            <a:ext cx="83356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j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3199" name="Rectangle 127"/>
          <p:cNvSpPr>
            <a:spLocks noChangeArrowheads="1"/>
          </p:cNvSpPr>
          <p:nvPr/>
        </p:nvSpPr>
        <p:spPr bwMode="auto">
          <a:xfrm>
            <a:off x="2908698" y="3124201"/>
            <a:ext cx="902494" cy="7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3200" name="Rectangle 128"/>
          <p:cNvSpPr>
            <a:spLocks noChangeArrowheads="1"/>
          </p:cNvSpPr>
          <p:nvPr/>
        </p:nvSpPr>
        <p:spPr bwMode="auto">
          <a:xfrm>
            <a:off x="3395357" y="3207544"/>
            <a:ext cx="104196" cy="4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925" b="1" dirty="0">
                <a:latin typeface="Arial" charset="0"/>
              </a:rPr>
              <a:t>i</a:t>
            </a:r>
            <a:endParaRPr lang="es-ES" sz="1800" dirty="0">
              <a:solidFill>
                <a:schemeClr val="tx1"/>
              </a:solidFill>
            </a:endParaRPr>
          </a:p>
        </p:txBody>
      </p:sp>
      <p:grpSp>
        <p:nvGrpSpPr>
          <p:cNvPr id="3201" name="Group 129"/>
          <p:cNvGrpSpPr>
            <a:grpSpLocks/>
          </p:cNvGrpSpPr>
          <p:nvPr/>
        </p:nvGrpSpPr>
        <p:grpSpPr bwMode="auto">
          <a:xfrm rot="9000000">
            <a:off x="3437335" y="3436144"/>
            <a:ext cx="661988" cy="204788"/>
            <a:chOff x="2443" y="2761"/>
            <a:chExt cx="556" cy="172"/>
          </a:xfrm>
        </p:grpSpPr>
        <p:sp>
          <p:nvSpPr>
            <p:cNvPr id="3202" name="Rectangle 130"/>
            <p:cNvSpPr>
              <a:spLocks noChangeArrowheads="1"/>
            </p:cNvSpPr>
            <p:nvPr/>
          </p:nvSpPr>
          <p:spPr bwMode="auto">
            <a:xfrm>
              <a:off x="2443" y="2835"/>
              <a:ext cx="395" cy="24"/>
            </a:xfrm>
            <a:prstGeom prst="rect">
              <a:avLst/>
            </a:pr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2831" y="2761"/>
              <a:ext cx="168" cy="172"/>
            </a:xfrm>
            <a:custGeom>
              <a:avLst/>
              <a:gdLst>
                <a:gd name="T0" fmla="*/ 0 w 168"/>
                <a:gd name="T1" fmla="*/ 172 h 172"/>
                <a:gd name="T2" fmla="*/ 168 w 168"/>
                <a:gd name="T3" fmla="*/ 84 h 172"/>
                <a:gd name="T4" fmla="*/ 0 w 168"/>
                <a:gd name="T5" fmla="*/ 0 h 172"/>
                <a:gd name="T6" fmla="*/ 0 w 168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72">
                  <a:moveTo>
                    <a:pt x="0" y="172"/>
                  </a:moveTo>
                  <a:lnTo>
                    <a:pt x="168" y="84"/>
                  </a:lnTo>
                  <a:lnTo>
                    <a:pt x="0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66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3207" name="Rectangle 135"/>
          <p:cNvSpPr>
            <a:spLocks noChangeArrowheads="1"/>
          </p:cNvSpPr>
          <p:nvPr/>
        </p:nvSpPr>
        <p:spPr bwMode="auto">
          <a:xfrm>
            <a:off x="3706304" y="3003947"/>
            <a:ext cx="26930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700">
                <a:latin typeface="Arial" charset="0"/>
              </a:rPr>
              <a:t>O</a:t>
            </a:r>
            <a:endParaRPr lang="es-ES" sz="2700">
              <a:solidFill>
                <a:schemeClr val="tx1"/>
              </a:solidFill>
            </a:endParaRPr>
          </a:p>
        </p:txBody>
      </p:sp>
      <p:sp>
        <p:nvSpPr>
          <p:cNvPr id="3210" name="Rectangle 138"/>
          <p:cNvSpPr>
            <a:spLocks noChangeArrowheads="1"/>
          </p:cNvSpPr>
          <p:nvPr/>
        </p:nvSpPr>
        <p:spPr bwMode="auto">
          <a:xfrm>
            <a:off x="3977477" y="3165872"/>
            <a:ext cx="165110" cy="3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2325" b="1">
                <a:latin typeface="Arial" charset="0"/>
              </a:rPr>
              <a:t>x</a:t>
            </a:r>
            <a:endParaRPr lang="es-E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3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3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4" grpId="0" animBg="1"/>
      <p:bldP spid="3096" grpId="1"/>
      <p:bldP spid="3101" grpId="0"/>
      <p:bldP spid="3158" grpId="0"/>
      <p:bldP spid="3192" grpId="0"/>
      <p:bldP spid="3194" grpId="0"/>
      <p:bldP spid="3196" grpId="0"/>
      <p:bldP spid="3198" grpId="0"/>
      <p:bldP spid="3200" grpId="0"/>
      <p:bldP spid="3207" grpId="0"/>
      <p:bldP spid="3210" grpId="0"/>
      <p:bldP spid="32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2.2 Definición de Vector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Magnitud Vectorial:</a:t>
            </a:r>
          </a:p>
          <a:p>
            <a:pPr lvl="1"/>
            <a:r>
              <a:rPr lang="es-ES" dirty="0"/>
              <a:t>Se define mediante tres números</a:t>
            </a:r>
          </a:p>
          <a:p>
            <a:pPr lvl="1"/>
            <a:r>
              <a:rPr lang="es-ES" dirty="0"/>
              <a:t>Debe existir un criterio de igualdad</a:t>
            </a:r>
          </a:p>
          <a:p>
            <a:pPr lvl="1"/>
            <a:r>
              <a:rPr lang="es-ES" dirty="0"/>
              <a:t>Debe definirse la operación Suma</a:t>
            </a:r>
          </a:p>
          <a:p>
            <a:pPr lvl="1"/>
            <a:r>
              <a:rPr lang="es-ES" dirty="0"/>
              <a:t>La operación Suma debe ser conmutativa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F6CD-7F5B-1F4E-99DF-008EC023E09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BF37-5F36-D343-8A0B-42527E64B6DB}" type="slidenum">
              <a:rPr lang="es-ES_tradnl" smtClean="0"/>
              <a:pPr/>
              <a:t>4</a:t>
            </a:fld>
            <a:endParaRPr lang="es-ES_trad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/>
              <a:t>Ejemplo: Vectores en Espacio Curvo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D1444-BAAC-4341-922E-0005A11E569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C6564-12FB-AC41-83AF-246953BD7077}" type="slidenum">
              <a:rPr lang="es-ES_tradnl"/>
              <a:pPr/>
              <a:t>5</a:t>
            </a:fld>
            <a:endParaRPr lang="es-ES_tradnl"/>
          </a:p>
        </p:txBody>
      </p:sp>
      <p:sp>
        <p:nvSpPr>
          <p:cNvPr id="45059" name="Rectangle 1027"/>
          <p:cNvSpPr>
            <a:spLocks noChangeArrowheads="1"/>
          </p:cNvSpPr>
          <p:nvPr/>
        </p:nvSpPr>
        <p:spPr bwMode="auto">
          <a:xfrm>
            <a:off x="3039666" y="1900237"/>
            <a:ext cx="68580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s-ES" sz="2100"/>
          </a:p>
        </p:txBody>
      </p:sp>
      <p:graphicFrame>
        <p:nvGraphicFramePr>
          <p:cNvPr id="45058" name="Object 1026"/>
          <p:cNvGraphicFramePr>
            <a:graphicFrameLocks noChangeAspect="1"/>
          </p:cNvGraphicFramePr>
          <p:nvPr/>
        </p:nvGraphicFramePr>
        <p:xfrm>
          <a:off x="1428750" y="1200150"/>
          <a:ext cx="6057900" cy="2655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081272" imgH="1792224" progId="Word.Picture.8">
                  <p:embed/>
                </p:oleObj>
              </mc:Choice>
              <mc:Fallback>
                <p:oleObj r:id="rId3" imgW="4081272" imgH="1792224" progId="Word.Picture.8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1200150"/>
                        <a:ext cx="6057900" cy="26550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622FF-3CF1-084E-AEA9-DBC65479E38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0CDE-389D-E048-BA6A-0B920A954FC9}" type="slidenum">
              <a:rPr lang="es-ES_tradnl"/>
              <a:pPr/>
              <a:t>6</a:t>
            </a:fld>
            <a:endParaRPr lang="es-ES_tradnl"/>
          </a:p>
        </p:txBody>
      </p:sp>
      <p:sp>
        <p:nvSpPr>
          <p:cNvPr id="44035" name="Rectangle 1027"/>
          <p:cNvSpPr>
            <a:spLocks noChangeArrowheads="1"/>
          </p:cNvSpPr>
          <p:nvPr/>
        </p:nvSpPr>
        <p:spPr bwMode="auto">
          <a:xfrm>
            <a:off x="2503885" y="-110729"/>
            <a:ext cx="68580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s-ES" sz="2100"/>
          </a:p>
        </p:txBody>
      </p:sp>
      <p:pic>
        <p:nvPicPr>
          <p:cNvPr id="44034" name="Picture 1026" descr="Finir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60723"/>
            <a:ext cx="4136231" cy="4911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Operaciones con Vectores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117F-DB87-7840-A077-5FACC648BAD4}" type="datetime6">
              <a:rPr lang="es-UY" smtClean="0"/>
              <a:t>Agosto de 2025</a:t>
            </a:fld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BF37-5F36-D343-8A0B-42527E64B6DB}" type="slidenum">
              <a:rPr lang="es-ES_tradnl" smtClean="0"/>
              <a:pPr/>
              <a:t>7</a:t>
            </a:fld>
            <a:endParaRPr lang="es-ES_tradnl"/>
          </a:p>
        </p:txBody>
      </p: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1485900" y="843558"/>
            <a:ext cx="6515100" cy="1371600"/>
            <a:chOff x="288" y="384"/>
            <a:chExt cx="5472" cy="1152"/>
          </a:xfrm>
        </p:grpSpPr>
        <p:pic>
          <p:nvPicPr>
            <p:cNvPr id="4099" name="Picture 3" descr="Image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384"/>
              <a:ext cx="1728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288" y="576"/>
              <a:ext cx="1632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s-ES_tradnl" sz="1800">
                  <a:solidFill>
                    <a:schemeClr val="tx1"/>
                  </a:solidFill>
                </a:rPr>
                <a:t>Suma</a:t>
              </a:r>
            </a:p>
          </p:txBody>
        </p:sp>
        <p:graphicFrame>
          <p:nvGraphicFramePr>
            <p:cNvPr id="4101" name="Object 5"/>
            <p:cNvGraphicFramePr>
              <a:graphicFrameLocks noChangeAspect="1"/>
            </p:cNvGraphicFramePr>
            <p:nvPr/>
          </p:nvGraphicFramePr>
          <p:xfrm>
            <a:off x="2567" y="624"/>
            <a:ext cx="3193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" r:id="rId4" imgW="3848997" imgH="762552" progId="Word.Picture.8">
                    <p:embed/>
                  </p:oleObj>
                </mc:Choice>
                <mc:Fallback>
                  <p:oleObj name="Imagen" r:id="rId4" imgW="3848997" imgH="762552" progId="Word.Pictur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7" y="624"/>
                          <a:ext cx="3193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12" name="Group 16"/>
          <p:cNvGrpSpPr>
            <a:grpSpLocks/>
          </p:cNvGrpSpPr>
          <p:nvPr/>
        </p:nvGrpSpPr>
        <p:grpSpPr bwMode="auto">
          <a:xfrm>
            <a:off x="1428751" y="2171979"/>
            <a:ext cx="5745956" cy="885825"/>
            <a:chOff x="240" y="1440"/>
            <a:chExt cx="4826" cy="744"/>
          </a:xfrm>
        </p:grpSpPr>
        <p:pic>
          <p:nvPicPr>
            <p:cNvPr id="4102" name="Picture 6" descr="Image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440"/>
              <a:ext cx="1380" cy="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240" y="1536"/>
              <a:ext cx="96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s-ES_tradnl" sz="1800">
                  <a:solidFill>
                    <a:schemeClr val="tx1"/>
                  </a:solidFill>
                </a:rPr>
                <a:t>Opuesto</a:t>
              </a:r>
            </a:p>
          </p:txBody>
        </p:sp>
        <p:graphicFrame>
          <p:nvGraphicFramePr>
            <p:cNvPr id="4104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17939845"/>
                </p:ext>
              </p:extLst>
            </p:nvPr>
          </p:nvGraphicFramePr>
          <p:xfrm>
            <a:off x="3189" y="1475"/>
            <a:ext cx="1877" cy="3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46200" imgH="266700" progId="Equation.DSMT4">
                    <p:embed/>
                  </p:oleObj>
                </mc:Choice>
                <mc:Fallback>
                  <p:oleObj name="Equation" r:id="rId7" imgW="13462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9" y="1475"/>
                          <a:ext cx="1877" cy="3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13" name="Group 17"/>
          <p:cNvGrpSpPr>
            <a:grpSpLocks/>
          </p:cNvGrpSpPr>
          <p:nvPr/>
        </p:nvGrpSpPr>
        <p:grpSpPr bwMode="auto">
          <a:xfrm>
            <a:off x="1428750" y="2937888"/>
            <a:ext cx="5587604" cy="552451"/>
            <a:chOff x="240" y="2150"/>
            <a:chExt cx="4693" cy="464"/>
          </a:xfrm>
        </p:grpSpPr>
        <p:graphicFrame>
          <p:nvGraphicFramePr>
            <p:cNvPr id="4105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6933482"/>
                </p:ext>
              </p:extLst>
            </p:nvPr>
          </p:nvGraphicFramePr>
          <p:xfrm>
            <a:off x="3179" y="2150"/>
            <a:ext cx="1754" cy="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079500" imgH="279400" progId="Equation.DSMT4">
                    <p:embed/>
                  </p:oleObj>
                </mc:Choice>
                <mc:Fallback>
                  <p:oleObj name="Equation" r:id="rId9" imgW="10795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9" y="2150"/>
                          <a:ext cx="1754" cy="4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>
              <a:off x="240" y="2304"/>
              <a:ext cx="172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s-ES_tradnl" sz="1800">
                  <a:solidFill>
                    <a:schemeClr val="tx1"/>
                  </a:solidFill>
                </a:rPr>
                <a:t>Resta de Vectores</a:t>
              </a:r>
            </a:p>
          </p:txBody>
        </p:sp>
      </p:grpSp>
      <p:grpSp>
        <p:nvGrpSpPr>
          <p:cNvPr id="4114" name="Group 18"/>
          <p:cNvGrpSpPr>
            <a:grpSpLocks/>
          </p:cNvGrpSpPr>
          <p:nvPr/>
        </p:nvGrpSpPr>
        <p:grpSpPr bwMode="auto">
          <a:xfrm>
            <a:off x="1371600" y="3578384"/>
            <a:ext cx="5666185" cy="566738"/>
            <a:chOff x="192" y="2717"/>
            <a:chExt cx="4759" cy="476"/>
          </a:xfrm>
        </p:grpSpPr>
        <p:graphicFrame>
          <p:nvGraphicFramePr>
            <p:cNvPr id="4107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7132031"/>
                </p:ext>
              </p:extLst>
            </p:nvPr>
          </p:nvGraphicFramePr>
          <p:xfrm>
            <a:off x="2720" y="2717"/>
            <a:ext cx="2231" cy="4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422400" imgH="304800" progId="Equation.DSMT4">
                    <p:embed/>
                  </p:oleObj>
                </mc:Choice>
                <mc:Fallback>
                  <p:oleObj name="Equation" r:id="rId11" imgW="1422400" imgH="304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0" y="2717"/>
                          <a:ext cx="2231" cy="4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" name="Text Box 12"/>
            <p:cNvSpPr txBox="1">
              <a:spLocks noChangeArrowheads="1"/>
            </p:cNvSpPr>
            <p:nvPr/>
          </p:nvSpPr>
          <p:spPr bwMode="auto">
            <a:xfrm>
              <a:off x="192" y="2880"/>
              <a:ext cx="1968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s-ES_tradnl" sz="1800" dirty="0">
                  <a:solidFill>
                    <a:schemeClr val="tx1"/>
                  </a:solidFill>
                </a:rPr>
                <a:t>Módulo del Vector</a:t>
              </a:r>
            </a:p>
          </p:txBody>
        </p:sp>
      </p:grpSp>
      <p:grpSp>
        <p:nvGrpSpPr>
          <p:cNvPr id="4115" name="Group 19"/>
          <p:cNvGrpSpPr>
            <a:grpSpLocks/>
          </p:cNvGrpSpPr>
          <p:nvPr/>
        </p:nvGrpSpPr>
        <p:grpSpPr bwMode="auto">
          <a:xfrm>
            <a:off x="1371600" y="4170760"/>
            <a:ext cx="3418285" cy="859631"/>
            <a:chOff x="240" y="3408"/>
            <a:chExt cx="2871" cy="722"/>
          </a:xfrm>
        </p:grpSpPr>
        <p:graphicFrame>
          <p:nvGraphicFramePr>
            <p:cNvPr id="4109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0589468"/>
                </p:ext>
              </p:extLst>
            </p:nvPr>
          </p:nvGraphicFramePr>
          <p:xfrm>
            <a:off x="2408" y="3408"/>
            <a:ext cx="703" cy="7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69900" imgH="482600" progId="Equation.DSMT4">
                    <p:embed/>
                  </p:oleObj>
                </mc:Choice>
                <mc:Fallback>
                  <p:oleObj name="Equation" r:id="rId13" imgW="4699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8" y="3408"/>
                          <a:ext cx="703" cy="7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240" y="3552"/>
              <a:ext cx="278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s-ES_tradnl" sz="1800" dirty="0" err="1">
                  <a:solidFill>
                    <a:schemeClr val="tx1"/>
                  </a:solidFill>
                </a:rPr>
                <a:t>Versor</a:t>
              </a:r>
              <a:endParaRPr lang="es-ES_tradnl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1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D24E-EE34-D54F-B930-3C97FFB9E47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21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42F-A780-4940-9C43-6E3E1BC50089}" type="slidenum">
              <a:rPr lang="es-ES_tradnl"/>
              <a:pPr/>
              <a:t>8</a:t>
            </a:fld>
            <a:endParaRPr lang="es-ES_tradnl"/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93658" y="1275606"/>
            <a:ext cx="4158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a) Producto de un escalar por un Vector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230726"/>
              </p:ext>
            </p:extLst>
          </p:nvPr>
        </p:nvGraphicFramePr>
        <p:xfrm>
          <a:off x="4471988" y="2546748"/>
          <a:ext cx="2314575" cy="89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09700" imgH="546100" progId="Equation.DSMT4">
                  <p:embed/>
                </p:oleObj>
              </mc:Choice>
              <mc:Fallback>
                <p:oleObj name="Equation" r:id="rId3" imgW="1409700" imgH="546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1988" y="2546748"/>
                        <a:ext cx="2314575" cy="8965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27" name="Group 19"/>
          <p:cNvGrpSpPr>
            <a:grpSpLocks/>
          </p:cNvGrpSpPr>
          <p:nvPr/>
        </p:nvGrpSpPr>
        <p:grpSpPr bwMode="auto">
          <a:xfrm>
            <a:off x="2087725" y="2949792"/>
            <a:ext cx="689372" cy="348853"/>
            <a:chOff x="2042" y="2189"/>
            <a:chExt cx="579" cy="293"/>
          </a:xfrm>
        </p:grpSpPr>
        <p:grpSp>
          <p:nvGrpSpPr>
            <p:cNvPr id="43026" name="Group 18"/>
            <p:cNvGrpSpPr>
              <a:grpSpLocks/>
            </p:cNvGrpSpPr>
            <p:nvPr/>
          </p:nvGrpSpPr>
          <p:grpSpPr bwMode="auto">
            <a:xfrm>
              <a:off x="2042" y="2189"/>
              <a:ext cx="579" cy="293"/>
              <a:chOff x="2042" y="2189"/>
              <a:chExt cx="579" cy="293"/>
            </a:xfrm>
          </p:grpSpPr>
          <p:grpSp>
            <p:nvGrpSpPr>
              <p:cNvPr id="43017" name="Group 9"/>
              <p:cNvGrpSpPr>
                <a:grpSpLocks/>
              </p:cNvGrpSpPr>
              <p:nvPr/>
            </p:nvGrpSpPr>
            <p:grpSpPr bwMode="auto">
              <a:xfrm>
                <a:off x="2098" y="2242"/>
                <a:ext cx="523" cy="240"/>
                <a:chOff x="2098" y="2242"/>
                <a:chExt cx="523" cy="240"/>
              </a:xfrm>
            </p:grpSpPr>
            <p:sp>
              <p:nvSpPr>
                <p:cNvPr id="43015" name="Freeform 7"/>
                <p:cNvSpPr>
                  <a:spLocks/>
                </p:cNvSpPr>
                <p:nvPr/>
              </p:nvSpPr>
              <p:spPr bwMode="auto">
                <a:xfrm>
                  <a:off x="2098" y="2242"/>
                  <a:ext cx="523" cy="240"/>
                </a:xfrm>
                <a:custGeom>
                  <a:avLst/>
                  <a:gdLst>
                    <a:gd name="T0" fmla="*/ 0 w 523"/>
                    <a:gd name="T1" fmla="*/ 230 h 240"/>
                    <a:gd name="T2" fmla="*/ 4 w 523"/>
                    <a:gd name="T3" fmla="*/ 240 h 240"/>
                    <a:gd name="T4" fmla="*/ 523 w 523"/>
                    <a:gd name="T5" fmla="*/ 9 h 240"/>
                    <a:gd name="T6" fmla="*/ 518 w 523"/>
                    <a:gd name="T7" fmla="*/ 0 h 240"/>
                    <a:gd name="T8" fmla="*/ 0 w 523"/>
                    <a:gd name="T9" fmla="*/ 23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3" h="240">
                      <a:moveTo>
                        <a:pt x="0" y="230"/>
                      </a:moveTo>
                      <a:lnTo>
                        <a:pt x="4" y="240"/>
                      </a:lnTo>
                      <a:lnTo>
                        <a:pt x="523" y="9"/>
                      </a:lnTo>
                      <a:lnTo>
                        <a:pt x="518" y="0"/>
                      </a:lnTo>
                      <a:lnTo>
                        <a:pt x="0" y="23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43016" name="Freeform 8"/>
                <p:cNvSpPr>
                  <a:spLocks/>
                </p:cNvSpPr>
                <p:nvPr/>
              </p:nvSpPr>
              <p:spPr bwMode="auto">
                <a:xfrm>
                  <a:off x="2531" y="2242"/>
                  <a:ext cx="87" cy="72"/>
                </a:xfrm>
                <a:custGeom>
                  <a:avLst/>
                  <a:gdLst>
                    <a:gd name="T0" fmla="*/ 32 w 87"/>
                    <a:gd name="T1" fmla="*/ 72 h 72"/>
                    <a:gd name="T2" fmla="*/ 87 w 87"/>
                    <a:gd name="T3" fmla="*/ 4 h 72"/>
                    <a:gd name="T4" fmla="*/ 0 w 87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7" h="72">
                      <a:moveTo>
                        <a:pt x="32" y="72"/>
                      </a:moveTo>
                      <a:lnTo>
                        <a:pt x="87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74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</p:grpSp>
          <p:sp>
            <p:nvSpPr>
              <p:cNvPr id="43021" name="Rectangle 13"/>
              <p:cNvSpPr>
                <a:spLocks noChangeArrowheads="1"/>
              </p:cNvSpPr>
              <p:nvPr/>
            </p:nvSpPr>
            <p:spPr bwMode="auto">
              <a:xfrm>
                <a:off x="2042" y="2189"/>
                <a:ext cx="174" cy="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2120" y="2219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900" b="1">
                  <a:latin typeface="Arial" charset="0"/>
                </a:rPr>
                <a:t>A</a:t>
              </a:r>
              <a:endParaRPr lang="es-ES" sz="1800">
                <a:solidFill>
                  <a:schemeClr val="tx1"/>
                </a:solidFill>
              </a:endParaRPr>
            </a:p>
          </p:txBody>
        </p:sp>
      </p:grp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2910447" y="3017657"/>
            <a:ext cx="34528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grpSp>
        <p:nvGrpSpPr>
          <p:cNvPr id="43025" name="Group 17"/>
          <p:cNvGrpSpPr>
            <a:grpSpLocks/>
          </p:cNvGrpSpPr>
          <p:nvPr/>
        </p:nvGrpSpPr>
        <p:grpSpPr bwMode="auto">
          <a:xfrm>
            <a:off x="2268699" y="2874782"/>
            <a:ext cx="1125141" cy="538163"/>
            <a:chOff x="2194" y="2126"/>
            <a:chExt cx="945" cy="452"/>
          </a:xfrm>
        </p:grpSpPr>
        <p:grpSp>
          <p:nvGrpSpPr>
            <p:cNvPr id="43020" name="Group 12"/>
            <p:cNvGrpSpPr>
              <a:grpSpLocks/>
            </p:cNvGrpSpPr>
            <p:nvPr/>
          </p:nvGrpSpPr>
          <p:grpSpPr bwMode="auto">
            <a:xfrm>
              <a:off x="2194" y="2126"/>
              <a:ext cx="945" cy="452"/>
              <a:chOff x="2194" y="2126"/>
              <a:chExt cx="945" cy="452"/>
            </a:xfrm>
          </p:grpSpPr>
          <p:sp>
            <p:nvSpPr>
              <p:cNvPr id="43018" name="Freeform 10"/>
              <p:cNvSpPr>
                <a:spLocks/>
              </p:cNvSpPr>
              <p:nvPr/>
            </p:nvSpPr>
            <p:spPr bwMode="auto">
              <a:xfrm>
                <a:off x="2194" y="2126"/>
                <a:ext cx="945" cy="452"/>
              </a:xfrm>
              <a:custGeom>
                <a:avLst/>
                <a:gdLst>
                  <a:gd name="T0" fmla="*/ 0 w 945"/>
                  <a:gd name="T1" fmla="*/ 442 h 452"/>
                  <a:gd name="T2" fmla="*/ 4 w 945"/>
                  <a:gd name="T3" fmla="*/ 452 h 452"/>
                  <a:gd name="T4" fmla="*/ 945 w 945"/>
                  <a:gd name="T5" fmla="*/ 10 h 452"/>
                  <a:gd name="T6" fmla="*/ 941 w 945"/>
                  <a:gd name="T7" fmla="*/ 0 h 452"/>
                  <a:gd name="T8" fmla="*/ 0 w 945"/>
                  <a:gd name="T9" fmla="*/ 442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5" h="452">
                    <a:moveTo>
                      <a:pt x="0" y="442"/>
                    </a:moveTo>
                    <a:lnTo>
                      <a:pt x="4" y="452"/>
                    </a:lnTo>
                    <a:lnTo>
                      <a:pt x="945" y="10"/>
                    </a:lnTo>
                    <a:lnTo>
                      <a:pt x="941" y="0"/>
                    </a:lnTo>
                    <a:lnTo>
                      <a:pt x="0" y="44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43019" name="Freeform 11"/>
              <p:cNvSpPr>
                <a:spLocks/>
              </p:cNvSpPr>
              <p:nvPr/>
            </p:nvSpPr>
            <p:spPr bwMode="auto">
              <a:xfrm>
                <a:off x="3050" y="2128"/>
                <a:ext cx="86" cy="72"/>
              </a:xfrm>
              <a:custGeom>
                <a:avLst/>
                <a:gdLst>
                  <a:gd name="T0" fmla="*/ 33 w 86"/>
                  <a:gd name="T1" fmla="*/ 72 h 72"/>
                  <a:gd name="T2" fmla="*/ 86 w 86"/>
                  <a:gd name="T3" fmla="*/ 3 h 72"/>
                  <a:gd name="T4" fmla="*/ 0 w 86"/>
                  <a:gd name="T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72">
                    <a:moveTo>
                      <a:pt x="33" y="72"/>
                    </a:moveTo>
                    <a:lnTo>
                      <a:pt x="86" y="3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2812" y="2277"/>
              <a:ext cx="12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900" b="1">
                  <a:latin typeface="Arial" charset="0"/>
                </a:rPr>
                <a:t>kA</a:t>
              </a:r>
              <a:endParaRPr lang="es-ES" sz="180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430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89367"/>
              </p:ext>
            </p:extLst>
          </p:nvPr>
        </p:nvGraphicFramePr>
        <p:xfrm>
          <a:off x="3167062" y="3761185"/>
          <a:ext cx="2662238" cy="491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35100" imgH="266700" progId="Equation.DSMT4">
                  <p:embed/>
                </p:oleObj>
              </mc:Choice>
              <mc:Fallback>
                <p:oleObj name="Equation" r:id="rId5" imgW="1435100" imgH="266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2" y="3761185"/>
                        <a:ext cx="2662238" cy="4917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Image2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6"/>
          <a:stretch/>
        </p:blipFill>
        <p:spPr bwMode="auto">
          <a:xfrm>
            <a:off x="1763688" y="2679762"/>
            <a:ext cx="2400300" cy="92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59122"/>
              </p:ext>
            </p:extLst>
          </p:nvPr>
        </p:nvGraphicFramePr>
        <p:xfrm>
          <a:off x="4524375" y="2512145"/>
          <a:ext cx="94060" cy="17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" imgW="126720" imgH="241200" progId="Equation.3">
                  <p:embed/>
                </p:oleObj>
              </mc:Choice>
              <mc:Fallback>
                <p:oleObj name="Ecuación" r:id="rId4" imgW="126720" imgH="241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2512145"/>
                        <a:ext cx="94060" cy="179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44383"/>
              </p:ext>
            </p:extLst>
          </p:nvPr>
        </p:nvGraphicFramePr>
        <p:xfrm>
          <a:off x="4524375" y="2512145"/>
          <a:ext cx="94060" cy="17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6" imgW="126720" imgH="241200" progId="Equation.3">
                  <p:embed/>
                </p:oleObj>
              </mc:Choice>
              <mc:Fallback>
                <p:oleObj name="Ecuación" r:id="rId6" imgW="126720" imgH="241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2512145"/>
                        <a:ext cx="94060" cy="179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087364"/>
              </p:ext>
            </p:extLst>
          </p:nvPr>
        </p:nvGraphicFramePr>
        <p:xfrm>
          <a:off x="3059832" y="1707654"/>
          <a:ext cx="3132348" cy="485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03400" imgH="279400" progId="Equation.DSMT4">
                  <p:embed/>
                </p:oleObj>
              </mc:Choice>
              <mc:Fallback>
                <p:oleObj name="Equation" r:id="rId7" imgW="18034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9832" y="1707654"/>
                        <a:ext cx="3132348" cy="4856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BF71-99A2-FB47-89F4-471C8A3B285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BF37-5F36-D343-8A0B-42527E64B6DB}" type="slidenum">
              <a:rPr lang="es-ES_tradnl" smtClean="0"/>
              <a:pPr/>
              <a:t>9</a:t>
            </a:fld>
            <a:endParaRPr lang="es-ES_tradnl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93658" y="1167594"/>
            <a:ext cx="4158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b) Producto Escalar de Vectores</a:t>
            </a:r>
          </a:p>
        </p:txBody>
      </p:sp>
      <p:sp>
        <p:nvSpPr>
          <p:cNvPr id="14" name="Marcador de contenido 7"/>
          <p:cNvSpPr txBox="1">
            <a:spLocks/>
          </p:cNvSpPr>
          <p:nvPr/>
        </p:nvSpPr>
        <p:spPr>
          <a:xfrm>
            <a:off x="4517994" y="2517744"/>
            <a:ext cx="2808312" cy="13501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s-ES" sz="2100" dirty="0"/>
              <a:t>Propiedades</a:t>
            </a:r>
          </a:p>
          <a:p>
            <a:pPr lvl="1"/>
            <a:r>
              <a:rPr lang="es-ES" sz="1800" dirty="0"/>
              <a:t>Es un escalar</a:t>
            </a:r>
          </a:p>
          <a:p>
            <a:pPr lvl="1"/>
            <a:r>
              <a:rPr lang="es-ES" sz="1800" dirty="0"/>
              <a:t>Es conmutativo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Image2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6"/>
          <a:stretch/>
        </p:blipFill>
        <p:spPr bwMode="auto">
          <a:xfrm>
            <a:off x="4626006" y="1679510"/>
            <a:ext cx="2400300" cy="92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651062" y="2831232"/>
            <a:ext cx="18859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Producto Escalar</a:t>
            </a:r>
          </a:p>
        </p:txBody>
      </p:sp>
      <p:graphicFrame>
        <p:nvGraphicFramePr>
          <p:cNvPr id="61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192851"/>
              </p:ext>
            </p:extLst>
          </p:nvPr>
        </p:nvGraphicFramePr>
        <p:xfrm>
          <a:off x="4170760" y="3627835"/>
          <a:ext cx="3144440" cy="534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900" imgH="254000" progId="Equation.DSMT4">
                  <p:embed/>
                </p:oleObj>
              </mc:Choice>
              <mc:Fallback>
                <p:oleObj name="Equation" r:id="rId4" imgW="14859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760" y="3627835"/>
                        <a:ext cx="3144440" cy="5345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814486"/>
              </p:ext>
            </p:extLst>
          </p:nvPr>
        </p:nvGraphicFramePr>
        <p:xfrm>
          <a:off x="4524375" y="2512145"/>
          <a:ext cx="94060" cy="17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6" imgW="126720" imgH="241200" progId="Equation.3">
                  <p:embed/>
                </p:oleObj>
              </mc:Choice>
              <mc:Fallback>
                <p:oleObj name="Ecuación" r:id="rId6" imgW="126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2512145"/>
                        <a:ext cx="94060" cy="179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725056"/>
              </p:ext>
            </p:extLst>
          </p:nvPr>
        </p:nvGraphicFramePr>
        <p:xfrm>
          <a:off x="4524375" y="2512145"/>
          <a:ext cx="94060" cy="17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8" imgW="126720" imgH="241200" progId="Equation.3">
                  <p:embed/>
                </p:oleObj>
              </mc:Choice>
              <mc:Fallback>
                <p:oleObj name="Ecuación" r:id="rId8" imgW="126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2512145"/>
                        <a:ext cx="94060" cy="179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045041"/>
              </p:ext>
            </p:extLst>
          </p:nvPr>
        </p:nvGraphicFramePr>
        <p:xfrm>
          <a:off x="761276" y="1581076"/>
          <a:ext cx="1896665" cy="1250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55700" imgH="762000" progId="Equation.DSMT4">
                  <p:embed/>
                </p:oleObj>
              </mc:Choice>
              <mc:Fallback>
                <p:oleObj name="Equation" r:id="rId9" imgW="11557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276" y="1581076"/>
                        <a:ext cx="1896665" cy="1250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951814"/>
              </p:ext>
            </p:extLst>
          </p:nvPr>
        </p:nvGraphicFramePr>
        <p:xfrm>
          <a:off x="950119" y="3235523"/>
          <a:ext cx="878681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08000" imgH="762000" progId="Equation.DSMT4">
                  <p:embed/>
                </p:oleObj>
              </mc:Choice>
              <mc:Fallback>
                <p:oleObj name="Equation" r:id="rId11" imgW="5080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119" y="3235523"/>
                        <a:ext cx="878681" cy="131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23065"/>
              </p:ext>
            </p:extLst>
          </p:nvPr>
        </p:nvGraphicFramePr>
        <p:xfrm>
          <a:off x="3275856" y="2679763"/>
          <a:ext cx="4597989" cy="712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803400" imgH="279400" progId="Equation.DSMT4">
                  <p:embed/>
                </p:oleObj>
              </mc:Choice>
              <mc:Fallback>
                <p:oleObj name="Equation" r:id="rId13" imgW="18034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75856" y="2679763"/>
                        <a:ext cx="4597989" cy="712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7A28-FA39-9543-B384-CD2D65474B9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4BF37-5F36-D343-8A0B-42527E64B6DB}" type="slidenum">
              <a:rPr lang="es-ES_tradnl" smtClean="0"/>
              <a:pPr/>
              <a:t>10</a:t>
            </a:fld>
            <a:endParaRPr lang="es-ES_tradnl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63139" y="1139253"/>
            <a:ext cx="4158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b) Producto Escalar de Vectores</a:t>
            </a:r>
          </a:p>
        </p:txBody>
      </p:sp>
    </p:spTree>
    <p:extLst>
      <p:ext uri="{BB962C8B-B14F-4D97-AF65-F5344CB8AC3E}">
        <p14:creationId xmlns:p14="http://schemas.microsoft.com/office/powerpoint/2010/main" val="275962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utoUpdateAnimBg="0"/>
      <p:bldP spid="1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Ejercicio: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D13B-E8DB-C74B-996C-53135FA65F8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C54F-C3A8-494C-B048-B8A5519A49B4}" type="slidenum">
              <a:rPr lang="es-ES_tradnl"/>
              <a:pPr/>
              <a:t>11</a:t>
            </a:fld>
            <a:endParaRPr lang="es-ES_tradnl"/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203598"/>
            <a:ext cx="5561410" cy="3086100"/>
          </a:xfrm>
        </p:spPr>
        <p:txBody>
          <a:bodyPr/>
          <a:lstStyle/>
          <a:p>
            <a:r>
              <a:rPr lang="es-ES" dirty="0"/>
              <a:t>Calcule el ángulo que forman entre sí los dos vectores siguientes:</a:t>
            </a:r>
          </a:p>
          <a:p>
            <a:endParaRPr lang="es-ES" dirty="0"/>
          </a:p>
        </p:txBody>
      </p:sp>
      <p:graphicFrame>
        <p:nvGraphicFramePr>
          <p:cNvPr id="47111" name="Object 1031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796030057"/>
              </p:ext>
            </p:extLst>
          </p:nvPr>
        </p:nvGraphicFramePr>
        <p:xfrm>
          <a:off x="2789635" y="2225279"/>
          <a:ext cx="2857500" cy="1313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900" imgH="508000" progId="Equation.DSMT4">
                  <p:embed/>
                </p:oleObj>
              </mc:Choice>
              <mc:Fallback>
                <p:oleObj name="Equation" r:id="rId3" imgW="1104900" imgH="508000" progId="Equation.DSMT4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635" y="2225279"/>
                        <a:ext cx="2857500" cy="1313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>
          <a:xfrm>
            <a:off x="4101036" y="1644115"/>
            <a:ext cx="3672407" cy="3154840"/>
          </a:xfrm>
        </p:spPr>
        <p:txBody>
          <a:bodyPr/>
          <a:lstStyle/>
          <a:p>
            <a:r>
              <a:rPr lang="es-ES" dirty="0"/>
              <a:t>                  es un nuevo Vector.</a:t>
            </a:r>
          </a:p>
          <a:p>
            <a:pPr lvl="1"/>
            <a:r>
              <a:rPr lang="es-ES" dirty="0"/>
              <a:t>Dirección: </a:t>
            </a:r>
          </a:p>
          <a:p>
            <a:pPr lvl="2"/>
            <a:r>
              <a:rPr lang="es-ES" dirty="0"/>
              <a:t>C perpendicular al plano A,B</a:t>
            </a:r>
          </a:p>
          <a:p>
            <a:pPr lvl="1"/>
            <a:r>
              <a:rPr lang="es-ES" dirty="0"/>
              <a:t>Sentido:</a:t>
            </a:r>
          </a:p>
          <a:p>
            <a:pPr lvl="2"/>
            <a:r>
              <a:rPr lang="es-ES" dirty="0"/>
              <a:t>Regla de la mano Derecha</a:t>
            </a:r>
          </a:p>
          <a:p>
            <a:pPr lvl="1"/>
            <a:r>
              <a:rPr lang="es-ES" dirty="0"/>
              <a:t>Módulo:</a:t>
            </a:r>
          </a:p>
          <a:p>
            <a:pPr lvl="2"/>
            <a:r>
              <a:rPr lang="es-ES" dirty="0"/>
              <a:t>Definición</a:t>
            </a:r>
          </a:p>
          <a:p>
            <a:pPr lvl="2"/>
            <a:r>
              <a:rPr lang="en-US" dirty="0" err="1"/>
              <a:t>Área</a:t>
            </a:r>
            <a:r>
              <a:rPr lang="en-US" dirty="0"/>
              <a:t> del </a:t>
            </a:r>
            <a:r>
              <a:rPr lang="en-US" dirty="0" err="1"/>
              <a:t>paralelogramo</a:t>
            </a:r>
            <a:endParaRPr lang="es-ES" dirty="0"/>
          </a:p>
          <a:p>
            <a:pPr lvl="1"/>
            <a:r>
              <a:rPr lang="es-ES" dirty="0"/>
              <a:t>Propiedades:</a:t>
            </a:r>
          </a:p>
          <a:p>
            <a:pPr lvl="2"/>
            <a:r>
              <a:rPr lang="es-ES" dirty="0" err="1"/>
              <a:t>Pseudovector</a:t>
            </a:r>
            <a:endParaRPr lang="es-ES" dirty="0"/>
          </a:p>
          <a:p>
            <a:pPr lvl="2"/>
            <a:r>
              <a:rPr lang="es-ES" dirty="0"/>
              <a:t>No es conmutativo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3CA7-594D-2347-9829-D2CB2A09BAEB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1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42C3-7865-C742-98D1-98F72AC26994}" type="slidenum">
              <a:rPr lang="es-ES_tradnl"/>
              <a:pPr/>
              <a:t>12</a:t>
            </a:fld>
            <a:endParaRPr lang="es-ES_tradnl"/>
          </a:p>
        </p:txBody>
      </p:sp>
      <p:pic>
        <p:nvPicPr>
          <p:cNvPr id="7170" name="Picture 2" descr="Image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2895787"/>
            <a:ext cx="2743200" cy="168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182677"/>
              </p:ext>
            </p:extLst>
          </p:nvPr>
        </p:nvGraphicFramePr>
        <p:xfrm>
          <a:off x="2033718" y="2031690"/>
          <a:ext cx="1479947" cy="435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700" imgH="190500" progId="Equation.DSMT4">
                  <p:embed/>
                </p:oleObj>
              </mc:Choice>
              <mc:Fallback>
                <p:oleObj name="Equation" r:id="rId5" imgW="647700" imgH="1905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718" y="2031690"/>
                        <a:ext cx="1479947" cy="4357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413538" y="1169006"/>
            <a:ext cx="4158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c) Producto vectorial entre Vectores</a:t>
            </a:r>
          </a:p>
        </p:txBody>
      </p:sp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117595"/>
              </p:ext>
            </p:extLst>
          </p:nvPr>
        </p:nvGraphicFramePr>
        <p:xfrm>
          <a:off x="4409982" y="1653648"/>
          <a:ext cx="1100483" cy="324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700" imgH="190500" progId="Equation.DSMT4">
                  <p:embed/>
                </p:oleObj>
              </mc:Choice>
              <mc:Fallback>
                <p:oleObj name="Equation" r:id="rId7" imgW="647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9982" y="1653648"/>
                        <a:ext cx="1100483" cy="3240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374729"/>
              </p:ext>
            </p:extLst>
          </p:nvPr>
        </p:nvGraphicFramePr>
        <p:xfrm>
          <a:off x="5937240" y="3208576"/>
          <a:ext cx="1551013" cy="35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900" imgH="279400" progId="Equation.DSMT4">
                  <p:embed/>
                </p:oleObj>
              </mc:Choice>
              <mc:Fallback>
                <p:oleObj name="Equation" r:id="rId8" imgW="12319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40" y="3208576"/>
                        <a:ext cx="1551013" cy="35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008570"/>
              </p:ext>
            </p:extLst>
          </p:nvPr>
        </p:nvGraphicFramePr>
        <p:xfrm>
          <a:off x="5166066" y="4569972"/>
          <a:ext cx="1542348" cy="303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200" imgH="190500" progId="Equation.DSMT4">
                  <p:embed/>
                </p:oleObj>
              </mc:Choice>
              <mc:Fallback>
                <p:oleObj name="Equation" r:id="rId10" imgW="9652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6066" y="4569972"/>
                        <a:ext cx="1542348" cy="303622"/>
                      </a:xfrm>
                      <a:prstGeom prst="rect">
                        <a:avLst/>
                      </a:prstGeom>
                      <a:noFill/>
                      <a:ln w="38100" cmpd="sng"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97FB8FF0-29B8-B67C-4B79-F43863404F86}"/>
              </a:ext>
            </a:extLst>
          </p:cNvPr>
          <p:cNvSpPr txBox="1"/>
          <p:nvPr/>
        </p:nvSpPr>
        <p:spPr>
          <a:xfrm>
            <a:off x="7386788" y="4652468"/>
            <a:ext cx="175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>
                <a:hlinkClick r:id="rId12"/>
              </a:rPr>
              <a:t>simulación</a:t>
            </a:r>
            <a:endParaRPr lang="es-UY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arcador de contenido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ES" dirty="0"/>
                  <a:t>Regla de la mano derecha:</a:t>
                </a:r>
              </a:p>
              <a:p>
                <a:pPr lvl="1"/>
                <a:r>
                  <a:rPr lang="es-ES" dirty="0"/>
                  <a:t>Base de la mano apoyada en el plano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𝐴</m:t>
                        </m:r>
                      </m:e>
                    </m:acc>
                    <m:r>
                      <a:rPr lang="en-US" b="0" i="1" dirty="0" smtClean="0">
                        <a:latin typeface="Cambria Math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𝐵</m:t>
                        </m:r>
                      </m:e>
                    </m:acc>
                  </m:oMath>
                </a14:m>
                <a:endParaRPr lang="es-ES" dirty="0"/>
              </a:p>
              <a:p>
                <a:pPr lvl="1"/>
                <a:r>
                  <a:rPr lang="es-ES" dirty="0"/>
                  <a:t>Cerrar el primer vector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s-ES" dirty="0"/>
                  <a:t>) sobre el segundo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s-ES" dirty="0"/>
                  <a:t>) por el menor </a:t>
                </a:r>
                <a:r>
                  <a:rPr lang="en-US" dirty="0" err="1"/>
                  <a:t>ángulo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 err="1"/>
                  <a:t>Pulgar</a:t>
                </a:r>
                <a:r>
                  <a:rPr lang="en-US" dirty="0"/>
                  <a:t> </a:t>
                </a:r>
                <a:r>
                  <a:rPr lang="en-US" dirty="0" err="1"/>
                  <a:t>apunta</a:t>
                </a:r>
                <a:r>
                  <a:rPr lang="en-US" dirty="0"/>
                  <a:t> en el </a:t>
                </a:r>
                <a:r>
                  <a:rPr lang="en-US" dirty="0" err="1"/>
                  <a:t>sentido</a:t>
                </a:r>
                <a:r>
                  <a:rPr lang="en-US" dirty="0"/>
                  <a:t> del vector </a:t>
                </a:r>
                <a:r>
                  <a:rPr lang="en-US" dirty="0" err="1"/>
                  <a:t>resultante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s-ES" dirty="0"/>
                  <a:t>)</a:t>
                </a:r>
              </a:p>
            </p:txBody>
          </p:sp>
        </mc:Choice>
        <mc:Fallback xmlns="">
          <p:sp>
            <p:nvSpPr>
              <p:cNvPr id="10" name="Marcador de contenido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41" t="-1480" r="-185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1C87-DCFF-4B4D-B626-C8CCB0980D25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EB52-A811-2141-943D-79D3F420844D}" type="slidenum">
              <a:rPr lang="es-ES_tradnl" smtClean="0"/>
              <a:pPr/>
              <a:t>13</a:t>
            </a:fld>
            <a:endParaRPr lang="es-ES_tradnl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46063" t="-50" r="14563" b="39351"/>
          <a:stretch/>
        </p:blipFill>
        <p:spPr>
          <a:xfrm>
            <a:off x="2286001" y="3327834"/>
            <a:ext cx="575996" cy="656636"/>
          </a:xfrm>
          <a:prstGeom prst="rect">
            <a:avLst/>
          </a:prstGeom>
        </p:spPr>
      </p:pic>
      <p:pic>
        <p:nvPicPr>
          <p:cNvPr id="11" name="Picture 2" descr="Image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3034646"/>
            <a:ext cx="2743200" cy="168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96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2.3 Productos con Vectores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0A98-FD54-7541-B546-B6550E2A37C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1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42C3-7865-C742-98D1-98F72AC26994}" type="slidenum">
              <a:rPr lang="es-ES_tradnl"/>
              <a:pPr/>
              <a:t>14</a:t>
            </a:fld>
            <a:endParaRPr lang="es-ES_tradnl"/>
          </a:p>
        </p:txBody>
      </p:sp>
      <p:pic>
        <p:nvPicPr>
          <p:cNvPr id="7170" name="Picture 2" descr="Image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3165817"/>
            <a:ext cx="2743200" cy="168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989405"/>
              </p:ext>
            </p:extLst>
          </p:nvPr>
        </p:nvGraphicFramePr>
        <p:xfrm>
          <a:off x="2681791" y="2139702"/>
          <a:ext cx="2744390" cy="367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241300" progId="Equation.DSMT4">
                  <p:embed/>
                </p:oleObj>
              </mc:Choice>
              <mc:Fallback>
                <p:oleObj name="Equation" r:id="rId4" imgW="1790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791" y="2139702"/>
                        <a:ext cx="2744390" cy="367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289970"/>
              </p:ext>
            </p:extLst>
          </p:nvPr>
        </p:nvGraphicFramePr>
        <p:xfrm>
          <a:off x="1871700" y="2679762"/>
          <a:ext cx="4943475" cy="415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14700" imgH="279400" progId="Equation.DSMT4">
                  <p:embed/>
                </p:oleObj>
              </mc:Choice>
              <mc:Fallback>
                <p:oleObj name="Equation" r:id="rId6" imgW="33147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700" y="2679762"/>
                        <a:ext cx="4943475" cy="415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30490"/>
              </p:ext>
            </p:extLst>
          </p:nvPr>
        </p:nvGraphicFramePr>
        <p:xfrm>
          <a:off x="4193959" y="3057805"/>
          <a:ext cx="3250406" cy="200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22400" imgH="876300" progId="Equation.DSMT4">
                  <p:embed/>
                </p:oleObj>
              </mc:Choice>
              <mc:Fallback>
                <p:oleObj name="Equation" r:id="rId8" imgW="1422400" imgH="876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3959" y="3057805"/>
                        <a:ext cx="3250406" cy="2002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93658" y="1113588"/>
            <a:ext cx="41584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c) Producto vectorial entre Vectores</a:t>
            </a:r>
          </a:p>
        </p:txBody>
      </p:sp>
      <p:graphicFrame>
        <p:nvGraphicFramePr>
          <p:cNvPr id="1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343515"/>
              </p:ext>
            </p:extLst>
          </p:nvPr>
        </p:nvGraphicFramePr>
        <p:xfrm>
          <a:off x="1493659" y="1599642"/>
          <a:ext cx="425172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90800" imgH="304800" progId="Equation.DSMT4">
                  <p:embed/>
                </p:oleObj>
              </mc:Choice>
              <mc:Fallback>
                <p:oleObj name="Equation" r:id="rId10" imgW="25908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659" y="1599642"/>
                        <a:ext cx="4251722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78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Ejercicio: Área de un triángulo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Considere un triángulo definido mediante los puntos A(5,3), B(8,1) y C(0,0). Calcule el área del mismo.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80FD-7136-3B48-92B5-A3B29DD2EA1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FC81-EFA7-654D-9785-4F1BA1CE69C4}" type="slidenum">
              <a:rPr lang="es-ES_tradnl"/>
              <a:pPr/>
              <a:t>15</a:t>
            </a:fld>
            <a:endParaRPr lang="es-ES_tradnl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2.4 Posición en Función del tiempo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45EB-9409-CC45-9E38-80131630D53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2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24C19-E2C2-164B-B3BE-797BF35107E2}" type="slidenum">
              <a:rPr lang="es-ES_tradnl"/>
              <a:pPr/>
              <a:t>16</a:t>
            </a:fld>
            <a:endParaRPr lang="es-ES_tradnl"/>
          </a:p>
        </p:txBody>
      </p:sp>
      <p:sp>
        <p:nvSpPr>
          <p:cNvPr id="95238" name="Line 6"/>
          <p:cNvSpPr>
            <a:spLocks noChangeShapeType="1"/>
          </p:cNvSpPr>
          <p:nvPr/>
        </p:nvSpPr>
        <p:spPr bwMode="auto">
          <a:xfrm>
            <a:off x="2412206" y="2466975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z="2100"/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3383756" y="2438400"/>
            <a:ext cx="5143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auto">
          <a:xfrm>
            <a:off x="3440906" y="23812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z="2100"/>
          </a:p>
        </p:txBody>
      </p:sp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3326606" y="1924050"/>
            <a:ext cx="571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>
            <a:off x="2712244" y="2281238"/>
            <a:ext cx="0" cy="257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z="2100"/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2412206" y="2609850"/>
            <a:ext cx="7429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>
                <a:solidFill>
                  <a:schemeClr val="tx1"/>
                </a:solidFill>
              </a:rPr>
              <a:t>x=0</a:t>
            </a:r>
          </a:p>
        </p:txBody>
      </p: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6126956" y="2552700"/>
            <a:ext cx="5143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>
                <a:solidFill>
                  <a:schemeClr val="tx1"/>
                </a:solidFill>
              </a:rPr>
              <a:t>+x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 animBg="1"/>
      <p:bldP spid="95239" grpId="0"/>
      <p:bldP spid="95240" grpId="0" animBg="1"/>
      <p:bldP spid="95241" grpId="0"/>
      <p:bldP spid="95242" grpId="0" animBg="1"/>
      <p:bldP spid="95243" grpId="0"/>
      <p:bldP spid="952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2.4 Posición en Función del tiempo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8890-9CE0-D546-873C-2A597B7F73DC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9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2A159-A72B-184C-9A3E-6845461BFEED}" type="slidenum">
              <a:rPr lang="es-ES_tradnl"/>
              <a:pPr/>
              <a:t>17</a:t>
            </a:fld>
            <a:endParaRPr lang="es-ES_tradnl"/>
          </a:p>
        </p:txBody>
      </p:sp>
      <p:graphicFrame>
        <p:nvGraphicFramePr>
          <p:cNvPr id="82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421707"/>
              </p:ext>
            </p:extLst>
          </p:nvPr>
        </p:nvGraphicFramePr>
        <p:xfrm>
          <a:off x="-180528" y="653558"/>
          <a:ext cx="6500088" cy="4070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5490720" imgH="3439800" progId="Word.Picture.8">
                  <p:embed/>
                </p:oleObj>
              </mc:Choice>
              <mc:Fallback>
                <p:oleObj name="Picture" r:id="rId3" imgW="5490720" imgH="3439800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528" y="653558"/>
                        <a:ext cx="6500088" cy="4070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824971"/>
              </p:ext>
            </p:extLst>
          </p:nvPr>
        </p:nvGraphicFramePr>
        <p:xfrm>
          <a:off x="6968142" y="2215158"/>
          <a:ext cx="1050131" cy="753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04900" imgH="723900" progId="Equation.DSMT4">
                  <p:embed/>
                </p:oleObj>
              </mc:Choice>
              <mc:Fallback>
                <p:oleObj name="Equation" r:id="rId5" imgW="1104900" imgH="7239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8142" y="2215158"/>
                        <a:ext cx="1050131" cy="753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6736026" y="1491266"/>
            <a:ext cx="17679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Velocidad Media</a:t>
            </a:r>
          </a:p>
        </p:txBody>
      </p:sp>
      <p:graphicFrame>
        <p:nvGraphicFramePr>
          <p:cNvPr id="820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103815"/>
              </p:ext>
            </p:extLst>
          </p:nvPr>
        </p:nvGraphicFramePr>
        <p:xfrm>
          <a:off x="3918136" y="4120753"/>
          <a:ext cx="3950494" cy="908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733800" imgH="762000" progId="Equation.DSMT4">
                  <p:embed/>
                </p:oleObj>
              </mc:Choice>
              <mc:Fallback>
                <p:oleObj name="Equation" r:id="rId7" imgW="3733800" imgH="7620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8136" y="4120753"/>
                        <a:ext cx="3950494" cy="9084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1710342" y="4354534"/>
            <a:ext cx="5257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Velocidad Instantánea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2.5 Velocidad en Función del tiempo</a:t>
            </a:r>
          </a:p>
        </p:txBody>
      </p:sp>
      <p:sp>
        <p:nvSpPr>
          <p:cNvPr id="11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9D25-C2CA-B347-9AB8-3948A35C5FEE}" type="slidenum">
              <a:rPr lang="es-ES_tradnl"/>
              <a:pPr/>
              <a:t>18</a:t>
            </a:fld>
            <a:endParaRPr lang="es-ES_tradnl"/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591051"/>
              </p:ext>
            </p:extLst>
          </p:nvPr>
        </p:nvGraphicFramePr>
        <p:xfrm>
          <a:off x="107504" y="1013276"/>
          <a:ext cx="4968552" cy="3201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4500360" imgH="2900160" progId="Word.Picture.8">
                  <p:embed/>
                </p:oleObj>
              </mc:Choice>
              <mc:Fallback>
                <p:oleObj name="Imagen" r:id="rId3" imgW="4500360" imgH="290016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013276"/>
                        <a:ext cx="4968552" cy="3201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404068"/>
              </p:ext>
            </p:extLst>
          </p:nvPr>
        </p:nvGraphicFramePr>
        <p:xfrm>
          <a:off x="6214082" y="1977768"/>
          <a:ext cx="1334691" cy="837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700" imgH="723900" progId="Equation.DSMT4">
                  <p:embed/>
                </p:oleObj>
              </mc:Choice>
              <mc:Fallback>
                <p:oleObj name="Equation" r:id="rId5" imgW="1282700" imgH="723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4082" y="1977768"/>
                        <a:ext cx="1334691" cy="8370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812526"/>
              </p:ext>
            </p:extLst>
          </p:nvPr>
        </p:nvGraphicFramePr>
        <p:xfrm>
          <a:off x="2330693" y="4277551"/>
          <a:ext cx="348734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13200" imgH="889000" progId="Equation.DSMT4">
                  <p:embed/>
                </p:oleObj>
              </mc:Choice>
              <mc:Fallback>
                <p:oleObj name="Equation" r:id="rId7" imgW="4013200" imgH="889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0693" y="4277551"/>
                        <a:ext cx="348734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049236"/>
              </p:ext>
            </p:extLst>
          </p:nvPr>
        </p:nvGraphicFramePr>
        <p:xfrm>
          <a:off x="5820065" y="4136296"/>
          <a:ext cx="2253854" cy="872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500" imgH="419100" progId="Equation.DSMT4">
                  <p:embed/>
                </p:oleObj>
              </mc:Choice>
              <mc:Fallback>
                <p:oleObj name="Equation" r:id="rId9" imgW="1079500" imgH="4191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0065" y="4136296"/>
                        <a:ext cx="2253854" cy="8727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012160" y="1456942"/>
            <a:ext cx="21382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Aceleración Media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71333" y="4295268"/>
            <a:ext cx="2057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_tradnl" sz="1800" dirty="0">
                <a:solidFill>
                  <a:schemeClr val="tx1"/>
                </a:solidFill>
              </a:rPr>
              <a:t>Aceleración Instantánea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utoUpdateAnimBg="0"/>
      <p:bldP spid="922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2.5 Velocidad en Función del tiempo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EFC-A8E1-0D42-947D-612391FC6BF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99447-36B7-9F46-AA44-8B23ED7DDC45}" type="slidenum">
              <a:rPr lang="es-ES_tradnl"/>
              <a:pPr/>
              <a:t>19</a:t>
            </a:fld>
            <a:endParaRPr lang="es-ES_tradnl"/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486228"/>
              </p:ext>
            </p:extLst>
          </p:nvPr>
        </p:nvGraphicFramePr>
        <p:xfrm>
          <a:off x="1331640" y="1169845"/>
          <a:ext cx="6102678" cy="376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4410720" imgH="2720160" progId="Word.Picture.8">
                  <p:embed/>
                </p:oleObj>
              </mc:Choice>
              <mc:Fallback>
                <p:oleObj name="Imagen" r:id="rId3" imgW="4410720" imgH="272016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169845"/>
                        <a:ext cx="6102678" cy="37652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484639" y="1258937"/>
            <a:ext cx="6210113" cy="242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La posición de una partícula que se mueve a lo largo del eje x está dada en metros por: </a:t>
            </a:r>
            <a:r>
              <a:rPr lang="es-ES" sz="2100" b="1" i="1" dirty="0">
                <a:latin typeface="+mj-lt"/>
              </a:rPr>
              <a:t>x=10+2t</a:t>
            </a:r>
            <a:r>
              <a:rPr lang="es-ES" sz="2100" b="1" i="1" baseline="30000" dirty="0">
                <a:latin typeface="+mj-lt"/>
              </a:rPr>
              <a:t>2</a:t>
            </a:r>
            <a:r>
              <a:rPr lang="es-ES" sz="2100" b="1" i="1" dirty="0">
                <a:latin typeface="+mj-lt"/>
              </a:rPr>
              <a:t>                             </a:t>
            </a:r>
          </a:p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donde t está en segundos. Considere el intervalo de tiempo entre 2 y 3 segundos y calcule: </a:t>
            </a:r>
          </a:p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a) La velocidad media </a:t>
            </a:r>
          </a:p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b) La velocidad instantánea en t= 2s</a:t>
            </a: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Ejercicio</a:t>
            </a:r>
            <a:r>
              <a:rPr lang="en-US" dirty="0"/>
              <a:t>:</a:t>
            </a:r>
            <a:endParaRPr lang="es-ES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B51AC-7CB5-F84E-8269-621849E3C58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762F-6E92-5C42-8843-C4136E48B0B4}" type="slidenum">
              <a:rPr lang="es-ES_tradnl" smtClean="0"/>
              <a:pPr/>
              <a:t>20</a:t>
            </a:fld>
            <a:endParaRPr lang="es-ES_tradn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2.7 Relaciones integrales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63D6-6640-C743-BABA-EBAB1331C33C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3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F18DD-B43F-174B-9806-240AADCF875B}" type="slidenum">
              <a:rPr lang="es-ES_tradnl"/>
              <a:pPr/>
              <a:t>21</a:t>
            </a:fld>
            <a:endParaRPr lang="es-ES_tradnl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259062"/>
              </p:ext>
            </p:extLst>
          </p:nvPr>
        </p:nvGraphicFramePr>
        <p:xfrm>
          <a:off x="3851920" y="1714946"/>
          <a:ext cx="4499942" cy="3729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2743200" imgH="2273760" progId="Word.Picture.8">
                  <p:embed/>
                </p:oleObj>
              </mc:Choice>
              <mc:Fallback>
                <p:oleObj name="Imagen" r:id="rId3" imgW="2743200" imgH="227376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714946"/>
                        <a:ext cx="4499942" cy="3729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611500"/>
              </p:ext>
            </p:extLst>
          </p:nvPr>
        </p:nvGraphicFramePr>
        <p:xfrm>
          <a:off x="846144" y="1132437"/>
          <a:ext cx="5508612" cy="237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24100" imgH="1003300" progId="Equation.DSMT4">
                  <p:embed/>
                </p:oleObj>
              </mc:Choice>
              <mc:Fallback>
                <p:oleObj name="Equation" r:id="rId5" imgW="2324100" imgH="1003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6144" y="1132437"/>
                        <a:ext cx="5508612" cy="2378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2.7 Relaciones integrales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4A52D-4913-154C-8CFD-9839EA2B25E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3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F18DD-B43F-174B-9806-240AADCF875B}" type="slidenum">
              <a:rPr lang="es-ES_tradnl"/>
              <a:pPr/>
              <a:t>22</a:t>
            </a:fld>
            <a:endParaRPr lang="es-ES_tradnl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787891"/>
              </p:ext>
            </p:extLst>
          </p:nvPr>
        </p:nvGraphicFramePr>
        <p:xfrm>
          <a:off x="1187624" y="1491630"/>
          <a:ext cx="5898356" cy="2378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89200" imgH="1003300" progId="Equation.DSMT4">
                  <p:embed/>
                </p:oleObj>
              </mc:Choice>
              <mc:Fallback>
                <p:oleObj name="Equation" r:id="rId3" imgW="2489200" imgH="1003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491630"/>
                        <a:ext cx="5898356" cy="23788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465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2.8 MRU y MRUA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F842-5496-F442-A12F-1A892C1FD5C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0CD98-2482-6C40-BE0B-27CDA5ABFB71}" type="slidenum">
              <a:rPr lang="es-ES_tradnl"/>
              <a:pPr/>
              <a:t>23</a:t>
            </a:fld>
            <a:endParaRPr lang="es-ES_tradnl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644980"/>
              </p:ext>
            </p:extLst>
          </p:nvPr>
        </p:nvGraphicFramePr>
        <p:xfrm>
          <a:off x="3049191" y="2399110"/>
          <a:ext cx="2586038" cy="732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68400" imgH="330200" progId="Equation.DSMT4">
                  <p:embed/>
                </p:oleObj>
              </mc:Choice>
              <mc:Fallback>
                <p:oleObj name="Equation" r:id="rId3" imgW="1168400" imgH="330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9191" y="2399110"/>
                        <a:ext cx="2586038" cy="732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048980"/>
              </p:ext>
            </p:extLst>
          </p:nvPr>
        </p:nvGraphicFramePr>
        <p:xfrm>
          <a:off x="2889647" y="3640931"/>
          <a:ext cx="3375422" cy="725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36700" imgH="330200" progId="Equation.DSMT4">
                  <p:embed/>
                </p:oleObj>
              </mc:Choice>
              <mc:Fallback>
                <p:oleObj name="Equation" r:id="rId5" imgW="1536700" imgH="3302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647" y="3640931"/>
                        <a:ext cx="3375422" cy="725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439652" y="1275606"/>
            <a:ext cx="631864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/>
              <a:t>MRU</a:t>
            </a:r>
          </a:p>
          <a:p>
            <a:pPr>
              <a:spcBef>
                <a:spcPct val="50000"/>
              </a:spcBef>
            </a:pPr>
            <a:r>
              <a:rPr lang="es-ES" sz="2400" dirty="0"/>
              <a:t>a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2.8 MRUA a=a</a:t>
            </a:r>
            <a:r>
              <a:rPr lang="es-ES" baseline="-25000" dirty="0"/>
              <a:t>0</a:t>
            </a:r>
            <a:r>
              <a:rPr lang="es-ES" dirty="0"/>
              <a:t> (constante)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36FB-4326-4B4F-BD18-247C6B2783E1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5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AEA1-F882-E241-A597-E23272718691}" type="slidenum">
              <a:rPr lang="es-ES_tradnl"/>
              <a:pPr/>
              <a:t>24</a:t>
            </a:fld>
            <a:endParaRPr lang="es-ES_tradnl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467587"/>
              </p:ext>
            </p:extLst>
          </p:nvPr>
        </p:nvGraphicFramePr>
        <p:xfrm>
          <a:off x="3111118" y="3305291"/>
          <a:ext cx="3233738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900" imgH="635000" progId="Equation.DSMT4">
                  <p:embed/>
                </p:oleObj>
              </mc:Choice>
              <mc:Fallback>
                <p:oleObj name="Equation" r:id="rId3" imgW="1231900" imgH="635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118" y="3305291"/>
                        <a:ext cx="3233738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25210"/>
              </p:ext>
            </p:extLst>
          </p:nvPr>
        </p:nvGraphicFramePr>
        <p:xfrm>
          <a:off x="1665211" y="1113588"/>
          <a:ext cx="5970056" cy="2214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05100" imgH="1003300" progId="Equation.DSMT4">
                  <p:embed/>
                </p:oleObj>
              </mc:Choice>
              <mc:Fallback>
                <p:oleObj name="Equation" r:id="rId5" imgW="2705100" imgH="1003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5211" y="1113588"/>
                        <a:ext cx="5970056" cy="2214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2.9 Cinemática en tres dimensiones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A891-E75F-7A4C-941D-ACB5643DEE63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2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AF029-410D-7D49-A731-651BB9851C31}" type="slidenum">
              <a:rPr lang="es-ES_tradnl"/>
              <a:pPr/>
              <a:t>25</a:t>
            </a:fld>
            <a:endParaRPr lang="es-ES_tradnl"/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088118"/>
              </p:ext>
            </p:extLst>
          </p:nvPr>
        </p:nvGraphicFramePr>
        <p:xfrm>
          <a:off x="1925706" y="3759882"/>
          <a:ext cx="4900613" cy="826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76500" imgH="419100" progId="Equation.DSMT4">
                  <p:embed/>
                </p:oleObj>
              </mc:Choice>
              <mc:Fallback>
                <p:oleObj name="Equation" r:id="rId3" imgW="2476500" imgH="4191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706" y="3759882"/>
                        <a:ext cx="4900613" cy="826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727834"/>
              </p:ext>
            </p:extLst>
          </p:nvPr>
        </p:nvGraphicFramePr>
        <p:xfrm>
          <a:off x="2195736" y="1221600"/>
          <a:ext cx="4698522" cy="2493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89200" imgH="1320800" progId="Equation.DSMT4">
                  <p:embed/>
                </p:oleObj>
              </mc:Choice>
              <mc:Fallback>
                <p:oleObj name="Equation" r:id="rId5" imgW="2489200" imgH="1320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5736" y="1221600"/>
                        <a:ext cx="4698522" cy="2493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2.9 Cinemática en tres dimensiones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FED97-65EE-1049-952D-D995A0C5B78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9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656F-EAFF-D649-A7F9-AEECC2A26A2C}" type="slidenum">
              <a:rPr lang="es-ES_tradnl"/>
              <a:pPr/>
              <a:t>26</a:t>
            </a:fld>
            <a:endParaRPr lang="es-ES_tradnl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758594"/>
              </p:ext>
            </p:extLst>
          </p:nvPr>
        </p:nvGraphicFramePr>
        <p:xfrm>
          <a:off x="2566987" y="4164807"/>
          <a:ext cx="3930254" cy="654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28800" imgH="304800" progId="Equation.DSMT4">
                  <p:embed/>
                </p:oleObj>
              </mc:Choice>
              <mc:Fallback>
                <p:oleObj name="Equation" r:id="rId3" imgW="1828800" imgH="304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7" y="4164807"/>
                        <a:ext cx="3930254" cy="6548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849538" y="3603464"/>
            <a:ext cx="3543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tx1"/>
                </a:solidFill>
              </a:rPr>
              <a:t>Rapidez</a:t>
            </a:r>
            <a:endParaRPr lang="es-ES_tradnl" sz="1800" dirty="0">
              <a:solidFill>
                <a:schemeClr val="tx1"/>
              </a:solidFill>
            </a:endParaRPr>
          </a:p>
        </p:txBody>
      </p:sp>
      <p:graphicFrame>
        <p:nvGraphicFramePr>
          <p:cNvPr id="16434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886973"/>
              </p:ext>
            </p:extLst>
          </p:nvPr>
        </p:nvGraphicFramePr>
        <p:xfrm>
          <a:off x="2928119" y="2427480"/>
          <a:ext cx="2930129" cy="1170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28700" imgH="482600" progId="Equation.DSMT4">
                  <p:embed/>
                </p:oleObj>
              </mc:Choice>
              <mc:Fallback>
                <p:oleObj name="Equation" r:id="rId5" imgW="1028700" imgH="482600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119" y="2427480"/>
                        <a:ext cx="2930129" cy="1170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35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718766"/>
              </p:ext>
            </p:extLst>
          </p:nvPr>
        </p:nvGraphicFramePr>
        <p:xfrm>
          <a:off x="3005826" y="1005576"/>
          <a:ext cx="2815828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77900" imgH="520700" progId="Equation.DSMT4">
                  <p:embed/>
                </p:oleObj>
              </mc:Choice>
              <mc:Fallback>
                <p:oleObj name="Equation" r:id="rId7" imgW="977900" imgH="52070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826" y="1005576"/>
                        <a:ext cx="2815828" cy="150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57" name="Object 73"/>
          <p:cNvGraphicFramePr>
            <a:graphicFrameLocks noChangeAspect="1"/>
          </p:cNvGraphicFramePr>
          <p:nvPr/>
        </p:nvGraphicFramePr>
        <p:xfrm>
          <a:off x="1443038" y="7144"/>
          <a:ext cx="85725" cy="13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120" imgH="177480" progId="Equation.DSMT4">
                  <p:embed/>
                </p:oleObj>
              </mc:Choice>
              <mc:Fallback>
                <p:oleObj name="Equation" r:id="rId9" imgW="114120" imgH="17748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8" y="7144"/>
                        <a:ext cx="85725" cy="13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2.10 Movimiento en un plano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0A3E-C7C0-384A-870D-BA67CE44CF4F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4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A708-7A92-5744-917F-904675124336}" type="slidenum">
              <a:rPr lang="es-ES_tradnl"/>
              <a:pPr/>
              <a:t>27</a:t>
            </a:fld>
            <a:endParaRPr lang="es-ES_tradnl"/>
          </a:p>
        </p:txBody>
      </p:sp>
      <p:graphicFrame>
        <p:nvGraphicFramePr>
          <p:cNvPr id="49" name="Objeto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489347"/>
              </p:ext>
            </p:extLst>
          </p:nvPr>
        </p:nvGraphicFramePr>
        <p:xfrm>
          <a:off x="3005826" y="1599642"/>
          <a:ext cx="2592288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12800" imgH="812800" progId="Equation.DSMT4">
                  <p:embed/>
                </p:oleObj>
              </mc:Choice>
              <mc:Fallback>
                <p:oleObj name="Equation" r:id="rId3" imgW="812800" imgH="81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5826" y="1599642"/>
                        <a:ext cx="2592288" cy="259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2.11 Movimiento del Proyectil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F80F2-229F-E84D-8086-6549F1EE482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2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157B4-3DF3-824C-9BA2-FB3CB32FE31D}" type="slidenum">
              <a:rPr lang="es-ES_tradnl"/>
              <a:pPr/>
              <a:t>28</a:t>
            </a:fld>
            <a:endParaRPr lang="es-ES_tradnl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91952"/>
              </p:ext>
            </p:extLst>
          </p:nvPr>
        </p:nvGraphicFramePr>
        <p:xfrm>
          <a:off x="4193959" y="1599643"/>
          <a:ext cx="2365772" cy="727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58900" imgH="419100" progId="Equation.DSMT4">
                  <p:embed/>
                </p:oleObj>
              </mc:Choice>
              <mc:Fallback>
                <p:oleObj name="Equation" r:id="rId3" imgW="1358900" imgH="419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3959" y="1599643"/>
                        <a:ext cx="2365772" cy="727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821137"/>
              </p:ext>
            </p:extLst>
          </p:nvPr>
        </p:nvGraphicFramePr>
        <p:xfrm>
          <a:off x="4247964" y="2895787"/>
          <a:ext cx="2306241" cy="697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84300" imgH="419100" progId="Equation.DSMT4">
                  <p:embed/>
                </p:oleObj>
              </mc:Choice>
              <mc:Fallback>
                <p:oleObj name="Equation" r:id="rId5" imgW="1384300" imgH="4191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7964" y="2895787"/>
                        <a:ext cx="2306241" cy="6977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63" name="Group 31"/>
          <p:cNvGrpSpPr>
            <a:grpSpLocks/>
          </p:cNvGrpSpPr>
          <p:nvPr/>
        </p:nvGrpSpPr>
        <p:grpSpPr bwMode="auto">
          <a:xfrm>
            <a:off x="3886200" y="457201"/>
            <a:ext cx="3062288" cy="2040731"/>
            <a:chOff x="2304" y="384"/>
            <a:chExt cx="2572" cy="1714"/>
          </a:xfrm>
        </p:grpSpPr>
        <p:sp>
          <p:nvSpPr>
            <p:cNvPr id="18441" name="AutoShape 9"/>
            <p:cNvSpPr>
              <a:spLocks noChangeAspect="1" noChangeArrowheads="1" noTextEdit="1"/>
            </p:cNvSpPr>
            <p:nvPr/>
          </p:nvSpPr>
          <p:spPr bwMode="auto">
            <a:xfrm>
              <a:off x="2304" y="384"/>
              <a:ext cx="2572" cy="1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3666" y="1661"/>
              <a:ext cx="341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18445" name="Group 13"/>
          <p:cNvGrpSpPr>
            <a:grpSpLocks/>
          </p:cNvGrpSpPr>
          <p:nvPr/>
        </p:nvGrpSpPr>
        <p:grpSpPr bwMode="auto">
          <a:xfrm>
            <a:off x="1688065" y="2472258"/>
            <a:ext cx="1915715" cy="109538"/>
            <a:chOff x="2481" y="1616"/>
            <a:chExt cx="1609" cy="92"/>
          </a:xfrm>
        </p:grpSpPr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2481" y="1661"/>
              <a:ext cx="152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18444" name="Freeform 12"/>
            <p:cNvSpPr>
              <a:spLocks/>
            </p:cNvSpPr>
            <p:nvPr/>
          </p:nvSpPr>
          <p:spPr bwMode="auto">
            <a:xfrm>
              <a:off x="3998" y="1616"/>
              <a:ext cx="92" cy="92"/>
            </a:xfrm>
            <a:custGeom>
              <a:avLst/>
              <a:gdLst>
                <a:gd name="T0" fmla="*/ 0 w 92"/>
                <a:gd name="T1" fmla="*/ 92 h 92"/>
                <a:gd name="T2" fmla="*/ 92 w 92"/>
                <a:gd name="T3" fmla="*/ 45 h 92"/>
                <a:gd name="T4" fmla="*/ 0 w 92"/>
                <a:gd name="T5" fmla="*/ 0 h 92"/>
                <a:gd name="T6" fmla="*/ 0 w 92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92">
                  <a:moveTo>
                    <a:pt x="0" y="92"/>
                  </a:moveTo>
                  <a:lnTo>
                    <a:pt x="92" y="45"/>
                  </a:lnTo>
                  <a:lnTo>
                    <a:pt x="0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1623771" y="1254250"/>
            <a:ext cx="109538" cy="1307306"/>
            <a:chOff x="2427" y="593"/>
            <a:chExt cx="92" cy="1098"/>
          </a:xfrm>
        </p:grpSpPr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2472" y="680"/>
              <a:ext cx="1" cy="101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18447" name="Freeform 15"/>
            <p:cNvSpPr>
              <a:spLocks/>
            </p:cNvSpPr>
            <p:nvPr/>
          </p:nvSpPr>
          <p:spPr bwMode="auto">
            <a:xfrm>
              <a:off x="2427" y="593"/>
              <a:ext cx="92" cy="92"/>
            </a:xfrm>
            <a:custGeom>
              <a:avLst/>
              <a:gdLst>
                <a:gd name="T0" fmla="*/ 92 w 92"/>
                <a:gd name="T1" fmla="*/ 92 h 92"/>
                <a:gd name="T2" fmla="*/ 45 w 92"/>
                <a:gd name="T3" fmla="*/ 0 h 92"/>
                <a:gd name="T4" fmla="*/ 0 w 92"/>
                <a:gd name="T5" fmla="*/ 92 h 92"/>
                <a:gd name="T6" fmla="*/ 92 w 92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92">
                  <a:moveTo>
                    <a:pt x="92" y="92"/>
                  </a:moveTo>
                  <a:lnTo>
                    <a:pt x="45" y="0"/>
                  </a:lnTo>
                  <a:lnTo>
                    <a:pt x="0" y="92"/>
                  </a:lnTo>
                  <a:lnTo>
                    <a:pt x="92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2645327" y="1568574"/>
            <a:ext cx="103584" cy="103584"/>
          </a:xfrm>
          <a:prstGeom prst="ellipse">
            <a:avLst/>
          </a:prstGeom>
          <a:solidFill>
            <a:srgbClr val="FF0000"/>
          </a:solidFill>
          <a:ln w="142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 sz="2100"/>
          </a:p>
        </p:txBody>
      </p:sp>
      <p:grpSp>
        <p:nvGrpSpPr>
          <p:cNvPr id="18452" name="Group 20"/>
          <p:cNvGrpSpPr>
            <a:grpSpLocks/>
          </p:cNvGrpSpPr>
          <p:nvPr/>
        </p:nvGrpSpPr>
        <p:grpSpPr bwMode="auto">
          <a:xfrm>
            <a:off x="2640565" y="1618580"/>
            <a:ext cx="108347" cy="403622"/>
            <a:chOff x="3281" y="899"/>
            <a:chExt cx="91" cy="339"/>
          </a:xfrm>
        </p:grpSpPr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>
              <a:off x="3328" y="899"/>
              <a:ext cx="1" cy="25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18451" name="Freeform 19"/>
            <p:cNvSpPr>
              <a:spLocks/>
            </p:cNvSpPr>
            <p:nvPr/>
          </p:nvSpPr>
          <p:spPr bwMode="auto">
            <a:xfrm>
              <a:off x="3281" y="1146"/>
              <a:ext cx="91" cy="92"/>
            </a:xfrm>
            <a:custGeom>
              <a:avLst/>
              <a:gdLst>
                <a:gd name="T0" fmla="*/ 0 w 91"/>
                <a:gd name="T1" fmla="*/ 0 h 92"/>
                <a:gd name="T2" fmla="*/ 47 w 91"/>
                <a:gd name="T3" fmla="*/ 92 h 92"/>
                <a:gd name="T4" fmla="*/ 91 w 91"/>
                <a:gd name="T5" fmla="*/ 0 h 92"/>
                <a:gd name="T6" fmla="*/ 0 w 91"/>
                <a:gd name="T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92">
                  <a:moveTo>
                    <a:pt x="0" y="0"/>
                  </a:moveTo>
                  <a:lnTo>
                    <a:pt x="47" y="92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1682111" y="1618581"/>
            <a:ext cx="1014413" cy="915590"/>
            <a:chOff x="2476" y="899"/>
            <a:chExt cx="852" cy="769"/>
          </a:xfrm>
        </p:grpSpPr>
        <p:sp>
          <p:nvSpPr>
            <p:cNvPr id="18453" name="Freeform 21"/>
            <p:cNvSpPr>
              <a:spLocks/>
            </p:cNvSpPr>
            <p:nvPr/>
          </p:nvSpPr>
          <p:spPr bwMode="auto">
            <a:xfrm>
              <a:off x="2476" y="965"/>
              <a:ext cx="779" cy="703"/>
            </a:xfrm>
            <a:custGeom>
              <a:avLst/>
              <a:gdLst>
                <a:gd name="T0" fmla="*/ 0 w 779"/>
                <a:gd name="T1" fmla="*/ 691 h 703"/>
                <a:gd name="T2" fmla="*/ 12 w 779"/>
                <a:gd name="T3" fmla="*/ 703 h 703"/>
                <a:gd name="T4" fmla="*/ 779 w 779"/>
                <a:gd name="T5" fmla="*/ 11 h 703"/>
                <a:gd name="T6" fmla="*/ 767 w 779"/>
                <a:gd name="T7" fmla="*/ 0 h 703"/>
                <a:gd name="T8" fmla="*/ 0 w 779"/>
                <a:gd name="T9" fmla="*/ 691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9" h="703">
                  <a:moveTo>
                    <a:pt x="0" y="691"/>
                  </a:moveTo>
                  <a:lnTo>
                    <a:pt x="12" y="703"/>
                  </a:lnTo>
                  <a:lnTo>
                    <a:pt x="779" y="11"/>
                  </a:lnTo>
                  <a:lnTo>
                    <a:pt x="767" y="0"/>
                  </a:lnTo>
                  <a:lnTo>
                    <a:pt x="0" y="691"/>
                  </a:lnTo>
                  <a:close/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3205" y="899"/>
              <a:ext cx="123" cy="120"/>
            </a:xfrm>
            <a:custGeom>
              <a:avLst/>
              <a:gdLst>
                <a:gd name="T0" fmla="*/ 78 w 123"/>
                <a:gd name="T1" fmla="*/ 120 h 120"/>
                <a:gd name="T2" fmla="*/ 123 w 123"/>
                <a:gd name="T3" fmla="*/ 0 h 120"/>
                <a:gd name="T4" fmla="*/ 0 w 123"/>
                <a:gd name="T5" fmla="*/ 33 h 120"/>
                <a:gd name="T6" fmla="*/ 78 w 123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20">
                  <a:moveTo>
                    <a:pt x="78" y="120"/>
                  </a:moveTo>
                  <a:lnTo>
                    <a:pt x="123" y="0"/>
                  </a:lnTo>
                  <a:lnTo>
                    <a:pt x="0" y="33"/>
                  </a:lnTo>
                  <a:lnTo>
                    <a:pt x="78" y="120"/>
                  </a:lnTo>
                  <a:close/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2696524" y="1819795"/>
            <a:ext cx="406004" cy="40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2828265" y="1875756"/>
            <a:ext cx="8656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350"/>
              <a:t>g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1385646" y="1316162"/>
            <a:ext cx="406003" cy="40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1516196" y="1372121"/>
            <a:ext cx="8656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350"/>
              <a:t>y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3231887" y="2581796"/>
            <a:ext cx="86563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350"/>
              <a:t>x</a:t>
            </a:r>
            <a:endParaRPr lang="es-E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9" grpId="0" animBg="1"/>
      <p:bldP spid="18456" grpId="0" animBg="1"/>
      <p:bldP spid="18457" grpId="0"/>
      <p:bldP spid="18457" grpId="1"/>
      <p:bldP spid="18458" grpId="0" animBg="1"/>
      <p:bldP spid="18459" grpId="0"/>
      <p:bldP spid="18461" grpId="0"/>
      <p:bldP spid="1846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DB66-0F86-1745-8130-2E8D1FD8BBB1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7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BE7B-F413-A046-B902-191971D12ED7}" type="slidenum">
              <a:rPr lang="es-ES_tradnl"/>
              <a:pPr/>
              <a:t>29</a:t>
            </a:fld>
            <a:endParaRPr lang="es-ES_tradnl"/>
          </a:p>
        </p:txBody>
      </p:sp>
      <p:grpSp>
        <p:nvGrpSpPr>
          <p:cNvPr id="59580" name="Group 2236"/>
          <p:cNvGrpSpPr>
            <a:grpSpLocks/>
          </p:cNvGrpSpPr>
          <p:nvPr/>
        </p:nvGrpSpPr>
        <p:grpSpPr bwMode="auto">
          <a:xfrm>
            <a:off x="1277634" y="1185844"/>
            <a:ext cx="4104085" cy="2736056"/>
            <a:chOff x="1296" y="192"/>
            <a:chExt cx="3447" cy="2298"/>
          </a:xfrm>
        </p:grpSpPr>
        <p:grpSp>
          <p:nvGrpSpPr>
            <p:cNvPr id="59579" name="Group 2235"/>
            <p:cNvGrpSpPr>
              <a:grpSpLocks/>
            </p:cNvGrpSpPr>
            <p:nvPr/>
          </p:nvGrpSpPr>
          <p:grpSpPr bwMode="auto">
            <a:xfrm>
              <a:off x="1296" y="192"/>
              <a:ext cx="3447" cy="2298"/>
              <a:chOff x="1296" y="192"/>
              <a:chExt cx="3447" cy="2298"/>
            </a:xfrm>
          </p:grpSpPr>
          <p:sp>
            <p:nvSpPr>
              <p:cNvPr id="59520" name="Rectangle 2176"/>
              <p:cNvSpPr>
                <a:spLocks noChangeArrowheads="1"/>
              </p:cNvSpPr>
              <p:nvPr/>
            </p:nvSpPr>
            <p:spPr bwMode="auto">
              <a:xfrm>
                <a:off x="1648" y="458"/>
                <a:ext cx="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s-ES" sz="1800"/>
                  <a:t>y</a:t>
                </a:r>
                <a:endParaRPr lang="es-E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9523" name="Rectangle 2179"/>
              <p:cNvSpPr>
                <a:spLocks noChangeArrowheads="1"/>
              </p:cNvSpPr>
              <p:nvPr/>
            </p:nvSpPr>
            <p:spPr bwMode="auto">
              <a:xfrm>
                <a:off x="2764" y="426"/>
                <a:ext cx="6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s-ES" sz="1200"/>
                  <a:t>0</a:t>
                </a:r>
                <a:endParaRPr lang="es-ES" sz="18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9578" name="Group 2234"/>
              <p:cNvGrpSpPr>
                <a:grpSpLocks/>
              </p:cNvGrpSpPr>
              <p:nvPr/>
            </p:nvGrpSpPr>
            <p:grpSpPr bwMode="auto">
              <a:xfrm>
                <a:off x="1296" y="192"/>
                <a:ext cx="3447" cy="2298"/>
                <a:chOff x="1296" y="192"/>
                <a:chExt cx="3447" cy="2298"/>
              </a:xfrm>
            </p:grpSpPr>
            <p:grpSp>
              <p:nvGrpSpPr>
                <p:cNvPr id="59516" name="Group 2172"/>
                <p:cNvGrpSpPr>
                  <a:grpSpLocks/>
                </p:cNvGrpSpPr>
                <p:nvPr/>
              </p:nvGrpSpPr>
              <p:grpSpPr bwMode="auto">
                <a:xfrm>
                  <a:off x="2561" y="793"/>
                  <a:ext cx="274" cy="354"/>
                  <a:chOff x="2561" y="793"/>
                  <a:chExt cx="274" cy="354"/>
                </a:xfrm>
              </p:grpSpPr>
              <p:sp>
                <p:nvSpPr>
                  <p:cNvPr id="59513" name="Freeform 2169"/>
                  <p:cNvSpPr>
                    <a:spLocks/>
                  </p:cNvSpPr>
                  <p:nvPr/>
                </p:nvSpPr>
                <p:spPr bwMode="auto">
                  <a:xfrm>
                    <a:off x="2561" y="802"/>
                    <a:ext cx="230" cy="345"/>
                  </a:xfrm>
                  <a:custGeom>
                    <a:avLst/>
                    <a:gdLst>
                      <a:gd name="T0" fmla="*/ 0 w 230"/>
                      <a:gd name="T1" fmla="*/ 0 h 345"/>
                      <a:gd name="T2" fmla="*/ 22 w 230"/>
                      <a:gd name="T3" fmla="*/ 4 h 345"/>
                      <a:gd name="T4" fmla="*/ 48 w 230"/>
                      <a:gd name="T5" fmla="*/ 7 h 345"/>
                      <a:gd name="T6" fmla="*/ 70 w 230"/>
                      <a:gd name="T7" fmla="*/ 16 h 345"/>
                      <a:gd name="T8" fmla="*/ 89 w 230"/>
                      <a:gd name="T9" fmla="*/ 29 h 345"/>
                      <a:gd name="T10" fmla="*/ 127 w 230"/>
                      <a:gd name="T11" fmla="*/ 61 h 345"/>
                      <a:gd name="T12" fmla="*/ 163 w 230"/>
                      <a:gd name="T13" fmla="*/ 102 h 345"/>
                      <a:gd name="T14" fmla="*/ 191 w 230"/>
                      <a:gd name="T15" fmla="*/ 154 h 345"/>
                      <a:gd name="T16" fmla="*/ 210 w 230"/>
                      <a:gd name="T17" fmla="*/ 211 h 345"/>
                      <a:gd name="T18" fmla="*/ 226 w 230"/>
                      <a:gd name="T19" fmla="*/ 275 h 345"/>
                      <a:gd name="T20" fmla="*/ 230 w 230"/>
                      <a:gd name="T21" fmla="*/ 345 h 3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30" h="345">
                        <a:moveTo>
                          <a:pt x="0" y="0"/>
                        </a:moveTo>
                        <a:lnTo>
                          <a:pt x="22" y="4"/>
                        </a:lnTo>
                        <a:lnTo>
                          <a:pt x="48" y="7"/>
                        </a:lnTo>
                        <a:lnTo>
                          <a:pt x="70" y="16"/>
                        </a:lnTo>
                        <a:lnTo>
                          <a:pt x="89" y="29"/>
                        </a:lnTo>
                        <a:lnTo>
                          <a:pt x="127" y="61"/>
                        </a:lnTo>
                        <a:lnTo>
                          <a:pt x="163" y="102"/>
                        </a:lnTo>
                        <a:lnTo>
                          <a:pt x="191" y="154"/>
                        </a:lnTo>
                        <a:lnTo>
                          <a:pt x="210" y="211"/>
                        </a:lnTo>
                        <a:lnTo>
                          <a:pt x="226" y="275"/>
                        </a:lnTo>
                        <a:lnTo>
                          <a:pt x="230" y="345"/>
                        </a:lnTo>
                      </a:path>
                    </a:pathLst>
                  </a:custGeom>
                  <a:noFill/>
                  <a:ln w="2063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59514" name="Freeform 2170"/>
                  <p:cNvSpPr>
                    <a:spLocks/>
                  </p:cNvSpPr>
                  <p:nvPr/>
                </p:nvSpPr>
                <p:spPr bwMode="auto">
                  <a:xfrm>
                    <a:off x="2561" y="793"/>
                    <a:ext cx="140" cy="115"/>
                  </a:xfrm>
                  <a:custGeom>
                    <a:avLst/>
                    <a:gdLst>
                      <a:gd name="T0" fmla="*/ 140 w 140"/>
                      <a:gd name="T1" fmla="*/ 0 h 115"/>
                      <a:gd name="T2" fmla="*/ 0 w 140"/>
                      <a:gd name="T3" fmla="*/ 9 h 115"/>
                      <a:gd name="T4" fmla="*/ 89 w 140"/>
                      <a:gd name="T5" fmla="*/ 115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40" h="115">
                        <a:moveTo>
                          <a:pt x="140" y="0"/>
                        </a:moveTo>
                        <a:lnTo>
                          <a:pt x="0" y="9"/>
                        </a:lnTo>
                        <a:lnTo>
                          <a:pt x="89" y="115"/>
                        </a:lnTo>
                      </a:path>
                    </a:pathLst>
                  </a:custGeom>
                  <a:noFill/>
                  <a:ln w="2063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59515" name="Freeform 2171"/>
                  <p:cNvSpPr>
                    <a:spLocks/>
                  </p:cNvSpPr>
                  <p:nvPr/>
                </p:nvSpPr>
                <p:spPr bwMode="auto">
                  <a:xfrm>
                    <a:off x="2711" y="1016"/>
                    <a:ext cx="124" cy="131"/>
                  </a:xfrm>
                  <a:custGeom>
                    <a:avLst/>
                    <a:gdLst>
                      <a:gd name="T0" fmla="*/ 0 w 124"/>
                      <a:gd name="T1" fmla="*/ 16 h 131"/>
                      <a:gd name="T2" fmla="*/ 80 w 124"/>
                      <a:gd name="T3" fmla="*/ 131 h 131"/>
                      <a:gd name="T4" fmla="*/ 124 w 124"/>
                      <a:gd name="T5" fmla="*/ 0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4" h="131">
                        <a:moveTo>
                          <a:pt x="0" y="16"/>
                        </a:moveTo>
                        <a:lnTo>
                          <a:pt x="80" y="131"/>
                        </a:lnTo>
                        <a:lnTo>
                          <a:pt x="124" y="0"/>
                        </a:lnTo>
                      </a:path>
                    </a:pathLst>
                  </a:custGeom>
                  <a:noFill/>
                  <a:ln w="2063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</p:grpSp>
            <p:grpSp>
              <p:nvGrpSpPr>
                <p:cNvPr id="59577" name="Group 2233"/>
                <p:cNvGrpSpPr>
                  <a:grpSpLocks/>
                </p:cNvGrpSpPr>
                <p:nvPr/>
              </p:nvGrpSpPr>
              <p:grpSpPr bwMode="auto">
                <a:xfrm>
                  <a:off x="1296" y="192"/>
                  <a:ext cx="3447" cy="2298"/>
                  <a:chOff x="1296" y="192"/>
                  <a:chExt cx="3447" cy="2298"/>
                </a:xfrm>
              </p:grpSpPr>
              <p:grpSp>
                <p:nvGrpSpPr>
                  <p:cNvPr id="59412" name="Group 2068"/>
                  <p:cNvGrpSpPr>
                    <a:grpSpLocks/>
                  </p:cNvGrpSpPr>
                  <p:nvPr/>
                </p:nvGrpSpPr>
                <p:grpSpPr bwMode="auto">
                  <a:xfrm>
                    <a:off x="1849" y="588"/>
                    <a:ext cx="977" cy="543"/>
                    <a:chOff x="1849" y="588"/>
                    <a:chExt cx="977" cy="543"/>
                  </a:xfrm>
                </p:grpSpPr>
                <p:sp>
                  <p:nvSpPr>
                    <p:cNvPr id="59410" name="Line 206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849" y="646"/>
                      <a:ext cx="865" cy="485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0000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1" name="Freeform 2067"/>
                    <p:cNvSpPr>
                      <a:spLocks/>
                    </p:cNvSpPr>
                    <p:nvPr/>
                  </p:nvSpPr>
                  <p:spPr bwMode="auto">
                    <a:xfrm>
                      <a:off x="2676" y="588"/>
                      <a:ext cx="150" cy="125"/>
                    </a:xfrm>
                    <a:custGeom>
                      <a:avLst/>
                      <a:gdLst>
                        <a:gd name="T0" fmla="*/ 67 w 150"/>
                        <a:gd name="T1" fmla="*/ 125 h 125"/>
                        <a:gd name="T2" fmla="*/ 150 w 150"/>
                        <a:gd name="T3" fmla="*/ 0 h 125"/>
                        <a:gd name="T4" fmla="*/ 0 w 150"/>
                        <a:gd name="T5" fmla="*/ 4 h 125"/>
                        <a:gd name="T6" fmla="*/ 67 w 150"/>
                        <a:gd name="T7" fmla="*/ 125 h 1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50" h="125">
                          <a:moveTo>
                            <a:pt x="67" y="125"/>
                          </a:moveTo>
                          <a:lnTo>
                            <a:pt x="150" y="0"/>
                          </a:lnTo>
                          <a:lnTo>
                            <a:pt x="0" y="4"/>
                          </a:lnTo>
                          <a:lnTo>
                            <a:pt x="67" y="125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grpSp>
                <p:nvGrpSpPr>
                  <p:cNvPr id="59512" name="Group 2168"/>
                  <p:cNvGrpSpPr>
                    <a:grpSpLocks/>
                  </p:cNvGrpSpPr>
                  <p:nvPr/>
                </p:nvGrpSpPr>
                <p:grpSpPr bwMode="auto">
                  <a:xfrm>
                    <a:off x="1795" y="1137"/>
                    <a:ext cx="2515" cy="16"/>
                    <a:chOff x="1795" y="1137"/>
                    <a:chExt cx="2515" cy="16"/>
                  </a:xfrm>
                </p:grpSpPr>
                <p:sp>
                  <p:nvSpPr>
                    <p:cNvPr id="59413" name="Freeform 2069"/>
                    <p:cNvSpPr>
                      <a:spLocks/>
                    </p:cNvSpPr>
                    <p:nvPr/>
                  </p:nvSpPr>
                  <p:spPr bwMode="auto">
                    <a:xfrm>
                      <a:off x="1795" y="1137"/>
                      <a:ext cx="12" cy="13"/>
                    </a:xfrm>
                    <a:custGeom>
                      <a:avLst/>
                      <a:gdLst>
                        <a:gd name="T0" fmla="*/ 9 w 12"/>
                        <a:gd name="T1" fmla="*/ 0 h 13"/>
                        <a:gd name="T2" fmla="*/ 6 w 12"/>
                        <a:gd name="T3" fmla="*/ 0 h 13"/>
                        <a:gd name="T4" fmla="*/ 3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7 h 13"/>
                        <a:gd name="T10" fmla="*/ 3 w 12"/>
                        <a:gd name="T11" fmla="*/ 10 h 13"/>
                        <a:gd name="T12" fmla="*/ 6 w 12"/>
                        <a:gd name="T13" fmla="*/ 13 h 13"/>
                        <a:gd name="T14" fmla="*/ 6 w 12"/>
                        <a:gd name="T15" fmla="*/ 13 h 13"/>
                        <a:gd name="T16" fmla="*/ 6 w 12"/>
                        <a:gd name="T17" fmla="*/ 13 h 13"/>
                        <a:gd name="T18" fmla="*/ 9 w 12"/>
                        <a:gd name="T19" fmla="*/ 10 h 13"/>
                        <a:gd name="T20" fmla="*/ 12 w 12"/>
                        <a:gd name="T21" fmla="*/ 7 h 13"/>
                        <a:gd name="T22" fmla="*/ 12 w 12"/>
                        <a:gd name="T23" fmla="*/ 7 h 13"/>
                        <a:gd name="T24" fmla="*/ 9 w 12"/>
                        <a:gd name="T25" fmla="*/ 4 h 13"/>
                        <a:gd name="T26" fmla="*/ 9 w 12"/>
                        <a:gd name="T27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9" y="0"/>
                          </a:moveTo>
                          <a:lnTo>
                            <a:pt x="6" y="0"/>
                          </a:lnTo>
                          <a:lnTo>
                            <a:pt x="3" y="4"/>
                          </a:lnTo>
                          <a:lnTo>
                            <a:pt x="0" y="7"/>
                          </a:lnTo>
                          <a:lnTo>
                            <a:pt x="0" y="7"/>
                          </a:lnTo>
                          <a:lnTo>
                            <a:pt x="3" y="10"/>
                          </a:lnTo>
                          <a:lnTo>
                            <a:pt x="6" y="13"/>
                          </a:lnTo>
                          <a:lnTo>
                            <a:pt x="6" y="13"/>
                          </a:lnTo>
                          <a:lnTo>
                            <a:pt x="6" y="13"/>
                          </a:lnTo>
                          <a:lnTo>
                            <a:pt x="9" y="10"/>
                          </a:lnTo>
                          <a:lnTo>
                            <a:pt x="12" y="7"/>
                          </a:lnTo>
                          <a:lnTo>
                            <a:pt x="12" y="7"/>
                          </a:lnTo>
                          <a:lnTo>
                            <a:pt x="9" y="4"/>
                          </a:lnTo>
                          <a:lnTo>
                            <a:pt x="9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4" name="Freeform 2070"/>
                    <p:cNvSpPr>
                      <a:spLocks/>
                    </p:cNvSpPr>
                    <p:nvPr/>
                  </p:nvSpPr>
                  <p:spPr bwMode="auto">
                    <a:xfrm>
                      <a:off x="1820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7 w 13"/>
                        <a:gd name="T17" fmla="*/ 13 h 13"/>
                        <a:gd name="T18" fmla="*/ 10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10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7" y="13"/>
                          </a:lnTo>
                          <a:lnTo>
                            <a:pt x="10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10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5" name="Freeform 2071"/>
                    <p:cNvSpPr>
                      <a:spLocks/>
                    </p:cNvSpPr>
                    <p:nvPr/>
                  </p:nvSpPr>
                  <p:spPr bwMode="auto">
                    <a:xfrm>
                      <a:off x="1846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6 w 13"/>
                        <a:gd name="T17" fmla="*/ 13 h 13"/>
                        <a:gd name="T18" fmla="*/ 9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9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6" y="13"/>
                          </a:lnTo>
                          <a:lnTo>
                            <a:pt x="9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9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6" name="Freeform 2072"/>
                    <p:cNvSpPr>
                      <a:spLocks/>
                    </p:cNvSpPr>
                    <p:nvPr/>
                  </p:nvSpPr>
                  <p:spPr bwMode="auto">
                    <a:xfrm>
                      <a:off x="1871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7 w 13"/>
                        <a:gd name="T17" fmla="*/ 13 h 13"/>
                        <a:gd name="T18" fmla="*/ 10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10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7" y="13"/>
                          </a:lnTo>
                          <a:lnTo>
                            <a:pt x="10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10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7" name="Freeform 2073"/>
                    <p:cNvSpPr>
                      <a:spLocks/>
                    </p:cNvSpPr>
                    <p:nvPr/>
                  </p:nvSpPr>
                  <p:spPr bwMode="auto">
                    <a:xfrm>
                      <a:off x="1897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6 w 13"/>
                        <a:gd name="T17" fmla="*/ 13 h 13"/>
                        <a:gd name="T18" fmla="*/ 9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9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6" y="13"/>
                          </a:lnTo>
                          <a:lnTo>
                            <a:pt x="9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9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8" name="Freeform 2074"/>
                    <p:cNvSpPr>
                      <a:spLocks/>
                    </p:cNvSpPr>
                    <p:nvPr/>
                  </p:nvSpPr>
                  <p:spPr bwMode="auto">
                    <a:xfrm>
                      <a:off x="1922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7 w 13"/>
                        <a:gd name="T17" fmla="*/ 13 h 13"/>
                        <a:gd name="T18" fmla="*/ 10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10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7" y="13"/>
                          </a:lnTo>
                          <a:lnTo>
                            <a:pt x="10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10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19" name="Freeform 2075"/>
                    <p:cNvSpPr>
                      <a:spLocks/>
                    </p:cNvSpPr>
                    <p:nvPr/>
                  </p:nvSpPr>
                  <p:spPr bwMode="auto">
                    <a:xfrm>
                      <a:off x="1948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6 w 13"/>
                        <a:gd name="T17" fmla="*/ 13 h 13"/>
                        <a:gd name="T18" fmla="*/ 10 w 13"/>
                        <a:gd name="T19" fmla="*/ 10 h 13"/>
                        <a:gd name="T20" fmla="*/ 13 w 13"/>
                        <a:gd name="T21" fmla="*/ 7 h 13"/>
                        <a:gd name="T22" fmla="*/ 13 w 13"/>
                        <a:gd name="T23" fmla="*/ 7 h 13"/>
                        <a:gd name="T24" fmla="*/ 10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6" y="13"/>
                          </a:lnTo>
                          <a:lnTo>
                            <a:pt x="10" y="10"/>
                          </a:lnTo>
                          <a:lnTo>
                            <a:pt x="13" y="7"/>
                          </a:lnTo>
                          <a:lnTo>
                            <a:pt x="13" y="7"/>
                          </a:lnTo>
                          <a:lnTo>
                            <a:pt x="10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0" name="Freeform 2076"/>
                    <p:cNvSpPr>
                      <a:spLocks/>
                    </p:cNvSpPr>
                    <p:nvPr/>
                  </p:nvSpPr>
                  <p:spPr bwMode="auto">
                    <a:xfrm>
                      <a:off x="1973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1" name="Freeform 2077"/>
                    <p:cNvSpPr>
                      <a:spLocks/>
                    </p:cNvSpPr>
                    <p:nvPr/>
                  </p:nvSpPr>
                  <p:spPr bwMode="auto">
                    <a:xfrm>
                      <a:off x="1999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2" name="Freeform 2078"/>
                    <p:cNvSpPr>
                      <a:spLocks/>
                    </p:cNvSpPr>
                    <p:nvPr/>
                  </p:nvSpPr>
                  <p:spPr bwMode="auto">
                    <a:xfrm>
                      <a:off x="2025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3" name="Freeform 2079"/>
                    <p:cNvSpPr>
                      <a:spLocks/>
                    </p:cNvSpPr>
                    <p:nvPr/>
                  </p:nvSpPr>
                  <p:spPr bwMode="auto">
                    <a:xfrm>
                      <a:off x="2050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4" name="Freeform 2080"/>
                    <p:cNvSpPr>
                      <a:spLocks/>
                    </p:cNvSpPr>
                    <p:nvPr/>
                  </p:nvSpPr>
                  <p:spPr bwMode="auto">
                    <a:xfrm>
                      <a:off x="2076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5" name="Freeform 2081"/>
                    <p:cNvSpPr>
                      <a:spLocks/>
                    </p:cNvSpPr>
                    <p:nvPr/>
                  </p:nvSpPr>
                  <p:spPr bwMode="auto">
                    <a:xfrm>
                      <a:off x="2101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6" name="Freeform 2082"/>
                    <p:cNvSpPr>
                      <a:spLocks/>
                    </p:cNvSpPr>
                    <p:nvPr/>
                  </p:nvSpPr>
                  <p:spPr bwMode="auto">
                    <a:xfrm>
                      <a:off x="2127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7" name="Freeform 2083"/>
                    <p:cNvSpPr>
                      <a:spLocks/>
                    </p:cNvSpPr>
                    <p:nvPr/>
                  </p:nvSpPr>
                  <p:spPr bwMode="auto">
                    <a:xfrm>
                      <a:off x="2152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8" name="Freeform 2084"/>
                    <p:cNvSpPr>
                      <a:spLocks/>
                    </p:cNvSpPr>
                    <p:nvPr/>
                  </p:nvSpPr>
                  <p:spPr bwMode="auto">
                    <a:xfrm>
                      <a:off x="2178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29" name="Freeform 2085"/>
                    <p:cNvSpPr>
                      <a:spLocks/>
                    </p:cNvSpPr>
                    <p:nvPr/>
                  </p:nvSpPr>
                  <p:spPr bwMode="auto">
                    <a:xfrm>
                      <a:off x="2203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0" name="Freeform 2086"/>
                    <p:cNvSpPr>
                      <a:spLocks/>
                    </p:cNvSpPr>
                    <p:nvPr/>
                  </p:nvSpPr>
                  <p:spPr bwMode="auto">
                    <a:xfrm>
                      <a:off x="2229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1" name="Freeform 2087"/>
                    <p:cNvSpPr>
                      <a:spLocks/>
                    </p:cNvSpPr>
                    <p:nvPr/>
                  </p:nvSpPr>
                  <p:spPr bwMode="auto">
                    <a:xfrm>
                      <a:off x="2254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2" name="Freeform 2088"/>
                    <p:cNvSpPr>
                      <a:spLocks/>
                    </p:cNvSpPr>
                    <p:nvPr/>
                  </p:nvSpPr>
                  <p:spPr bwMode="auto">
                    <a:xfrm>
                      <a:off x="2280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3" name="Freeform 2089"/>
                    <p:cNvSpPr>
                      <a:spLocks/>
                    </p:cNvSpPr>
                    <p:nvPr/>
                  </p:nvSpPr>
                  <p:spPr bwMode="auto">
                    <a:xfrm>
                      <a:off x="2305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4" name="Freeform 2090"/>
                    <p:cNvSpPr>
                      <a:spLocks/>
                    </p:cNvSpPr>
                    <p:nvPr/>
                  </p:nvSpPr>
                  <p:spPr bwMode="auto">
                    <a:xfrm>
                      <a:off x="2331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5" name="Freeform 2091"/>
                    <p:cNvSpPr>
                      <a:spLocks/>
                    </p:cNvSpPr>
                    <p:nvPr/>
                  </p:nvSpPr>
                  <p:spPr bwMode="auto">
                    <a:xfrm>
                      <a:off x="2356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6" name="Freeform 2092"/>
                    <p:cNvSpPr>
                      <a:spLocks/>
                    </p:cNvSpPr>
                    <p:nvPr/>
                  </p:nvSpPr>
                  <p:spPr bwMode="auto">
                    <a:xfrm>
                      <a:off x="2382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7" name="Freeform 2093"/>
                    <p:cNvSpPr>
                      <a:spLocks/>
                    </p:cNvSpPr>
                    <p:nvPr/>
                  </p:nvSpPr>
                  <p:spPr bwMode="auto">
                    <a:xfrm>
                      <a:off x="2408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8" name="Freeform 2094"/>
                    <p:cNvSpPr>
                      <a:spLocks/>
                    </p:cNvSpPr>
                    <p:nvPr/>
                  </p:nvSpPr>
                  <p:spPr bwMode="auto">
                    <a:xfrm>
                      <a:off x="2433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39" name="Freeform 2095"/>
                    <p:cNvSpPr>
                      <a:spLocks/>
                    </p:cNvSpPr>
                    <p:nvPr/>
                  </p:nvSpPr>
                  <p:spPr bwMode="auto">
                    <a:xfrm>
                      <a:off x="2459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0" name="Freeform 2096"/>
                    <p:cNvSpPr>
                      <a:spLocks/>
                    </p:cNvSpPr>
                    <p:nvPr/>
                  </p:nvSpPr>
                  <p:spPr bwMode="auto">
                    <a:xfrm>
                      <a:off x="2484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1" name="Freeform 2097"/>
                    <p:cNvSpPr>
                      <a:spLocks/>
                    </p:cNvSpPr>
                    <p:nvPr/>
                  </p:nvSpPr>
                  <p:spPr bwMode="auto">
                    <a:xfrm>
                      <a:off x="2510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2" name="Freeform 2098"/>
                    <p:cNvSpPr>
                      <a:spLocks/>
                    </p:cNvSpPr>
                    <p:nvPr/>
                  </p:nvSpPr>
                  <p:spPr bwMode="auto">
                    <a:xfrm>
                      <a:off x="2535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3" name="Freeform 2099"/>
                    <p:cNvSpPr>
                      <a:spLocks/>
                    </p:cNvSpPr>
                    <p:nvPr/>
                  </p:nvSpPr>
                  <p:spPr bwMode="auto">
                    <a:xfrm>
                      <a:off x="2561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4" name="Freeform 2100"/>
                    <p:cNvSpPr>
                      <a:spLocks/>
                    </p:cNvSpPr>
                    <p:nvPr/>
                  </p:nvSpPr>
                  <p:spPr bwMode="auto">
                    <a:xfrm>
                      <a:off x="2586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5" name="Freeform 2101"/>
                    <p:cNvSpPr>
                      <a:spLocks/>
                    </p:cNvSpPr>
                    <p:nvPr/>
                  </p:nvSpPr>
                  <p:spPr bwMode="auto">
                    <a:xfrm>
                      <a:off x="2612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6" name="Freeform 2102"/>
                    <p:cNvSpPr>
                      <a:spLocks/>
                    </p:cNvSpPr>
                    <p:nvPr/>
                  </p:nvSpPr>
                  <p:spPr bwMode="auto">
                    <a:xfrm>
                      <a:off x="2637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7" name="Freeform 2103"/>
                    <p:cNvSpPr>
                      <a:spLocks/>
                    </p:cNvSpPr>
                    <p:nvPr/>
                  </p:nvSpPr>
                  <p:spPr bwMode="auto">
                    <a:xfrm>
                      <a:off x="2663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8" name="Freeform 2104"/>
                    <p:cNvSpPr>
                      <a:spLocks/>
                    </p:cNvSpPr>
                    <p:nvPr/>
                  </p:nvSpPr>
                  <p:spPr bwMode="auto">
                    <a:xfrm>
                      <a:off x="2688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49" name="Freeform 2105"/>
                    <p:cNvSpPr>
                      <a:spLocks/>
                    </p:cNvSpPr>
                    <p:nvPr/>
                  </p:nvSpPr>
                  <p:spPr bwMode="auto">
                    <a:xfrm>
                      <a:off x="2714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0" name="Freeform 2106"/>
                    <p:cNvSpPr>
                      <a:spLocks/>
                    </p:cNvSpPr>
                    <p:nvPr/>
                  </p:nvSpPr>
                  <p:spPr bwMode="auto">
                    <a:xfrm>
                      <a:off x="2739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1" name="Freeform 2107"/>
                    <p:cNvSpPr>
                      <a:spLocks/>
                    </p:cNvSpPr>
                    <p:nvPr/>
                  </p:nvSpPr>
                  <p:spPr bwMode="auto">
                    <a:xfrm>
                      <a:off x="2765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2" name="Freeform 2108"/>
                    <p:cNvSpPr>
                      <a:spLocks/>
                    </p:cNvSpPr>
                    <p:nvPr/>
                  </p:nvSpPr>
                  <p:spPr bwMode="auto">
                    <a:xfrm>
                      <a:off x="2791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3" name="Freeform 2109"/>
                    <p:cNvSpPr>
                      <a:spLocks/>
                    </p:cNvSpPr>
                    <p:nvPr/>
                  </p:nvSpPr>
                  <p:spPr bwMode="auto">
                    <a:xfrm>
                      <a:off x="2816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4" name="Freeform 2110"/>
                    <p:cNvSpPr>
                      <a:spLocks/>
                    </p:cNvSpPr>
                    <p:nvPr/>
                  </p:nvSpPr>
                  <p:spPr bwMode="auto">
                    <a:xfrm>
                      <a:off x="2842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5" name="Freeform 2111"/>
                    <p:cNvSpPr>
                      <a:spLocks/>
                    </p:cNvSpPr>
                    <p:nvPr/>
                  </p:nvSpPr>
                  <p:spPr bwMode="auto">
                    <a:xfrm>
                      <a:off x="2867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6" name="Freeform 2112"/>
                    <p:cNvSpPr>
                      <a:spLocks/>
                    </p:cNvSpPr>
                    <p:nvPr/>
                  </p:nvSpPr>
                  <p:spPr bwMode="auto">
                    <a:xfrm>
                      <a:off x="2893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7" name="Freeform 2113"/>
                    <p:cNvSpPr>
                      <a:spLocks/>
                    </p:cNvSpPr>
                    <p:nvPr/>
                  </p:nvSpPr>
                  <p:spPr bwMode="auto">
                    <a:xfrm>
                      <a:off x="2918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8" name="Freeform 2114"/>
                    <p:cNvSpPr>
                      <a:spLocks/>
                    </p:cNvSpPr>
                    <p:nvPr/>
                  </p:nvSpPr>
                  <p:spPr bwMode="auto">
                    <a:xfrm>
                      <a:off x="2944" y="1137"/>
                      <a:ext cx="12" cy="13"/>
                    </a:xfrm>
                    <a:custGeom>
                      <a:avLst/>
                      <a:gdLst>
                        <a:gd name="T0" fmla="*/ 6 w 12"/>
                        <a:gd name="T1" fmla="*/ 0 h 13"/>
                        <a:gd name="T2" fmla="*/ 3 w 12"/>
                        <a:gd name="T3" fmla="*/ 0 h 13"/>
                        <a:gd name="T4" fmla="*/ 0 w 12"/>
                        <a:gd name="T5" fmla="*/ 4 h 13"/>
                        <a:gd name="T6" fmla="*/ 0 w 12"/>
                        <a:gd name="T7" fmla="*/ 7 h 13"/>
                        <a:gd name="T8" fmla="*/ 0 w 12"/>
                        <a:gd name="T9" fmla="*/ 10 h 13"/>
                        <a:gd name="T10" fmla="*/ 0 w 12"/>
                        <a:gd name="T11" fmla="*/ 13 h 13"/>
                        <a:gd name="T12" fmla="*/ 3 w 12"/>
                        <a:gd name="T13" fmla="*/ 13 h 13"/>
                        <a:gd name="T14" fmla="*/ 6 w 12"/>
                        <a:gd name="T15" fmla="*/ 13 h 13"/>
                        <a:gd name="T16" fmla="*/ 9 w 12"/>
                        <a:gd name="T17" fmla="*/ 13 h 13"/>
                        <a:gd name="T18" fmla="*/ 12 w 12"/>
                        <a:gd name="T19" fmla="*/ 13 h 13"/>
                        <a:gd name="T20" fmla="*/ 12 w 12"/>
                        <a:gd name="T21" fmla="*/ 10 h 13"/>
                        <a:gd name="T22" fmla="*/ 12 w 12"/>
                        <a:gd name="T23" fmla="*/ 7 h 13"/>
                        <a:gd name="T24" fmla="*/ 12 w 12"/>
                        <a:gd name="T25" fmla="*/ 4 h 13"/>
                        <a:gd name="T26" fmla="*/ 9 w 12"/>
                        <a:gd name="T27" fmla="*/ 0 h 13"/>
                        <a:gd name="T28" fmla="*/ 6 w 12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2" y="13"/>
                          </a:lnTo>
                          <a:lnTo>
                            <a:pt x="12" y="10"/>
                          </a:lnTo>
                          <a:lnTo>
                            <a:pt x="12" y="7"/>
                          </a:lnTo>
                          <a:lnTo>
                            <a:pt x="12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59" name="Freeform 2115"/>
                    <p:cNvSpPr>
                      <a:spLocks/>
                    </p:cNvSpPr>
                    <p:nvPr/>
                  </p:nvSpPr>
                  <p:spPr bwMode="auto">
                    <a:xfrm>
                      <a:off x="2969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0" name="Freeform 2116"/>
                    <p:cNvSpPr>
                      <a:spLocks/>
                    </p:cNvSpPr>
                    <p:nvPr/>
                  </p:nvSpPr>
                  <p:spPr bwMode="auto">
                    <a:xfrm>
                      <a:off x="2995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1" name="Freeform 2117"/>
                    <p:cNvSpPr>
                      <a:spLocks/>
                    </p:cNvSpPr>
                    <p:nvPr/>
                  </p:nvSpPr>
                  <p:spPr bwMode="auto">
                    <a:xfrm>
                      <a:off x="3020" y="1137"/>
                      <a:ext cx="13" cy="13"/>
                    </a:xfrm>
                    <a:custGeom>
                      <a:avLst/>
                      <a:gdLst>
                        <a:gd name="T0" fmla="*/ 7 w 13"/>
                        <a:gd name="T1" fmla="*/ 0 h 13"/>
                        <a:gd name="T2" fmla="*/ 4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4 w 13"/>
                        <a:gd name="T13" fmla="*/ 13 h 13"/>
                        <a:gd name="T14" fmla="*/ 7 w 13"/>
                        <a:gd name="T15" fmla="*/ 13 h 13"/>
                        <a:gd name="T16" fmla="*/ 10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10 w 13"/>
                        <a:gd name="T27" fmla="*/ 0 h 13"/>
                        <a:gd name="T28" fmla="*/ 7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4" y="13"/>
                          </a:lnTo>
                          <a:lnTo>
                            <a:pt x="7" y="13"/>
                          </a:lnTo>
                          <a:lnTo>
                            <a:pt x="10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2" name="Freeform 2118"/>
                    <p:cNvSpPr>
                      <a:spLocks/>
                    </p:cNvSpPr>
                    <p:nvPr/>
                  </p:nvSpPr>
                  <p:spPr bwMode="auto">
                    <a:xfrm>
                      <a:off x="3046" y="1137"/>
                      <a:ext cx="13" cy="13"/>
                    </a:xfrm>
                    <a:custGeom>
                      <a:avLst/>
                      <a:gdLst>
                        <a:gd name="T0" fmla="*/ 6 w 13"/>
                        <a:gd name="T1" fmla="*/ 0 h 13"/>
                        <a:gd name="T2" fmla="*/ 3 w 13"/>
                        <a:gd name="T3" fmla="*/ 0 h 13"/>
                        <a:gd name="T4" fmla="*/ 0 w 13"/>
                        <a:gd name="T5" fmla="*/ 4 h 13"/>
                        <a:gd name="T6" fmla="*/ 0 w 13"/>
                        <a:gd name="T7" fmla="*/ 7 h 13"/>
                        <a:gd name="T8" fmla="*/ 0 w 13"/>
                        <a:gd name="T9" fmla="*/ 10 h 13"/>
                        <a:gd name="T10" fmla="*/ 0 w 13"/>
                        <a:gd name="T11" fmla="*/ 13 h 13"/>
                        <a:gd name="T12" fmla="*/ 3 w 13"/>
                        <a:gd name="T13" fmla="*/ 13 h 13"/>
                        <a:gd name="T14" fmla="*/ 6 w 13"/>
                        <a:gd name="T15" fmla="*/ 13 h 13"/>
                        <a:gd name="T16" fmla="*/ 9 w 13"/>
                        <a:gd name="T17" fmla="*/ 13 h 13"/>
                        <a:gd name="T18" fmla="*/ 13 w 13"/>
                        <a:gd name="T19" fmla="*/ 13 h 13"/>
                        <a:gd name="T20" fmla="*/ 13 w 13"/>
                        <a:gd name="T21" fmla="*/ 10 h 13"/>
                        <a:gd name="T22" fmla="*/ 13 w 13"/>
                        <a:gd name="T23" fmla="*/ 7 h 13"/>
                        <a:gd name="T24" fmla="*/ 13 w 13"/>
                        <a:gd name="T25" fmla="*/ 4 h 13"/>
                        <a:gd name="T26" fmla="*/ 9 w 13"/>
                        <a:gd name="T27" fmla="*/ 0 h 13"/>
                        <a:gd name="T28" fmla="*/ 6 w 13"/>
                        <a:gd name="T2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3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4"/>
                          </a:lnTo>
                          <a:lnTo>
                            <a:pt x="0" y="7"/>
                          </a:lnTo>
                          <a:lnTo>
                            <a:pt x="0" y="10"/>
                          </a:lnTo>
                          <a:lnTo>
                            <a:pt x="0" y="13"/>
                          </a:lnTo>
                          <a:lnTo>
                            <a:pt x="3" y="13"/>
                          </a:lnTo>
                          <a:lnTo>
                            <a:pt x="6" y="13"/>
                          </a:lnTo>
                          <a:lnTo>
                            <a:pt x="9" y="13"/>
                          </a:lnTo>
                          <a:lnTo>
                            <a:pt x="13" y="13"/>
                          </a:lnTo>
                          <a:lnTo>
                            <a:pt x="13" y="10"/>
                          </a:lnTo>
                          <a:lnTo>
                            <a:pt x="13" y="7"/>
                          </a:lnTo>
                          <a:lnTo>
                            <a:pt x="13" y="4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3" name="Freeform 2119"/>
                    <p:cNvSpPr>
                      <a:spLocks/>
                    </p:cNvSpPr>
                    <p:nvPr/>
                  </p:nvSpPr>
                  <p:spPr bwMode="auto">
                    <a:xfrm>
                      <a:off x="3071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4" name="Freeform 2120"/>
                    <p:cNvSpPr>
                      <a:spLocks/>
                    </p:cNvSpPr>
                    <p:nvPr/>
                  </p:nvSpPr>
                  <p:spPr bwMode="auto">
                    <a:xfrm>
                      <a:off x="3097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5" name="Freeform 2121"/>
                    <p:cNvSpPr>
                      <a:spLocks/>
                    </p:cNvSpPr>
                    <p:nvPr/>
                  </p:nvSpPr>
                  <p:spPr bwMode="auto">
                    <a:xfrm>
                      <a:off x="3122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6" name="Freeform 2122"/>
                    <p:cNvSpPr>
                      <a:spLocks/>
                    </p:cNvSpPr>
                    <p:nvPr/>
                  </p:nvSpPr>
                  <p:spPr bwMode="auto">
                    <a:xfrm>
                      <a:off x="3148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7" name="Freeform 2123"/>
                    <p:cNvSpPr>
                      <a:spLocks/>
                    </p:cNvSpPr>
                    <p:nvPr/>
                  </p:nvSpPr>
                  <p:spPr bwMode="auto">
                    <a:xfrm>
                      <a:off x="3174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8" name="Freeform 2124"/>
                    <p:cNvSpPr>
                      <a:spLocks/>
                    </p:cNvSpPr>
                    <p:nvPr/>
                  </p:nvSpPr>
                  <p:spPr bwMode="auto">
                    <a:xfrm>
                      <a:off x="3199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69" name="Freeform 2125"/>
                    <p:cNvSpPr>
                      <a:spLocks/>
                    </p:cNvSpPr>
                    <p:nvPr/>
                  </p:nvSpPr>
                  <p:spPr bwMode="auto">
                    <a:xfrm>
                      <a:off x="3225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0" name="Freeform 2126"/>
                    <p:cNvSpPr>
                      <a:spLocks/>
                    </p:cNvSpPr>
                    <p:nvPr/>
                  </p:nvSpPr>
                  <p:spPr bwMode="auto">
                    <a:xfrm>
                      <a:off x="3250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1" name="Freeform 2127"/>
                    <p:cNvSpPr>
                      <a:spLocks/>
                    </p:cNvSpPr>
                    <p:nvPr/>
                  </p:nvSpPr>
                  <p:spPr bwMode="auto">
                    <a:xfrm>
                      <a:off x="3276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2" name="Freeform 2128"/>
                    <p:cNvSpPr>
                      <a:spLocks/>
                    </p:cNvSpPr>
                    <p:nvPr/>
                  </p:nvSpPr>
                  <p:spPr bwMode="auto">
                    <a:xfrm>
                      <a:off x="3301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3" name="Freeform 2129"/>
                    <p:cNvSpPr>
                      <a:spLocks/>
                    </p:cNvSpPr>
                    <p:nvPr/>
                  </p:nvSpPr>
                  <p:spPr bwMode="auto">
                    <a:xfrm>
                      <a:off x="3327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4" name="Freeform 2130"/>
                    <p:cNvSpPr>
                      <a:spLocks/>
                    </p:cNvSpPr>
                    <p:nvPr/>
                  </p:nvSpPr>
                  <p:spPr bwMode="auto">
                    <a:xfrm>
                      <a:off x="3352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5" name="Freeform 2131"/>
                    <p:cNvSpPr>
                      <a:spLocks/>
                    </p:cNvSpPr>
                    <p:nvPr/>
                  </p:nvSpPr>
                  <p:spPr bwMode="auto">
                    <a:xfrm>
                      <a:off x="3378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6" name="Freeform 2132"/>
                    <p:cNvSpPr>
                      <a:spLocks/>
                    </p:cNvSpPr>
                    <p:nvPr/>
                  </p:nvSpPr>
                  <p:spPr bwMode="auto">
                    <a:xfrm>
                      <a:off x="3403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7" name="Freeform 2133"/>
                    <p:cNvSpPr>
                      <a:spLocks/>
                    </p:cNvSpPr>
                    <p:nvPr/>
                  </p:nvSpPr>
                  <p:spPr bwMode="auto">
                    <a:xfrm>
                      <a:off x="3429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8" name="Freeform 2134"/>
                    <p:cNvSpPr>
                      <a:spLocks/>
                    </p:cNvSpPr>
                    <p:nvPr/>
                  </p:nvSpPr>
                  <p:spPr bwMode="auto">
                    <a:xfrm>
                      <a:off x="3454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79" name="Freeform 2135"/>
                    <p:cNvSpPr>
                      <a:spLocks/>
                    </p:cNvSpPr>
                    <p:nvPr/>
                  </p:nvSpPr>
                  <p:spPr bwMode="auto">
                    <a:xfrm>
                      <a:off x="3480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0" name="Freeform 2136"/>
                    <p:cNvSpPr>
                      <a:spLocks/>
                    </p:cNvSpPr>
                    <p:nvPr/>
                  </p:nvSpPr>
                  <p:spPr bwMode="auto">
                    <a:xfrm>
                      <a:off x="3505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1" name="Freeform 2137"/>
                    <p:cNvSpPr>
                      <a:spLocks/>
                    </p:cNvSpPr>
                    <p:nvPr/>
                  </p:nvSpPr>
                  <p:spPr bwMode="auto">
                    <a:xfrm>
                      <a:off x="3531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2" name="Freeform 2138"/>
                    <p:cNvSpPr>
                      <a:spLocks/>
                    </p:cNvSpPr>
                    <p:nvPr/>
                  </p:nvSpPr>
                  <p:spPr bwMode="auto">
                    <a:xfrm>
                      <a:off x="3557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3" name="Freeform 2139"/>
                    <p:cNvSpPr>
                      <a:spLocks/>
                    </p:cNvSpPr>
                    <p:nvPr/>
                  </p:nvSpPr>
                  <p:spPr bwMode="auto">
                    <a:xfrm>
                      <a:off x="3582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4" name="Freeform 2140"/>
                    <p:cNvSpPr>
                      <a:spLocks/>
                    </p:cNvSpPr>
                    <p:nvPr/>
                  </p:nvSpPr>
                  <p:spPr bwMode="auto">
                    <a:xfrm>
                      <a:off x="3608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5" name="Freeform 2141"/>
                    <p:cNvSpPr>
                      <a:spLocks/>
                    </p:cNvSpPr>
                    <p:nvPr/>
                  </p:nvSpPr>
                  <p:spPr bwMode="auto">
                    <a:xfrm>
                      <a:off x="3633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6" name="Freeform 2142"/>
                    <p:cNvSpPr>
                      <a:spLocks/>
                    </p:cNvSpPr>
                    <p:nvPr/>
                  </p:nvSpPr>
                  <p:spPr bwMode="auto">
                    <a:xfrm>
                      <a:off x="3659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7" name="Freeform 2143"/>
                    <p:cNvSpPr>
                      <a:spLocks/>
                    </p:cNvSpPr>
                    <p:nvPr/>
                  </p:nvSpPr>
                  <p:spPr bwMode="auto">
                    <a:xfrm>
                      <a:off x="3684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8" name="Freeform 2144"/>
                    <p:cNvSpPr>
                      <a:spLocks/>
                    </p:cNvSpPr>
                    <p:nvPr/>
                  </p:nvSpPr>
                  <p:spPr bwMode="auto">
                    <a:xfrm>
                      <a:off x="3710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89" name="Freeform 2145"/>
                    <p:cNvSpPr>
                      <a:spLocks/>
                    </p:cNvSpPr>
                    <p:nvPr/>
                  </p:nvSpPr>
                  <p:spPr bwMode="auto">
                    <a:xfrm>
                      <a:off x="3735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0" name="Freeform 2146"/>
                    <p:cNvSpPr>
                      <a:spLocks/>
                    </p:cNvSpPr>
                    <p:nvPr/>
                  </p:nvSpPr>
                  <p:spPr bwMode="auto">
                    <a:xfrm>
                      <a:off x="3761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1" name="Freeform 2147"/>
                    <p:cNvSpPr>
                      <a:spLocks/>
                    </p:cNvSpPr>
                    <p:nvPr/>
                  </p:nvSpPr>
                  <p:spPr bwMode="auto">
                    <a:xfrm>
                      <a:off x="3786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2" name="Freeform 2148"/>
                    <p:cNvSpPr>
                      <a:spLocks/>
                    </p:cNvSpPr>
                    <p:nvPr/>
                  </p:nvSpPr>
                  <p:spPr bwMode="auto">
                    <a:xfrm>
                      <a:off x="3812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3" name="Freeform 2149"/>
                    <p:cNvSpPr>
                      <a:spLocks/>
                    </p:cNvSpPr>
                    <p:nvPr/>
                  </p:nvSpPr>
                  <p:spPr bwMode="auto">
                    <a:xfrm>
                      <a:off x="3837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4" name="Freeform 2150"/>
                    <p:cNvSpPr>
                      <a:spLocks/>
                    </p:cNvSpPr>
                    <p:nvPr/>
                  </p:nvSpPr>
                  <p:spPr bwMode="auto">
                    <a:xfrm>
                      <a:off x="3863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5" name="Freeform 2151"/>
                    <p:cNvSpPr>
                      <a:spLocks/>
                    </p:cNvSpPr>
                    <p:nvPr/>
                  </p:nvSpPr>
                  <p:spPr bwMode="auto">
                    <a:xfrm>
                      <a:off x="3888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6" name="Freeform 2152"/>
                    <p:cNvSpPr>
                      <a:spLocks/>
                    </p:cNvSpPr>
                    <p:nvPr/>
                  </p:nvSpPr>
                  <p:spPr bwMode="auto">
                    <a:xfrm>
                      <a:off x="3914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7" name="Freeform 2153"/>
                    <p:cNvSpPr>
                      <a:spLocks/>
                    </p:cNvSpPr>
                    <p:nvPr/>
                  </p:nvSpPr>
                  <p:spPr bwMode="auto">
                    <a:xfrm>
                      <a:off x="3940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8" name="Freeform 2154"/>
                    <p:cNvSpPr>
                      <a:spLocks/>
                    </p:cNvSpPr>
                    <p:nvPr/>
                  </p:nvSpPr>
                  <p:spPr bwMode="auto">
                    <a:xfrm>
                      <a:off x="3965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99" name="Freeform 2155"/>
                    <p:cNvSpPr>
                      <a:spLocks/>
                    </p:cNvSpPr>
                    <p:nvPr/>
                  </p:nvSpPr>
                  <p:spPr bwMode="auto">
                    <a:xfrm>
                      <a:off x="3991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0" name="Freeform 2156"/>
                    <p:cNvSpPr>
                      <a:spLocks/>
                    </p:cNvSpPr>
                    <p:nvPr/>
                  </p:nvSpPr>
                  <p:spPr bwMode="auto">
                    <a:xfrm>
                      <a:off x="4016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1" name="Freeform 2157"/>
                    <p:cNvSpPr>
                      <a:spLocks/>
                    </p:cNvSpPr>
                    <p:nvPr/>
                  </p:nvSpPr>
                  <p:spPr bwMode="auto">
                    <a:xfrm>
                      <a:off x="4042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2" name="Freeform 2158"/>
                    <p:cNvSpPr>
                      <a:spLocks/>
                    </p:cNvSpPr>
                    <p:nvPr/>
                  </p:nvSpPr>
                  <p:spPr bwMode="auto">
                    <a:xfrm>
                      <a:off x="4067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3" name="Freeform 2159"/>
                    <p:cNvSpPr>
                      <a:spLocks/>
                    </p:cNvSpPr>
                    <p:nvPr/>
                  </p:nvSpPr>
                  <p:spPr bwMode="auto">
                    <a:xfrm>
                      <a:off x="4093" y="1141"/>
                      <a:ext cx="12" cy="12"/>
                    </a:xfrm>
                    <a:custGeom>
                      <a:avLst/>
                      <a:gdLst>
                        <a:gd name="T0" fmla="*/ 6 w 12"/>
                        <a:gd name="T1" fmla="*/ 0 h 12"/>
                        <a:gd name="T2" fmla="*/ 3 w 12"/>
                        <a:gd name="T3" fmla="*/ 0 h 12"/>
                        <a:gd name="T4" fmla="*/ 0 w 12"/>
                        <a:gd name="T5" fmla="*/ 0 h 12"/>
                        <a:gd name="T6" fmla="*/ 0 w 12"/>
                        <a:gd name="T7" fmla="*/ 3 h 12"/>
                        <a:gd name="T8" fmla="*/ 0 w 12"/>
                        <a:gd name="T9" fmla="*/ 6 h 12"/>
                        <a:gd name="T10" fmla="*/ 0 w 12"/>
                        <a:gd name="T11" fmla="*/ 9 h 12"/>
                        <a:gd name="T12" fmla="*/ 3 w 12"/>
                        <a:gd name="T13" fmla="*/ 12 h 12"/>
                        <a:gd name="T14" fmla="*/ 6 w 12"/>
                        <a:gd name="T15" fmla="*/ 12 h 12"/>
                        <a:gd name="T16" fmla="*/ 9 w 12"/>
                        <a:gd name="T17" fmla="*/ 12 h 12"/>
                        <a:gd name="T18" fmla="*/ 12 w 12"/>
                        <a:gd name="T19" fmla="*/ 9 h 12"/>
                        <a:gd name="T20" fmla="*/ 12 w 12"/>
                        <a:gd name="T21" fmla="*/ 6 h 12"/>
                        <a:gd name="T22" fmla="*/ 12 w 12"/>
                        <a:gd name="T23" fmla="*/ 3 h 12"/>
                        <a:gd name="T24" fmla="*/ 12 w 12"/>
                        <a:gd name="T25" fmla="*/ 0 h 12"/>
                        <a:gd name="T26" fmla="*/ 9 w 12"/>
                        <a:gd name="T27" fmla="*/ 0 h 12"/>
                        <a:gd name="T28" fmla="*/ 6 w 12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2" y="9"/>
                          </a:lnTo>
                          <a:lnTo>
                            <a:pt x="12" y="6"/>
                          </a:lnTo>
                          <a:lnTo>
                            <a:pt x="12" y="3"/>
                          </a:lnTo>
                          <a:lnTo>
                            <a:pt x="12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4" name="Freeform 2160"/>
                    <p:cNvSpPr>
                      <a:spLocks/>
                    </p:cNvSpPr>
                    <p:nvPr/>
                  </p:nvSpPr>
                  <p:spPr bwMode="auto">
                    <a:xfrm>
                      <a:off x="4118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5" name="Freeform 2161"/>
                    <p:cNvSpPr>
                      <a:spLocks/>
                    </p:cNvSpPr>
                    <p:nvPr/>
                  </p:nvSpPr>
                  <p:spPr bwMode="auto">
                    <a:xfrm>
                      <a:off x="4144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6" name="Freeform 2162"/>
                    <p:cNvSpPr>
                      <a:spLocks/>
                    </p:cNvSpPr>
                    <p:nvPr/>
                  </p:nvSpPr>
                  <p:spPr bwMode="auto">
                    <a:xfrm>
                      <a:off x="4169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7" name="Freeform 2163"/>
                    <p:cNvSpPr>
                      <a:spLocks/>
                    </p:cNvSpPr>
                    <p:nvPr/>
                  </p:nvSpPr>
                  <p:spPr bwMode="auto">
                    <a:xfrm>
                      <a:off x="4195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9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9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9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9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8" name="Freeform 2164"/>
                    <p:cNvSpPr>
                      <a:spLocks/>
                    </p:cNvSpPr>
                    <p:nvPr/>
                  </p:nvSpPr>
                  <p:spPr bwMode="auto">
                    <a:xfrm>
                      <a:off x="4220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09" name="Freeform 2165"/>
                    <p:cNvSpPr>
                      <a:spLocks/>
                    </p:cNvSpPr>
                    <p:nvPr/>
                  </p:nvSpPr>
                  <p:spPr bwMode="auto">
                    <a:xfrm>
                      <a:off x="4246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10" name="Freeform 2166"/>
                    <p:cNvSpPr>
                      <a:spLocks/>
                    </p:cNvSpPr>
                    <p:nvPr/>
                  </p:nvSpPr>
                  <p:spPr bwMode="auto">
                    <a:xfrm>
                      <a:off x="4271" y="1141"/>
                      <a:ext cx="13" cy="12"/>
                    </a:xfrm>
                    <a:custGeom>
                      <a:avLst/>
                      <a:gdLst>
                        <a:gd name="T0" fmla="*/ 7 w 13"/>
                        <a:gd name="T1" fmla="*/ 0 h 12"/>
                        <a:gd name="T2" fmla="*/ 4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4 w 13"/>
                        <a:gd name="T13" fmla="*/ 12 h 12"/>
                        <a:gd name="T14" fmla="*/ 7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7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7" y="0"/>
                          </a:move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4" y="12"/>
                          </a:lnTo>
                          <a:lnTo>
                            <a:pt x="7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511" name="Freeform 2167"/>
                    <p:cNvSpPr>
                      <a:spLocks/>
                    </p:cNvSpPr>
                    <p:nvPr/>
                  </p:nvSpPr>
                  <p:spPr bwMode="auto">
                    <a:xfrm>
                      <a:off x="4297" y="1141"/>
                      <a:ext cx="13" cy="12"/>
                    </a:xfrm>
                    <a:custGeom>
                      <a:avLst/>
                      <a:gdLst>
                        <a:gd name="T0" fmla="*/ 6 w 13"/>
                        <a:gd name="T1" fmla="*/ 0 h 12"/>
                        <a:gd name="T2" fmla="*/ 3 w 13"/>
                        <a:gd name="T3" fmla="*/ 0 h 12"/>
                        <a:gd name="T4" fmla="*/ 0 w 13"/>
                        <a:gd name="T5" fmla="*/ 0 h 12"/>
                        <a:gd name="T6" fmla="*/ 0 w 13"/>
                        <a:gd name="T7" fmla="*/ 3 h 12"/>
                        <a:gd name="T8" fmla="*/ 0 w 13"/>
                        <a:gd name="T9" fmla="*/ 6 h 12"/>
                        <a:gd name="T10" fmla="*/ 0 w 13"/>
                        <a:gd name="T11" fmla="*/ 9 h 12"/>
                        <a:gd name="T12" fmla="*/ 3 w 13"/>
                        <a:gd name="T13" fmla="*/ 12 h 12"/>
                        <a:gd name="T14" fmla="*/ 6 w 13"/>
                        <a:gd name="T15" fmla="*/ 12 h 12"/>
                        <a:gd name="T16" fmla="*/ 10 w 13"/>
                        <a:gd name="T17" fmla="*/ 12 h 12"/>
                        <a:gd name="T18" fmla="*/ 13 w 13"/>
                        <a:gd name="T19" fmla="*/ 9 h 12"/>
                        <a:gd name="T20" fmla="*/ 13 w 13"/>
                        <a:gd name="T21" fmla="*/ 6 h 12"/>
                        <a:gd name="T22" fmla="*/ 13 w 13"/>
                        <a:gd name="T23" fmla="*/ 3 h 12"/>
                        <a:gd name="T24" fmla="*/ 13 w 13"/>
                        <a:gd name="T25" fmla="*/ 0 h 12"/>
                        <a:gd name="T26" fmla="*/ 10 w 13"/>
                        <a:gd name="T27" fmla="*/ 0 h 12"/>
                        <a:gd name="T28" fmla="*/ 6 w 13"/>
                        <a:gd name="T29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6" y="0"/>
                          </a:move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3"/>
                          </a:lnTo>
                          <a:lnTo>
                            <a:pt x="0" y="6"/>
                          </a:lnTo>
                          <a:lnTo>
                            <a:pt x="0" y="9"/>
                          </a:lnTo>
                          <a:lnTo>
                            <a:pt x="3" y="12"/>
                          </a:lnTo>
                          <a:lnTo>
                            <a:pt x="6" y="12"/>
                          </a:lnTo>
                          <a:lnTo>
                            <a:pt x="10" y="12"/>
                          </a:lnTo>
                          <a:lnTo>
                            <a:pt x="13" y="9"/>
                          </a:lnTo>
                          <a:lnTo>
                            <a:pt x="13" y="6"/>
                          </a:lnTo>
                          <a:lnTo>
                            <a:pt x="13" y="3"/>
                          </a:lnTo>
                          <a:lnTo>
                            <a:pt x="13" y="0"/>
                          </a:lnTo>
                          <a:lnTo>
                            <a:pt x="10" y="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sp>
                <p:nvSpPr>
                  <p:cNvPr id="59401" name="AutoShape 205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1296" y="192"/>
                    <a:ext cx="3447" cy="22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grpSp>
                <p:nvGrpSpPr>
                  <p:cNvPr id="59405" name="Group 2061"/>
                  <p:cNvGrpSpPr>
                    <a:grpSpLocks/>
                  </p:cNvGrpSpPr>
                  <p:nvPr/>
                </p:nvGrpSpPr>
                <p:grpSpPr bwMode="auto">
                  <a:xfrm>
                    <a:off x="1756" y="1970"/>
                    <a:ext cx="2413" cy="124"/>
                    <a:chOff x="1843" y="1942"/>
                    <a:chExt cx="2413" cy="124"/>
                  </a:xfrm>
                </p:grpSpPr>
                <p:sp>
                  <p:nvSpPr>
                    <p:cNvPr id="59403" name="Line 20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43" y="2002"/>
                      <a:ext cx="2294" cy="1"/>
                    </a:xfrm>
                    <a:prstGeom prst="line">
                      <a:avLst/>
                    </a:prstGeom>
                    <a:noFill/>
                    <a:ln w="2063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04" name="Freeform 2060"/>
                    <p:cNvSpPr>
                      <a:spLocks/>
                    </p:cNvSpPr>
                    <p:nvPr/>
                  </p:nvSpPr>
                  <p:spPr bwMode="auto">
                    <a:xfrm>
                      <a:off x="4131" y="1942"/>
                      <a:ext cx="125" cy="124"/>
                    </a:xfrm>
                    <a:custGeom>
                      <a:avLst/>
                      <a:gdLst>
                        <a:gd name="T0" fmla="*/ 0 w 125"/>
                        <a:gd name="T1" fmla="*/ 124 h 124"/>
                        <a:gd name="T2" fmla="*/ 125 w 125"/>
                        <a:gd name="T3" fmla="*/ 60 h 124"/>
                        <a:gd name="T4" fmla="*/ 0 w 125"/>
                        <a:gd name="T5" fmla="*/ 0 h 124"/>
                        <a:gd name="T6" fmla="*/ 0 w 125"/>
                        <a:gd name="T7" fmla="*/ 124 h 1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25" h="124">
                          <a:moveTo>
                            <a:pt x="0" y="124"/>
                          </a:moveTo>
                          <a:lnTo>
                            <a:pt x="125" y="60"/>
                          </a:lnTo>
                          <a:lnTo>
                            <a:pt x="0" y="0"/>
                          </a:lnTo>
                          <a:lnTo>
                            <a:pt x="0" y="12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grpSp>
                <p:nvGrpSpPr>
                  <p:cNvPr id="59408" name="Group 2064"/>
                  <p:cNvGrpSpPr>
                    <a:grpSpLocks/>
                  </p:cNvGrpSpPr>
                  <p:nvPr/>
                </p:nvGrpSpPr>
                <p:grpSpPr bwMode="auto">
                  <a:xfrm>
                    <a:off x="1695" y="307"/>
                    <a:ext cx="124" cy="1723"/>
                    <a:chOff x="1782" y="279"/>
                    <a:chExt cx="124" cy="1723"/>
                  </a:xfrm>
                </p:grpSpPr>
                <p:sp>
                  <p:nvSpPr>
                    <p:cNvPr id="59406" name="Line 206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843" y="397"/>
                      <a:ext cx="1" cy="1605"/>
                    </a:xfrm>
                    <a:prstGeom prst="line">
                      <a:avLst/>
                    </a:prstGeom>
                    <a:noFill/>
                    <a:ln w="2063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59407" name="Freeform 2063"/>
                    <p:cNvSpPr>
                      <a:spLocks/>
                    </p:cNvSpPr>
                    <p:nvPr/>
                  </p:nvSpPr>
                  <p:spPr bwMode="auto">
                    <a:xfrm>
                      <a:off x="1782" y="279"/>
                      <a:ext cx="124" cy="124"/>
                    </a:xfrm>
                    <a:custGeom>
                      <a:avLst/>
                      <a:gdLst>
                        <a:gd name="T0" fmla="*/ 124 w 124"/>
                        <a:gd name="T1" fmla="*/ 124 h 124"/>
                        <a:gd name="T2" fmla="*/ 61 w 124"/>
                        <a:gd name="T3" fmla="*/ 0 h 124"/>
                        <a:gd name="T4" fmla="*/ 0 w 124"/>
                        <a:gd name="T5" fmla="*/ 124 h 124"/>
                        <a:gd name="T6" fmla="*/ 124 w 124"/>
                        <a:gd name="T7" fmla="*/ 124 h 1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24" h="124">
                          <a:moveTo>
                            <a:pt x="124" y="124"/>
                          </a:moveTo>
                          <a:lnTo>
                            <a:pt x="61" y="0"/>
                          </a:lnTo>
                          <a:lnTo>
                            <a:pt x="0" y="124"/>
                          </a:lnTo>
                          <a:lnTo>
                            <a:pt x="124" y="12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sp>
                <p:nvSpPr>
                  <p:cNvPr id="59409" name="Oval 2065"/>
                  <p:cNvSpPr>
                    <a:spLocks noChangeArrowheads="1"/>
                  </p:cNvSpPr>
                  <p:nvPr/>
                </p:nvSpPr>
                <p:spPr bwMode="auto">
                  <a:xfrm>
                    <a:off x="1673" y="1108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063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59517" name="Rectangle 2173"/>
                  <p:cNvSpPr>
                    <a:spLocks noChangeArrowheads="1"/>
                  </p:cNvSpPr>
                  <p:nvPr/>
                </p:nvSpPr>
                <p:spPr bwMode="auto">
                  <a:xfrm>
                    <a:off x="3479" y="1916"/>
                    <a:ext cx="463" cy="4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59518" name="Rectangle 2174"/>
                  <p:cNvSpPr>
                    <a:spLocks noChangeArrowheads="1"/>
                  </p:cNvSpPr>
                  <p:nvPr/>
                </p:nvSpPr>
                <p:spPr bwMode="auto">
                  <a:xfrm>
                    <a:off x="3632" y="1979"/>
                    <a:ext cx="97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800"/>
                      <a:t>x</a:t>
                    </a:r>
                    <a:endParaRPr lang="es-ES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519" name="Rectangle 2175"/>
                  <p:cNvSpPr>
                    <a:spLocks noChangeArrowheads="1"/>
                  </p:cNvSpPr>
                  <p:nvPr/>
                </p:nvSpPr>
                <p:spPr bwMode="auto">
                  <a:xfrm>
                    <a:off x="1411" y="422"/>
                    <a:ext cx="463" cy="4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</p:grpSp>
            <p:sp>
              <p:nvSpPr>
                <p:cNvPr id="59521" name="Rectangle 2177"/>
                <p:cNvSpPr>
                  <a:spLocks noChangeArrowheads="1"/>
                </p:cNvSpPr>
                <p:nvPr/>
              </p:nvSpPr>
              <p:spPr bwMode="auto">
                <a:xfrm>
                  <a:off x="2532" y="279"/>
                  <a:ext cx="463" cy="4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59522" name="Rectangle 2178"/>
                <p:cNvSpPr>
                  <a:spLocks noChangeArrowheads="1"/>
                </p:cNvSpPr>
                <p:nvPr/>
              </p:nvSpPr>
              <p:spPr bwMode="auto">
                <a:xfrm>
                  <a:off x="2683" y="343"/>
                  <a:ext cx="9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" sz="1800"/>
                    <a:t>v</a:t>
                  </a:r>
                  <a:endParaRPr lang="es-E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524" name="Rectangle 2180"/>
                <p:cNvSpPr>
                  <a:spLocks noChangeArrowheads="1"/>
                </p:cNvSpPr>
                <p:nvPr/>
              </p:nvSpPr>
              <p:spPr bwMode="auto">
                <a:xfrm>
                  <a:off x="1498" y="968"/>
                  <a:ext cx="463" cy="4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59525" name="Rectangle 2181"/>
                <p:cNvSpPr>
                  <a:spLocks noChangeArrowheads="1"/>
                </p:cNvSpPr>
                <p:nvPr/>
              </p:nvSpPr>
              <p:spPr bwMode="auto">
                <a:xfrm>
                  <a:off x="1488" y="1008"/>
                  <a:ext cx="9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" sz="1800"/>
                    <a:t>y</a:t>
                  </a:r>
                  <a:endParaRPr lang="es-E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526" name="Rectangle 2182"/>
                <p:cNvSpPr>
                  <a:spLocks noChangeArrowheads="1"/>
                </p:cNvSpPr>
                <p:nvPr/>
              </p:nvSpPr>
              <p:spPr bwMode="auto">
                <a:xfrm>
                  <a:off x="1536" y="1104"/>
                  <a:ext cx="65" cy="1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" sz="1200"/>
                    <a:t>0</a:t>
                  </a:r>
                  <a:endParaRPr lang="es-ES" sz="18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59527" name="Rectangle 2183"/>
            <p:cNvSpPr>
              <a:spLocks noChangeArrowheads="1"/>
            </p:cNvSpPr>
            <p:nvPr/>
          </p:nvSpPr>
          <p:spPr bwMode="auto">
            <a:xfrm>
              <a:off x="2762" y="624"/>
              <a:ext cx="577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59528" name="Rectangle 2184"/>
            <p:cNvSpPr>
              <a:spLocks noChangeArrowheads="1"/>
            </p:cNvSpPr>
            <p:nvPr/>
          </p:nvSpPr>
          <p:spPr bwMode="auto">
            <a:xfrm>
              <a:off x="2930" y="678"/>
              <a:ext cx="1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800" dirty="0" err="1">
                  <a:latin typeface="Symbol" charset="0"/>
                </a:rPr>
                <a:t>θ</a:t>
              </a:r>
              <a:endParaRPr lang="es-ES" sz="1800" dirty="0">
                <a:solidFill>
                  <a:schemeClr val="tx1"/>
                </a:solidFill>
              </a:endParaRPr>
            </a:p>
          </p:txBody>
        </p:sp>
        <p:sp>
          <p:nvSpPr>
            <p:cNvPr id="59529" name="Rectangle 2185"/>
            <p:cNvSpPr>
              <a:spLocks noChangeArrowheads="1"/>
            </p:cNvSpPr>
            <p:nvPr/>
          </p:nvSpPr>
          <p:spPr bwMode="auto">
            <a:xfrm>
              <a:off x="3043" y="780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200" dirty="0"/>
                <a:t>0</a:t>
              </a:r>
              <a:endParaRPr lang="es-ES" sz="1800" dirty="0">
                <a:solidFill>
                  <a:schemeClr val="tx1"/>
                </a:solidFill>
              </a:endParaRPr>
            </a:p>
          </p:txBody>
        </p:sp>
        <p:sp>
          <p:nvSpPr>
            <p:cNvPr id="59530" name="Rectangle 2186"/>
            <p:cNvSpPr>
              <a:spLocks noChangeArrowheads="1"/>
            </p:cNvSpPr>
            <p:nvPr/>
          </p:nvSpPr>
          <p:spPr bwMode="auto">
            <a:xfrm>
              <a:off x="1613" y="2002"/>
              <a:ext cx="692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59531" name="Rectangle 2187"/>
            <p:cNvSpPr>
              <a:spLocks noChangeArrowheads="1"/>
            </p:cNvSpPr>
            <p:nvPr/>
          </p:nvSpPr>
          <p:spPr bwMode="auto">
            <a:xfrm>
              <a:off x="1791" y="2069"/>
              <a:ext cx="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800"/>
                <a:t>x</a:t>
              </a:r>
              <a:endParaRPr lang="es-ES" sz="1800">
                <a:solidFill>
                  <a:schemeClr val="tx1"/>
                </a:solidFill>
              </a:endParaRPr>
            </a:p>
          </p:txBody>
        </p:sp>
        <p:sp>
          <p:nvSpPr>
            <p:cNvPr id="59532" name="Rectangle 2188"/>
            <p:cNvSpPr>
              <a:spLocks noChangeArrowheads="1"/>
            </p:cNvSpPr>
            <p:nvPr/>
          </p:nvSpPr>
          <p:spPr bwMode="auto">
            <a:xfrm>
              <a:off x="1837" y="2251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200"/>
                <a:t>0</a:t>
              </a:r>
              <a:endParaRPr lang="es-ES" sz="1800">
                <a:solidFill>
                  <a:schemeClr val="tx1"/>
                </a:solidFill>
              </a:endParaRPr>
            </a:p>
          </p:txBody>
        </p:sp>
        <p:sp>
          <p:nvSpPr>
            <p:cNvPr id="59533" name="Rectangle 2189"/>
            <p:cNvSpPr>
              <a:spLocks noChangeArrowheads="1"/>
            </p:cNvSpPr>
            <p:nvPr/>
          </p:nvSpPr>
          <p:spPr bwMode="auto">
            <a:xfrm>
              <a:off x="1924" y="2066"/>
              <a:ext cx="20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800"/>
                <a:t>=0</a:t>
              </a:r>
              <a:endParaRPr lang="es-E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81" name="Group 2237"/>
          <p:cNvGrpSpPr>
            <a:grpSpLocks/>
          </p:cNvGrpSpPr>
          <p:nvPr/>
        </p:nvGrpSpPr>
        <p:grpSpPr bwMode="auto">
          <a:xfrm>
            <a:off x="1928906" y="2246691"/>
            <a:ext cx="1371600" cy="551259"/>
            <a:chOff x="1843" y="1083"/>
            <a:chExt cx="1152" cy="463"/>
          </a:xfrm>
        </p:grpSpPr>
        <p:grpSp>
          <p:nvGrpSpPr>
            <p:cNvPr id="59536" name="Group 2192"/>
            <p:cNvGrpSpPr>
              <a:grpSpLocks/>
            </p:cNvGrpSpPr>
            <p:nvPr/>
          </p:nvGrpSpPr>
          <p:grpSpPr bwMode="auto">
            <a:xfrm>
              <a:off x="1843" y="1086"/>
              <a:ext cx="919" cy="125"/>
              <a:chOff x="1843" y="1086"/>
              <a:chExt cx="919" cy="125"/>
            </a:xfrm>
          </p:grpSpPr>
          <p:sp>
            <p:nvSpPr>
              <p:cNvPr id="59534" name="Line 2190"/>
              <p:cNvSpPr>
                <a:spLocks noChangeShapeType="1"/>
              </p:cNvSpPr>
              <p:nvPr/>
            </p:nvSpPr>
            <p:spPr bwMode="auto">
              <a:xfrm>
                <a:off x="1843" y="1144"/>
                <a:ext cx="801" cy="3"/>
              </a:xfrm>
              <a:prstGeom prst="line">
                <a:avLst/>
              </a:prstGeom>
              <a:noFill/>
              <a:ln w="20638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59535" name="Freeform 2191"/>
              <p:cNvSpPr>
                <a:spLocks/>
              </p:cNvSpPr>
              <p:nvPr/>
            </p:nvSpPr>
            <p:spPr bwMode="auto">
              <a:xfrm>
                <a:off x="2637" y="1086"/>
                <a:ext cx="125" cy="125"/>
              </a:xfrm>
              <a:custGeom>
                <a:avLst/>
                <a:gdLst>
                  <a:gd name="T0" fmla="*/ 0 w 125"/>
                  <a:gd name="T1" fmla="*/ 125 h 125"/>
                  <a:gd name="T2" fmla="*/ 125 w 125"/>
                  <a:gd name="T3" fmla="*/ 61 h 125"/>
                  <a:gd name="T4" fmla="*/ 0 w 125"/>
                  <a:gd name="T5" fmla="*/ 0 h 125"/>
                  <a:gd name="T6" fmla="*/ 0 w 125"/>
                  <a:gd name="T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5">
                    <a:moveTo>
                      <a:pt x="0" y="125"/>
                    </a:moveTo>
                    <a:lnTo>
                      <a:pt x="125" y="61"/>
                    </a:lnTo>
                    <a:lnTo>
                      <a:pt x="0" y="0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sp>
          <p:nvSpPr>
            <p:cNvPr id="59540" name="Rectangle 2196"/>
            <p:cNvSpPr>
              <a:spLocks noChangeArrowheads="1"/>
            </p:cNvSpPr>
            <p:nvPr/>
          </p:nvSpPr>
          <p:spPr bwMode="auto">
            <a:xfrm>
              <a:off x="2532" y="1083"/>
              <a:ext cx="463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59541" name="Rectangle 2197"/>
            <p:cNvSpPr>
              <a:spLocks noChangeArrowheads="1"/>
            </p:cNvSpPr>
            <p:nvPr/>
          </p:nvSpPr>
          <p:spPr bwMode="auto">
            <a:xfrm>
              <a:off x="2683" y="1147"/>
              <a:ext cx="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800">
                  <a:solidFill>
                    <a:srgbClr val="FF00FF"/>
                  </a:solidFill>
                </a:rPr>
                <a:t>v</a:t>
              </a:r>
              <a:endParaRPr lang="es-ES" sz="1800">
                <a:solidFill>
                  <a:schemeClr val="tx1"/>
                </a:solidFill>
              </a:endParaRPr>
            </a:p>
          </p:txBody>
        </p:sp>
        <p:sp>
          <p:nvSpPr>
            <p:cNvPr id="59542" name="Rectangle 2198"/>
            <p:cNvSpPr>
              <a:spLocks noChangeArrowheads="1"/>
            </p:cNvSpPr>
            <p:nvPr/>
          </p:nvSpPr>
          <p:spPr bwMode="auto">
            <a:xfrm>
              <a:off x="2763" y="1230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200">
                  <a:solidFill>
                    <a:srgbClr val="FF00FF"/>
                  </a:solidFill>
                </a:rPr>
                <a:t>0x</a:t>
              </a:r>
              <a:endParaRPr lang="es-E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9582" name="Group 2238"/>
          <p:cNvGrpSpPr>
            <a:grpSpLocks/>
          </p:cNvGrpSpPr>
          <p:nvPr/>
        </p:nvGrpSpPr>
        <p:grpSpPr bwMode="auto">
          <a:xfrm>
            <a:off x="1734834" y="1563273"/>
            <a:ext cx="744141" cy="683419"/>
            <a:chOff x="1680" y="509"/>
            <a:chExt cx="625" cy="574"/>
          </a:xfrm>
        </p:grpSpPr>
        <p:grpSp>
          <p:nvGrpSpPr>
            <p:cNvPr id="59539" name="Group 2195"/>
            <p:cNvGrpSpPr>
              <a:grpSpLocks/>
            </p:cNvGrpSpPr>
            <p:nvPr/>
          </p:nvGrpSpPr>
          <p:grpSpPr bwMode="auto">
            <a:xfrm>
              <a:off x="1680" y="624"/>
              <a:ext cx="124" cy="459"/>
              <a:chOff x="1782" y="624"/>
              <a:chExt cx="124" cy="459"/>
            </a:xfrm>
          </p:grpSpPr>
          <p:sp>
            <p:nvSpPr>
              <p:cNvPr id="59537" name="Line 2193"/>
              <p:cNvSpPr>
                <a:spLocks noChangeShapeType="1"/>
              </p:cNvSpPr>
              <p:nvPr/>
            </p:nvSpPr>
            <p:spPr bwMode="auto">
              <a:xfrm flipV="1">
                <a:off x="1843" y="742"/>
                <a:ext cx="1" cy="341"/>
              </a:xfrm>
              <a:prstGeom prst="line">
                <a:avLst/>
              </a:prstGeom>
              <a:noFill/>
              <a:ln w="20638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59538" name="Freeform 2194"/>
              <p:cNvSpPr>
                <a:spLocks/>
              </p:cNvSpPr>
              <p:nvPr/>
            </p:nvSpPr>
            <p:spPr bwMode="auto">
              <a:xfrm>
                <a:off x="1782" y="624"/>
                <a:ext cx="124" cy="124"/>
              </a:xfrm>
              <a:custGeom>
                <a:avLst/>
                <a:gdLst>
                  <a:gd name="T0" fmla="*/ 124 w 124"/>
                  <a:gd name="T1" fmla="*/ 124 h 124"/>
                  <a:gd name="T2" fmla="*/ 61 w 124"/>
                  <a:gd name="T3" fmla="*/ 0 h 124"/>
                  <a:gd name="T4" fmla="*/ 0 w 124"/>
                  <a:gd name="T5" fmla="*/ 124 h 124"/>
                  <a:gd name="T6" fmla="*/ 124 w 124"/>
                  <a:gd name="T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4" h="124">
                    <a:moveTo>
                      <a:pt x="124" y="124"/>
                    </a:moveTo>
                    <a:lnTo>
                      <a:pt x="61" y="0"/>
                    </a:lnTo>
                    <a:lnTo>
                      <a:pt x="0" y="124"/>
                    </a:lnTo>
                    <a:lnTo>
                      <a:pt x="124" y="124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sp>
          <p:nvSpPr>
            <p:cNvPr id="59543" name="Rectangle 2199"/>
            <p:cNvSpPr>
              <a:spLocks noChangeArrowheads="1"/>
            </p:cNvSpPr>
            <p:nvPr/>
          </p:nvSpPr>
          <p:spPr bwMode="auto">
            <a:xfrm>
              <a:off x="1843" y="509"/>
              <a:ext cx="462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59544" name="Rectangle 2200"/>
            <p:cNvSpPr>
              <a:spLocks noChangeArrowheads="1"/>
            </p:cNvSpPr>
            <p:nvPr/>
          </p:nvSpPr>
          <p:spPr bwMode="auto">
            <a:xfrm>
              <a:off x="1994" y="573"/>
              <a:ext cx="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800">
                  <a:solidFill>
                    <a:srgbClr val="FF00FF"/>
                  </a:solidFill>
                </a:rPr>
                <a:t>v</a:t>
              </a:r>
              <a:endParaRPr lang="es-ES" sz="1800">
                <a:solidFill>
                  <a:schemeClr val="tx1"/>
                </a:solidFill>
              </a:endParaRPr>
            </a:p>
          </p:txBody>
        </p:sp>
        <p:sp>
          <p:nvSpPr>
            <p:cNvPr id="59545" name="Rectangle 2201"/>
            <p:cNvSpPr>
              <a:spLocks noChangeArrowheads="1"/>
            </p:cNvSpPr>
            <p:nvPr/>
          </p:nvSpPr>
          <p:spPr bwMode="auto">
            <a:xfrm>
              <a:off x="2072" y="656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200">
                  <a:solidFill>
                    <a:srgbClr val="FF00FF"/>
                  </a:solidFill>
                </a:rPr>
                <a:t>0y</a:t>
              </a:r>
              <a:endParaRPr lang="es-ES" sz="180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228625"/>
              </p:ext>
            </p:extLst>
          </p:nvPr>
        </p:nvGraphicFramePr>
        <p:xfrm>
          <a:off x="5166066" y="1707655"/>
          <a:ext cx="2484276" cy="131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600" imgH="457200" progId="Equation.DSMT4">
                  <p:embed/>
                </p:oleObj>
              </mc:Choice>
              <mc:Fallback>
                <p:oleObj name="Equation" r:id="rId3" imgW="8636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66066" y="1707655"/>
                        <a:ext cx="2484276" cy="1315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DD587-1BD7-344F-85A3-43DC7EC6A5F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1F46-D366-F74E-B9F8-A7143C065B40}" type="slidenum">
              <a:rPr lang="es-ES_tradnl"/>
              <a:pPr/>
              <a:t>30</a:t>
            </a:fld>
            <a:endParaRPr lang="es-ES_tradnl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236422"/>
              </p:ext>
            </p:extLst>
          </p:nvPr>
        </p:nvGraphicFramePr>
        <p:xfrm>
          <a:off x="6462210" y="1329612"/>
          <a:ext cx="82510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7200" imgH="431800" progId="Equation.DSMT4">
                  <p:embed/>
                </p:oleObj>
              </mc:Choice>
              <mc:Fallback>
                <p:oleObj name="Equation" r:id="rId3" imgW="457200" imgH="431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210" y="1329612"/>
                        <a:ext cx="825103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600387"/>
              </p:ext>
            </p:extLst>
          </p:nvPr>
        </p:nvGraphicFramePr>
        <p:xfrm>
          <a:off x="4463988" y="2463738"/>
          <a:ext cx="2862318" cy="884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00200" imgH="495300" progId="Equation.DSMT4">
                  <p:embed/>
                </p:oleObj>
              </mc:Choice>
              <mc:Fallback>
                <p:oleObj name="Equation" r:id="rId5" imgW="1600200" imgH="495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3988" y="2463738"/>
                        <a:ext cx="2862318" cy="8841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542185"/>
              </p:ext>
            </p:extLst>
          </p:nvPr>
        </p:nvGraphicFramePr>
        <p:xfrm>
          <a:off x="1547664" y="3597865"/>
          <a:ext cx="4081463" cy="898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55800" imgH="431800" progId="Equation.DSMT4">
                  <p:embed/>
                </p:oleObj>
              </mc:Choice>
              <mc:Fallback>
                <p:oleObj name="Equation" r:id="rId7" imgW="19558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597865"/>
                        <a:ext cx="4081463" cy="8989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040289"/>
              </p:ext>
            </p:extLst>
          </p:nvPr>
        </p:nvGraphicFramePr>
        <p:xfrm>
          <a:off x="1493659" y="1221600"/>
          <a:ext cx="4269581" cy="213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30500" imgH="1371600" progId="Equation.DSMT4">
                  <p:embed/>
                </p:oleObj>
              </mc:Choice>
              <mc:Fallback>
                <p:oleObj name="Equation" r:id="rId9" imgW="27305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659" y="1221600"/>
                        <a:ext cx="4269581" cy="21395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>
            <a:hlinkClick r:id="rId11" tooltip="Proyectil"/>
          </p:cNvPr>
          <p:cNvSpPr/>
          <p:nvPr/>
        </p:nvSpPr>
        <p:spPr>
          <a:xfrm>
            <a:off x="6030162" y="3975906"/>
            <a:ext cx="1702382" cy="3462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Simulación</a:t>
            </a:r>
            <a:endParaRPr lang="en-US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ángulo 8">
            <a:hlinkClick r:id="rId12" tooltip="Proyectil"/>
            <a:extLst>
              <a:ext uri="{FF2B5EF4-FFF2-40B4-BE49-F238E27FC236}">
                <a16:creationId xmlns:a16="http://schemas.microsoft.com/office/drawing/2014/main" id="{1D91908F-058B-3B42-98DA-7ADD9D804787}"/>
              </a:ext>
            </a:extLst>
          </p:cNvPr>
          <p:cNvSpPr/>
          <p:nvPr/>
        </p:nvSpPr>
        <p:spPr>
          <a:xfrm>
            <a:off x="6064678" y="4354485"/>
            <a:ext cx="1702382" cy="3462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Simulación</a:t>
            </a:r>
            <a:endParaRPr lang="en-US" sz="1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328C-7AF7-104C-94E6-FFDC342F5C61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85C2-9BAD-3148-A212-329BCDB1E6DC}" type="slidenum">
              <a:rPr lang="es-ES_tradnl"/>
              <a:pPr/>
              <a:t>31</a:t>
            </a:fld>
            <a:endParaRPr lang="es-ES_tradnl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9429"/>
              </p:ext>
            </p:extLst>
          </p:nvPr>
        </p:nvGraphicFramePr>
        <p:xfrm>
          <a:off x="2789802" y="0"/>
          <a:ext cx="2953773" cy="1957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Hoja de cálculo" r:id="rId3" imgW="3143588" imgH="1943640" progId="Excel.Sheet.8">
                  <p:embed/>
                </p:oleObj>
              </mc:Choice>
              <mc:Fallback>
                <p:oleObj name="Hoja de cálculo" r:id="rId3" imgW="3143588" imgH="194364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802" y="0"/>
                        <a:ext cx="2953773" cy="1957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130910"/>
              </p:ext>
            </p:extLst>
          </p:nvPr>
        </p:nvGraphicFramePr>
        <p:xfrm>
          <a:off x="1498996" y="1923678"/>
          <a:ext cx="6502004" cy="2742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930900" imgH="2501900" progId="Equation.DSMT4">
                  <p:embed/>
                </p:oleObj>
              </mc:Choice>
              <mc:Fallback>
                <p:oleObj name="Equation" r:id="rId5" imgW="5930900" imgH="2501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996" y="1923678"/>
                        <a:ext cx="6502004" cy="27420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/>
              <a:t>Problema Movimiento de Proyectil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DC61-7C99-554B-A876-28261611D793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11C4-C208-2845-B519-B61076E354AF}" type="slidenum">
              <a:rPr lang="es-ES_tradnl"/>
              <a:pPr/>
              <a:t>32</a:t>
            </a:fld>
            <a:endParaRPr lang="es-ES_tradnl"/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395536" y="1275607"/>
            <a:ext cx="8352928" cy="21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Durante una partida de tenis un jugador saca a 23.6 m/s, horizontalmente, dejando la pelota a la raqueta a 2.37 m sobre la superficie de la cancha. A que distancia sobre la red (que está a 12 m  de distancia y tiene una altura de 0.90 m) pasará la pelota.</a:t>
            </a:r>
          </a:p>
          <a:p>
            <a:pPr algn="just">
              <a:spcBef>
                <a:spcPct val="50000"/>
              </a:spcBef>
            </a:pPr>
            <a:r>
              <a:rPr lang="es-ES" sz="2100" dirty="0">
                <a:latin typeface="+mj-lt"/>
              </a:rPr>
              <a:t>¿Pasará la pelota por encima  de la red si el ángulo con que sale la pelota es de 5</a:t>
            </a:r>
            <a:r>
              <a:rPr lang="es-ES" sz="2100" baseline="30000" dirty="0">
                <a:latin typeface="+mj-lt"/>
              </a:rPr>
              <a:t>0</a:t>
            </a:r>
            <a:r>
              <a:rPr lang="es-ES" sz="2100" dirty="0">
                <a:latin typeface="+mj-lt"/>
              </a:rPr>
              <a:t> por debajo de la horizontal?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2.13 Movimiento Circular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8B95-64D9-564F-AB12-FFC2D88B645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29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FD10-0465-4D4D-ABAD-237061ACC567}" type="slidenum">
              <a:rPr lang="es-ES_tradnl"/>
              <a:pPr/>
              <a:t>33</a:t>
            </a:fld>
            <a:endParaRPr lang="es-ES_tradnl" dirty="0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132159"/>
              </p:ext>
            </p:extLst>
          </p:nvPr>
        </p:nvGraphicFramePr>
        <p:xfrm>
          <a:off x="1493659" y="1653648"/>
          <a:ext cx="231576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62100" imgH="469900" progId="Equation.DSMT4">
                  <p:embed/>
                </p:oleObj>
              </mc:Choice>
              <mc:Fallback>
                <p:oleObj name="Equation" r:id="rId3" imgW="1562100" imgH="469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659" y="1653648"/>
                        <a:ext cx="2315765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798" name="Group 198"/>
          <p:cNvGrpSpPr>
            <a:grpSpLocks/>
          </p:cNvGrpSpPr>
          <p:nvPr/>
        </p:nvGrpSpPr>
        <p:grpSpPr bwMode="auto">
          <a:xfrm>
            <a:off x="4863852" y="1167594"/>
            <a:ext cx="1581150" cy="1327547"/>
            <a:chOff x="3137" y="645"/>
            <a:chExt cx="1328" cy="1115"/>
          </a:xfrm>
        </p:grpSpPr>
        <p:grpSp>
          <p:nvGrpSpPr>
            <p:cNvPr id="25795" name="Group 195"/>
            <p:cNvGrpSpPr>
              <a:grpSpLocks/>
            </p:cNvGrpSpPr>
            <p:nvPr/>
          </p:nvGrpSpPr>
          <p:grpSpPr bwMode="auto">
            <a:xfrm>
              <a:off x="3137" y="645"/>
              <a:ext cx="1114" cy="1115"/>
              <a:chOff x="3137" y="645"/>
              <a:chExt cx="1114" cy="1115"/>
            </a:xfrm>
          </p:grpSpPr>
          <p:sp>
            <p:nvSpPr>
              <p:cNvPr id="25608" name="Oval 8"/>
              <p:cNvSpPr>
                <a:spLocks noChangeArrowheads="1"/>
              </p:cNvSpPr>
              <p:nvPr/>
            </p:nvSpPr>
            <p:spPr bwMode="auto">
              <a:xfrm>
                <a:off x="3137" y="645"/>
                <a:ext cx="1114" cy="1115"/>
              </a:xfrm>
              <a:prstGeom prst="ellipse">
                <a:avLst/>
              </a:prstGeom>
              <a:noFill/>
              <a:ln w="142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83" name="Oval 183"/>
              <p:cNvSpPr>
                <a:spLocks noChangeArrowheads="1"/>
              </p:cNvSpPr>
              <p:nvPr/>
            </p:nvSpPr>
            <p:spPr bwMode="auto">
              <a:xfrm>
                <a:off x="4101" y="798"/>
                <a:ext cx="79" cy="79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 sz="2100"/>
              </a:p>
            </p:txBody>
          </p:sp>
        </p:grpSp>
        <p:grpSp>
          <p:nvGrpSpPr>
            <p:cNvPr id="25786" name="Group 186"/>
            <p:cNvGrpSpPr>
              <a:grpSpLocks/>
            </p:cNvGrpSpPr>
            <p:nvPr/>
          </p:nvGrpSpPr>
          <p:grpSpPr bwMode="auto">
            <a:xfrm>
              <a:off x="4311" y="815"/>
              <a:ext cx="154" cy="387"/>
              <a:chOff x="4311" y="815"/>
              <a:chExt cx="154" cy="387"/>
            </a:xfrm>
          </p:grpSpPr>
          <p:sp>
            <p:nvSpPr>
              <p:cNvPr id="25784" name="Freeform 184"/>
              <p:cNvSpPr>
                <a:spLocks/>
              </p:cNvSpPr>
              <p:nvPr/>
            </p:nvSpPr>
            <p:spPr bwMode="auto">
              <a:xfrm>
                <a:off x="4311" y="815"/>
                <a:ext cx="154" cy="387"/>
              </a:xfrm>
              <a:custGeom>
                <a:avLst/>
                <a:gdLst>
                  <a:gd name="T0" fmla="*/ 0 w 154"/>
                  <a:gd name="T1" fmla="*/ 0 h 387"/>
                  <a:gd name="T2" fmla="*/ 15 w 154"/>
                  <a:gd name="T3" fmla="*/ 2 h 387"/>
                  <a:gd name="T4" fmla="*/ 32 w 154"/>
                  <a:gd name="T5" fmla="*/ 9 h 387"/>
                  <a:gd name="T6" fmla="*/ 47 w 154"/>
                  <a:gd name="T7" fmla="*/ 17 h 387"/>
                  <a:gd name="T8" fmla="*/ 60 w 154"/>
                  <a:gd name="T9" fmla="*/ 30 h 387"/>
                  <a:gd name="T10" fmla="*/ 73 w 154"/>
                  <a:gd name="T11" fmla="*/ 47 h 387"/>
                  <a:gd name="T12" fmla="*/ 86 w 154"/>
                  <a:gd name="T13" fmla="*/ 67 h 387"/>
                  <a:gd name="T14" fmla="*/ 99 w 154"/>
                  <a:gd name="T15" fmla="*/ 88 h 387"/>
                  <a:gd name="T16" fmla="*/ 109 w 154"/>
                  <a:gd name="T17" fmla="*/ 114 h 387"/>
                  <a:gd name="T18" fmla="*/ 120 w 154"/>
                  <a:gd name="T19" fmla="*/ 140 h 387"/>
                  <a:gd name="T20" fmla="*/ 129 w 154"/>
                  <a:gd name="T21" fmla="*/ 170 h 387"/>
                  <a:gd name="T22" fmla="*/ 142 w 154"/>
                  <a:gd name="T23" fmla="*/ 236 h 387"/>
                  <a:gd name="T24" fmla="*/ 152 w 154"/>
                  <a:gd name="T25" fmla="*/ 309 h 387"/>
                  <a:gd name="T26" fmla="*/ 154 w 154"/>
                  <a:gd name="T27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4" h="387">
                    <a:moveTo>
                      <a:pt x="0" y="0"/>
                    </a:moveTo>
                    <a:lnTo>
                      <a:pt x="15" y="2"/>
                    </a:lnTo>
                    <a:lnTo>
                      <a:pt x="32" y="9"/>
                    </a:lnTo>
                    <a:lnTo>
                      <a:pt x="47" y="17"/>
                    </a:lnTo>
                    <a:lnTo>
                      <a:pt x="60" y="30"/>
                    </a:lnTo>
                    <a:lnTo>
                      <a:pt x="73" y="47"/>
                    </a:lnTo>
                    <a:lnTo>
                      <a:pt x="86" y="67"/>
                    </a:lnTo>
                    <a:lnTo>
                      <a:pt x="99" y="88"/>
                    </a:lnTo>
                    <a:lnTo>
                      <a:pt x="109" y="114"/>
                    </a:lnTo>
                    <a:lnTo>
                      <a:pt x="120" y="140"/>
                    </a:lnTo>
                    <a:lnTo>
                      <a:pt x="129" y="170"/>
                    </a:lnTo>
                    <a:lnTo>
                      <a:pt x="142" y="236"/>
                    </a:lnTo>
                    <a:lnTo>
                      <a:pt x="152" y="309"/>
                    </a:lnTo>
                    <a:lnTo>
                      <a:pt x="154" y="387"/>
                    </a:lnTo>
                  </a:path>
                </a:pathLst>
              </a:cu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85" name="Freeform 185"/>
              <p:cNvSpPr>
                <a:spLocks/>
              </p:cNvSpPr>
              <p:nvPr/>
            </p:nvSpPr>
            <p:spPr bwMode="auto">
              <a:xfrm>
                <a:off x="4311" y="815"/>
                <a:ext cx="94" cy="77"/>
              </a:xfrm>
              <a:custGeom>
                <a:avLst/>
                <a:gdLst>
                  <a:gd name="T0" fmla="*/ 94 w 94"/>
                  <a:gd name="T1" fmla="*/ 6 h 77"/>
                  <a:gd name="T2" fmla="*/ 0 w 94"/>
                  <a:gd name="T3" fmla="*/ 0 h 77"/>
                  <a:gd name="T4" fmla="*/ 51 w 94"/>
                  <a:gd name="T5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77">
                    <a:moveTo>
                      <a:pt x="94" y="6"/>
                    </a:moveTo>
                    <a:lnTo>
                      <a:pt x="0" y="0"/>
                    </a:lnTo>
                    <a:lnTo>
                      <a:pt x="51" y="77"/>
                    </a:lnTo>
                  </a:path>
                </a:pathLst>
              </a:cu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</p:grpSp>
      <p:grpSp>
        <p:nvGrpSpPr>
          <p:cNvPr id="25803" name="Group 203"/>
          <p:cNvGrpSpPr>
            <a:grpSpLocks/>
          </p:cNvGrpSpPr>
          <p:nvPr/>
        </p:nvGrpSpPr>
        <p:grpSpPr bwMode="auto">
          <a:xfrm>
            <a:off x="4139952" y="1370001"/>
            <a:ext cx="3504009" cy="831056"/>
            <a:chOff x="2529" y="815"/>
            <a:chExt cx="2943" cy="698"/>
          </a:xfrm>
        </p:grpSpPr>
        <p:grpSp>
          <p:nvGrpSpPr>
            <p:cNvPr id="25777" name="Group 177"/>
            <p:cNvGrpSpPr>
              <a:grpSpLocks/>
            </p:cNvGrpSpPr>
            <p:nvPr/>
          </p:nvGrpSpPr>
          <p:grpSpPr bwMode="auto">
            <a:xfrm>
              <a:off x="2529" y="1161"/>
              <a:ext cx="2864" cy="84"/>
              <a:chOff x="2529" y="1161"/>
              <a:chExt cx="2864" cy="84"/>
            </a:xfrm>
          </p:grpSpPr>
          <p:sp>
            <p:nvSpPr>
              <p:cNvPr id="25609" name="Freeform 9"/>
              <p:cNvSpPr>
                <a:spLocks/>
              </p:cNvSpPr>
              <p:nvPr/>
            </p:nvSpPr>
            <p:spPr bwMode="auto">
              <a:xfrm>
                <a:off x="2529" y="1197"/>
                <a:ext cx="7" cy="9"/>
              </a:xfrm>
              <a:custGeom>
                <a:avLst/>
                <a:gdLst>
                  <a:gd name="T0" fmla="*/ 4 w 7"/>
                  <a:gd name="T1" fmla="*/ 0 h 9"/>
                  <a:gd name="T2" fmla="*/ 2 w 7"/>
                  <a:gd name="T3" fmla="*/ 0 h 9"/>
                  <a:gd name="T4" fmla="*/ 0 w 7"/>
                  <a:gd name="T5" fmla="*/ 2 h 9"/>
                  <a:gd name="T6" fmla="*/ 0 w 7"/>
                  <a:gd name="T7" fmla="*/ 5 h 9"/>
                  <a:gd name="T8" fmla="*/ 0 w 7"/>
                  <a:gd name="T9" fmla="*/ 5 h 9"/>
                  <a:gd name="T10" fmla="*/ 0 w 7"/>
                  <a:gd name="T11" fmla="*/ 7 h 9"/>
                  <a:gd name="T12" fmla="*/ 2 w 7"/>
                  <a:gd name="T13" fmla="*/ 9 h 9"/>
                  <a:gd name="T14" fmla="*/ 2 w 7"/>
                  <a:gd name="T15" fmla="*/ 9 h 9"/>
                  <a:gd name="T16" fmla="*/ 4 w 7"/>
                  <a:gd name="T17" fmla="*/ 9 h 9"/>
                  <a:gd name="T18" fmla="*/ 7 w 7"/>
                  <a:gd name="T19" fmla="*/ 7 h 9"/>
                  <a:gd name="T20" fmla="*/ 7 w 7"/>
                  <a:gd name="T21" fmla="*/ 5 h 9"/>
                  <a:gd name="T22" fmla="*/ 7 w 7"/>
                  <a:gd name="T23" fmla="*/ 5 h 9"/>
                  <a:gd name="T24" fmla="*/ 7 w 7"/>
                  <a:gd name="T25" fmla="*/ 2 h 9"/>
                  <a:gd name="T26" fmla="*/ 4 w 7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0" name="Freeform 10"/>
              <p:cNvSpPr>
                <a:spLocks/>
              </p:cNvSpPr>
              <p:nvPr/>
            </p:nvSpPr>
            <p:spPr bwMode="auto">
              <a:xfrm>
                <a:off x="2544" y="1197"/>
                <a:ext cx="9" cy="9"/>
              </a:xfrm>
              <a:custGeom>
                <a:avLst/>
                <a:gdLst>
                  <a:gd name="T0" fmla="*/ 7 w 9"/>
                  <a:gd name="T1" fmla="*/ 0 h 9"/>
                  <a:gd name="T2" fmla="*/ 4 w 9"/>
                  <a:gd name="T3" fmla="*/ 0 h 9"/>
                  <a:gd name="T4" fmla="*/ 2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2 w 9"/>
                  <a:gd name="T11" fmla="*/ 9 h 9"/>
                  <a:gd name="T12" fmla="*/ 4 w 9"/>
                  <a:gd name="T13" fmla="*/ 9 h 9"/>
                  <a:gd name="T14" fmla="*/ 4 w 9"/>
                  <a:gd name="T15" fmla="*/ 9 h 9"/>
                  <a:gd name="T16" fmla="*/ 7 w 9"/>
                  <a:gd name="T17" fmla="*/ 9 h 9"/>
                  <a:gd name="T18" fmla="*/ 9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9 w 9"/>
                  <a:gd name="T25" fmla="*/ 2 h 9"/>
                  <a:gd name="T26" fmla="*/ 7 w 9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7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1" name="Freeform 11"/>
              <p:cNvSpPr>
                <a:spLocks/>
              </p:cNvSpPr>
              <p:nvPr/>
            </p:nvSpPr>
            <p:spPr bwMode="auto">
              <a:xfrm>
                <a:off x="2561" y="1197"/>
                <a:ext cx="9" cy="9"/>
              </a:xfrm>
              <a:custGeom>
                <a:avLst/>
                <a:gdLst>
                  <a:gd name="T0" fmla="*/ 7 w 9"/>
                  <a:gd name="T1" fmla="*/ 0 h 9"/>
                  <a:gd name="T2" fmla="*/ 5 w 9"/>
                  <a:gd name="T3" fmla="*/ 0 h 9"/>
                  <a:gd name="T4" fmla="*/ 2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2 w 9"/>
                  <a:gd name="T11" fmla="*/ 9 h 9"/>
                  <a:gd name="T12" fmla="*/ 5 w 9"/>
                  <a:gd name="T13" fmla="*/ 9 h 9"/>
                  <a:gd name="T14" fmla="*/ 5 w 9"/>
                  <a:gd name="T15" fmla="*/ 9 h 9"/>
                  <a:gd name="T16" fmla="*/ 7 w 9"/>
                  <a:gd name="T17" fmla="*/ 9 h 9"/>
                  <a:gd name="T18" fmla="*/ 9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9 w 9"/>
                  <a:gd name="T25" fmla="*/ 2 h 9"/>
                  <a:gd name="T26" fmla="*/ 7 w 9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7" y="0"/>
                    </a:move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2" name="Freeform 12"/>
              <p:cNvSpPr>
                <a:spLocks/>
              </p:cNvSpPr>
              <p:nvPr/>
            </p:nvSpPr>
            <p:spPr bwMode="auto">
              <a:xfrm>
                <a:off x="2579" y="1197"/>
                <a:ext cx="8" cy="9"/>
              </a:xfrm>
              <a:custGeom>
                <a:avLst/>
                <a:gdLst>
                  <a:gd name="T0" fmla="*/ 6 w 8"/>
                  <a:gd name="T1" fmla="*/ 0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2 w 8"/>
                  <a:gd name="T11" fmla="*/ 9 h 9"/>
                  <a:gd name="T12" fmla="*/ 4 w 8"/>
                  <a:gd name="T13" fmla="*/ 9 h 9"/>
                  <a:gd name="T14" fmla="*/ 4 w 8"/>
                  <a:gd name="T15" fmla="*/ 9 h 9"/>
                  <a:gd name="T16" fmla="*/ 6 w 8"/>
                  <a:gd name="T17" fmla="*/ 9 h 9"/>
                  <a:gd name="T18" fmla="*/ 8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8 w 8"/>
                  <a:gd name="T25" fmla="*/ 2 h 9"/>
                  <a:gd name="T26" fmla="*/ 6 w 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3" name="Freeform 13"/>
              <p:cNvSpPr>
                <a:spLocks/>
              </p:cNvSpPr>
              <p:nvPr/>
            </p:nvSpPr>
            <p:spPr bwMode="auto">
              <a:xfrm>
                <a:off x="2596" y="1197"/>
                <a:ext cx="8" cy="9"/>
              </a:xfrm>
              <a:custGeom>
                <a:avLst/>
                <a:gdLst>
                  <a:gd name="T0" fmla="*/ 6 w 8"/>
                  <a:gd name="T1" fmla="*/ 0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2 w 8"/>
                  <a:gd name="T11" fmla="*/ 9 h 9"/>
                  <a:gd name="T12" fmla="*/ 4 w 8"/>
                  <a:gd name="T13" fmla="*/ 9 h 9"/>
                  <a:gd name="T14" fmla="*/ 4 w 8"/>
                  <a:gd name="T15" fmla="*/ 9 h 9"/>
                  <a:gd name="T16" fmla="*/ 6 w 8"/>
                  <a:gd name="T17" fmla="*/ 9 h 9"/>
                  <a:gd name="T18" fmla="*/ 8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8 w 8"/>
                  <a:gd name="T25" fmla="*/ 2 h 9"/>
                  <a:gd name="T26" fmla="*/ 6 w 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4" name="Freeform 14"/>
              <p:cNvSpPr>
                <a:spLocks/>
              </p:cNvSpPr>
              <p:nvPr/>
            </p:nvSpPr>
            <p:spPr bwMode="auto">
              <a:xfrm>
                <a:off x="2613" y="1197"/>
                <a:ext cx="8" cy="9"/>
              </a:xfrm>
              <a:custGeom>
                <a:avLst/>
                <a:gdLst>
                  <a:gd name="T0" fmla="*/ 6 w 8"/>
                  <a:gd name="T1" fmla="*/ 0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2 w 8"/>
                  <a:gd name="T11" fmla="*/ 9 h 9"/>
                  <a:gd name="T12" fmla="*/ 4 w 8"/>
                  <a:gd name="T13" fmla="*/ 9 h 9"/>
                  <a:gd name="T14" fmla="*/ 4 w 8"/>
                  <a:gd name="T15" fmla="*/ 9 h 9"/>
                  <a:gd name="T16" fmla="*/ 6 w 8"/>
                  <a:gd name="T17" fmla="*/ 9 h 9"/>
                  <a:gd name="T18" fmla="*/ 8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8 w 8"/>
                  <a:gd name="T25" fmla="*/ 2 h 9"/>
                  <a:gd name="T26" fmla="*/ 6 w 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5" name="Freeform 15"/>
              <p:cNvSpPr>
                <a:spLocks/>
              </p:cNvSpPr>
              <p:nvPr/>
            </p:nvSpPr>
            <p:spPr bwMode="auto">
              <a:xfrm>
                <a:off x="2630" y="1197"/>
                <a:ext cx="9" cy="9"/>
              </a:xfrm>
              <a:custGeom>
                <a:avLst/>
                <a:gdLst>
                  <a:gd name="T0" fmla="*/ 6 w 9"/>
                  <a:gd name="T1" fmla="*/ 0 h 9"/>
                  <a:gd name="T2" fmla="*/ 4 w 9"/>
                  <a:gd name="T3" fmla="*/ 0 h 9"/>
                  <a:gd name="T4" fmla="*/ 2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2 w 9"/>
                  <a:gd name="T11" fmla="*/ 9 h 9"/>
                  <a:gd name="T12" fmla="*/ 4 w 9"/>
                  <a:gd name="T13" fmla="*/ 9 h 9"/>
                  <a:gd name="T14" fmla="*/ 4 w 9"/>
                  <a:gd name="T15" fmla="*/ 9 h 9"/>
                  <a:gd name="T16" fmla="*/ 6 w 9"/>
                  <a:gd name="T17" fmla="*/ 9 h 9"/>
                  <a:gd name="T18" fmla="*/ 9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9 w 9"/>
                  <a:gd name="T25" fmla="*/ 2 h 9"/>
                  <a:gd name="T26" fmla="*/ 6 w 9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6" name="Freeform 16"/>
              <p:cNvSpPr>
                <a:spLocks/>
              </p:cNvSpPr>
              <p:nvPr/>
            </p:nvSpPr>
            <p:spPr bwMode="auto">
              <a:xfrm>
                <a:off x="2647" y="1197"/>
                <a:ext cx="9" cy="9"/>
              </a:xfrm>
              <a:custGeom>
                <a:avLst/>
                <a:gdLst>
                  <a:gd name="T0" fmla="*/ 7 w 9"/>
                  <a:gd name="T1" fmla="*/ 0 h 9"/>
                  <a:gd name="T2" fmla="*/ 5 w 9"/>
                  <a:gd name="T3" fmla="*/ 0 h 9"/>
                  <a:gd name="T4" fmla="*/ 2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2 w 9"/>
                  <a:gd name="T11" fmla="*/ 9 h 9"/>
                  <a:gd name="T12" fmla="*/ 5 w 9"/>
                  <a:gd name="T13" fmla="*/ 9 h 9"/>
                  <a:gd name="T14" fmla="*/ 5 w 9"/>
                  <a:gd name="T15" fmla="*/ 9 h 9"/>
                  <a:gd name="T16" fmla="*/ 7 w 9"/>
                  <a:gd name="T17" fmla="*/ 9 h 9"/>
                  <a:gd name="T18" fmla="*/ 9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9 w 9"/>
                  <a:gd name="T25" fmla="*/ 2 h 9"/>
                  <a:gd name="T26" fmla="*/ 7 w 9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7" y="0"/>
                    </a:move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7" name="Freeform 17"/>
              <p:cNvSpPr>
                <a:spLocks/>
              </p:cNvSpPr>
              <p:nvPr/>
            </p:nvSpPr>
            <p:spPr bwMode="auto">
              <a:xfrm>
                <a:off x="2664" y="1197"/>
                <a:ext cx="9" cy="9"/>
              </a:xfrm>
              <a:custGeom>
                <a:avLst/>
                <a:gdLst>
                  <a:gd name="T0" fmla="*/ 7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3 w 9"/>
                  <a:gd name="T11" fmla="*/ 9 h 9"/>
                  <a:gd name="T12" fmla="*/ 5 w 9"/>
                  <a:gd name="T13" fmla="*/ 9 h 9"/>
                  <a:gd name="T14" fmla="*/ 5 w 9"/>
                  <a:gd name="T15" fmla="*/ 9 h 9"/>
                  <a:gd name="T16" fmla="*/ 7 w 9"/>
                  <a:gd name="T17" fmla="*/ 9 h 9"/>
                  <a:gd name="T18" fmla="*/ 9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9 w 9"/>
                  <a:gd name="T25" fmla="*/ 2 h 9"/>
                  <a:gd name="T26" fmla="*/ 7 w 9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7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8" name="Freeform 18"/>
              <p:cNvSpPr>
                <a:spLocks/>
              </p:cNvSpPr>
              <p:nvPr/>
            </p:nvSpPr>
            <p:spPr bwMode="auto">
              <a:xfrm>
                <a:off x="2682" y="1197"/>
                <a:ext cx="10" cy="9"/>
              </a:xfrm>
              <a:custGeom>
                <a:avLst/>
                <a:gdLst>
                  <a:gd name="T0" fmla="*/ 6 w 10"/>
                  <a:gd name="T1" fmla="*/ 0 h 9"/>
                  <a:gd name="T2" fmla="*/ 4 w 10"/>
                  <a:gd name="T3" fmla="*/ 0 h 9"/>
                  <a:gd name="T4" fmla="*/ 2 w 10"/>
                  <a:gd name="T5" fmla="*/ 2 h 9"/>
                  <a:gd name="T6" fmla="*/ 0 w 10"/>
                  <a:gd name="T7" fmla="*/ 5 h 9"/>
                  <a:gd name="T8" fmla="*/ 0 w 10"/>
                  <a:gd name="T9" fmla="*/ 7 h 9"/>
                  <a:gd name="T10" fmla="*/ 2 w 10"/>
                  <a:gd name="T11" fmla="*/ 9 h 9"/>
                  <a:gd name="T12" fmla="*/ 4 w 10"/>
                  <a:gd name="T13" fmla="*/ 9 h 9"/>
                  <a:gd name="T14" fmla="*/ 4 w 10"/>
                  <a:gd name="T15" fmla="*/ 9 h 9"/>
                  <a:gd name="T16" fmla="*/ 6 w 10"/>
                  <a:gd name="T17" fmla="*/ 9 h 9"/>
                  <a:gd name="T18" fmla="*/ 8 w 10"/>
                  <a:gd name="T19" fmla="*/ 7 h 9"/>
                  <a:gd name="T20" fmla="*/ 10 w 10"/>
                  <a:gd name="T21" fmla="*/ 5 h 9"/>
                  <a:gd name="T22" fmla="*/ 10 w 10"/>
                  <a:gd name="T23" fmla="*/ 5 h 9"/>
                  <a:gd name="T24" fmla="*/ 8 w 10"/>
                  <a:gd name="T25" fmla="*/ 2 h 9"/>
                  <a:gd name="T26" fmla="*/ 8 w 10"/>
                  <a:gd name="T27" fmla="*/ 0 h 9"/>
                  <a:gd name="T28" fmla="*/ 6 w 10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9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19" name="Freeform 19"/>
              <p:cNvSpPr>
                <a:spLocks/>
              </p:cNvSpPr>
              <p:nvPr/>
            </p:nvSpPr>
            <p:spPr bwMode="auto">
              <a:xfrm>
                <a:off x="270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0" name="Freeform 20"/>
              <p:cNvSpPr>
                <a:spLocks/>
              </p:cNvSpPr>
              <p:nvPr/>
            </p:nvSpPr>
            <p:spPr bwMode="auto">
              <a:xfrm>
                <a:off x="271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1" name="Freeform 21"/>
              <p:cNvSpPr>
                <a:spLocks/>
              </p:cNvSpPr>
              <p:nvPr/>
            </p:nvSpPr>
            <p:spPr bwMode="auto">
              <a:xfrm>
                <a:off x="2735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2" name="Freeform 22"/>
              <p:cNvSpPr>
                <a:spLocks/>
              </p:cNvSpPr>
              <p:nvPr/>
            </p:nvSpPr>
            <p:spPr bwMode="auto">
              <a:xfrm>
                <a:off x="2752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3" name="Freeform 23"/>
              <p:cNvSpPr>
                <a:spLocks/>
              </p:cNvSpPr>
              <p:nvPr/>
            </p:nvSpPr>
            <p:spPr bwMode="auto">
              <a:xfrm>
                <a:off x="277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4" name="Freeform 24"/>
              <p:cNvSpPr>
                <a:spLocks/>
              </p:cNvSpPr>
              <p:nvPr/>
            </p:nvSpPr>
            <p:spPr bwMode="auto">
              <a:xfrm>
                <a:off x="278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5" name="Freeform 25"/>
              <p:cNvSpPr>
                <a:spLocks/>
              </p:cNvSpPr>
              <p:nvPr/>
            </p:nvSpPr>
            <p:spPr bwMode="auto">
              <a:xfrm>
                <a:off x="2804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6" name="Freeform 26"/>
              <p:cNvSpPr>
                <a:spLocks/>
              </p:cNvSpPr>
              <p:nvPr/>
            </p:nvSpPr>
            <p:spPr bwMode="auto">
              <a:xfrm>
                <a:off x="2821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7" name="Freeform 27"/>
              <p:cNvSpPr>
                <a:spLocks/>
              </p:cNvSpPr>
              <p:nvPr/>
            </p:nvSpPr>
            <p:spPr bwMode="auto">
              <a:xfrm>
                <a:off x="283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8" name="Freeform 28"/>
              <p:cNvSpPr>
                <a:spLocks/>
              </p:cNvSpPr>
              <p:nvPr/>
            </p:nvSpPr>
            <p:spPr bwMode="auto">
              <a:xfrm>
                <a:off x="2855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29" name="Freeform 29"/>
              <p:cNvSpPr>
                <a:spLocks/>
              </p:cNvSpPr>
              <p:nvPr/>
            </p:nvSpPr>
            <p:spPr bwMode="auto">
              <a:xfrm>
                <a:off x="287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0" name="Freeform 30"/>
              <p:cNvSpPr>
                <a:spLocks/>
              </p:cNvSpPr>
              <p:nvPr/>
            </p:nvSpPr>
            <p:spPr bwMode="auto">
              <a:xfrm>
                <a:off x="289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1" name="Freeform 31"/>
              <p:cNvSpPr>
                <a:spLocks/>
              </p:cNvSpPr>
              <p:nvPr/>
            </p:nvSpPr>
            <p:spPr bwMode="auto">
              <a:xfrm>
                <a:off x="2907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2" name="Freeform 32"/>
              <p:cNvSpPr>
                <a:spLocks/>
              </p:cNvSpPr>
              <p:nvPr/>
            </p:nvSpPr>
            <p:spPr bwMode="auto">
              <a:xfrm>
                <a:off x="2924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3" name="Freeform 33"/>
              <p:cNvSpPr>
                <a:spLocks/>
              </p:cNvSpPr>
              <p:nvPr/>
            </p:nvSpPr>
            <p:spPr bwMode="auto">
              <a:xfrm>
                <a:off x="294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4" name="Freeform 34"/>
              <p:cNvSpPr>
                <a:spLocks/>
              </p:cNvSpPr>
              <p:nvPr/>
            </p:nvSpPr>
            <p:spPr bwMode="auto">
              <a:xfrm>
                <a:off x="295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5" name="Freeform 35"/>
              <p:cNvSpPr>
                <a:spLocks/>
              </p:cNvSpPr>
              <p:nvPr/>
            </p:nvSpPr>
            <p:spPr bwMode="auto">
              <a:xfrm>
                <a:off x="297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6" name="Freeform 36"/>
              <p:cNvSpPr>
                <a:spLocks/>
              </p:cNvSpPr>
              <p:nvPr/>
            </p:nvSpPr>
            <p:spPr bwMode="auto">
              <a:xfrm>
                <a:off x="299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7" name="Freeform 37"/>
              <p:cNvSpPr>
                <a:spLocks/>
              </p:cNvSpPr>
              <p:nvPr/>
            </p:nvSpPr>
            <p:spPr bwMode="auto">
              <a:xfrm>
                <a:off x="3010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8" name="Freeform 38"/>
              <p:cNvSpPr>
                <a:spLocks/>
              </p:cNvSpPr>
              <p:nvPr/>
            </p:nvSpPr>
            <p:spPr bwMode="auto">
              <a:xfrm>
                <a:off x="3027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39" name="Freeform 39"/>
              <p:cNvSpPr>
                <a:spLocks/>
              </p:cNvSpPr>
              <p:nvPr/>
            </p:nvSpPr>
            <p:spPr bwMode="auto">
              <a:xfrm>
                <a:off x="3044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0" name="Freeform 40"/>
              <p:cNvSpPr>
                <a:spLocks/>
              </p:cNvSpPr>
              <p:nvPr/>
            </p:nvSpPr>
            <p:spPr bwMode="auto">
              <a:xfrm>
                <a:off x="3062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1" name="Freeform 41"/>
              <p:cNvSpPr>
                <a:spLocks/>
              </p:cNvSpPr>
              <p:nvPr/>
            </p:nvSpPr>
            <p:spPr bwMode="auto">
              <a:xfrm>
                <a:off x="307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2" name="Freeform 42"/>
              <p:cNvSpPr>
                <a:spLocks/>
              </p:cNvSpPr>
              <p:nvPr/>
            </p:nvSpPr>
            <p:spPr bwMode="auto">
              <a:xfrm>
                <a:off x="309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3" name="Freeform 43"/>
              <p:cNvSpPr>
                <a:spLocks/>
              </p:cNvSpPr>
              <p:nvPr/>
            </p:nvSpPr>
            <p:spPr bwMode="auto">
              <a:xfrm>
                <a:off x="3113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4" name="Freeform 44"/>
              <p:cNvSpPr>
                <a:spLocks/>
              </p:cNvSpPr>
              <p:nvPr/>
            </p:nvSpPr>
            <p:spPr bwMode="auto">
              <a:xfrm>
                <a:off x="3130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5" name="Freeform 45"/>
              <p:cNvSpPr>
                <a:spLocks/>
              </p:cNvSpPr>
              <p:nvPr/>
            </p:nvSpPr>
            <p:spPr bwMode="auto">
              <a:xfrm>
                <a:off x="3147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6" name="Freeform 46"/>
              <p:cNvSpPr>
                <a:spLocks/>
              </p:cNvSpPr>
              <p:nvPr/>
            </p:nvSpPr>
            <p:spPr bwMode="auto">
              <a:xfrm>
                <a:off x="3165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7" name="Freeform 47"/>
              <p:cNvSpPr>
                <a:spLocks/>
              </p:cNvSpPr>
              <p:nvPr/>
            </p:nvSpPr>
            <p:spPr bwMode="auto">
              <a:xfrm>
                <a:off x="3182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8" name="Freeform 48"/>
              <p:cNvSpPr>
                <a:spLocks/>
              </p:cNvSpPr>
              <p:nvPr/>
            </p:nvSpPr>
            <p:spPr bwMode="auto">
              <a:xfrm>
                <a:off x="319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49" name="Freeform 49"/>
              <p:cNvSpPr>
                <a:spLocks/>
              </p:cNvSpPr>
              <p:nvPr/>
            </p:nvSpPr>
            <p:spPr bwMode="auto">
              <a:xfrm>
                <a:off x="3216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0" name="Freeform 50"/>
              <p:cNvSpPr>
                <a:spLocks/>
              </p:cNvSpPr>
              <p:nvPr/>
            </p:nvSpPr>
            <p:spPr bwMode="auto">
              <a:xfrm>
                <a:off x="3233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1" name="Freeform 51"/>
              <p:cNvSpPr>
                <a:spLocks/>
              </p:cNvSpPr>
              <p:nvPr/>
            </p:nvSpPr>
            <p:spPr bwMode="auto">
              <a:xfrm>
                <a:off x="3250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2" name="Freeform 52"/>
              <p:cNvSpPr>
                <a:spLocks/>
              </p:cNvSpPr>
              <p:nvPr/>
            </p:nvSpPr>
            <p:spPr bwMode="auto">
              <a:xfrm>
                <a:off x="326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3" name="Freeform 53"/>
              <p:cNvSpPr>
                <a:spLocks/>
              </p:cNvSpPr>
              <p:nvPr/>
            </p:nvSpPr>
            <p:spPr bwMode="auto">
              <a:xfrm>
                <a:off x="3285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4" name="Freeform 54"/>
              <p:cNvSpPr>
                <a:spLocks/>
              </p:cNvSpPr>
              <p:nvPr/>
            </p:nvSpPr>
            <p:spPr bwMode="auto">
              <a:xfrm>
                <a:off x="3302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5" name="Freeform 55"/>
              <p:cNvSpPr>
                <a:spLocks/>
              </p:cNvSpPr>
              <p:nvPr/>
            </p:nvSpPr>
            <p:spPr bwMode="auto">
              <a:xfrm>
                <a:off x="3319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6" name="Freeform 56"/>
              <p:cNvSpPr>
                <a:spLocks/>
              </p:cNvSpPr>
              <p:nvPr/>
            </p:nvSpPr>
            <p:spPr bwMode="auto">
              <a:xfrm>
                <a:off x="3336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7" name="Freeform 57"/>
              <p:cNvSpPr>
                <a:spLocks/>
              </p:cNvSpPr>
              <p:nvPr/>
            </p:nvSpPr>
            <p:spPr bwMode="auto">
              <a:xfrm>
                <a:off x="3353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8" name="Freeform 58"/>
              <p:cNvSpPr>
                <a:spLocks/>
              </p:cNvSpPr>
              <p:nvPr/>
            </p:nvSpPr>
            <p:spPr bwMode="auto">
              <a:xfrm>
                <a:off x="337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59" name="Freeform 59"/>
              <p:cNvSpPr>
                <a:spLocks/>
              </p:cNvSpPr>
              <p:nvPr/>
            </p:nvSpPr>
            <p:spPr bwMode="auto">
              <a:xfrm>
                <a:off x="338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0" name="Freeform 60"/>
              <p:cNvSpPr>
                <a:spLocks/>
              </p:cNvSpPr>
              <p:nvPr/>
            </p:nvSpPr>
            <p:spPr bwMode="auto">
              <a:xfrm>
                <a:off x="340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1" name="Freeform 61"/>
              <p:cNvSpPr>
                <a:spLocks/>
              </p:cNvSpPr>
              <p:nvPr/>
            </p:nvSpPr>
            <p:spPr bwMode="auto">
              <a:xfrm>
                <a:off x="3422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2" name="Freeform 62"/>
              <p:cNvSpPr>
                <a:spLocks/>
              </p:cNvSpPr>
              <p:nvPr/>
            </p:nvSpPr>
            <p:spPr bwMode="auto">
              <a:xfrm>
                <a:off x="3439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3" name="Freeform 63"/>
              <p:cNvSpPr>
                <a:spLocks/>
              </p:cNvSpPr>
              <p:nvPr/>
            </p:nvSpPr>
            <p:spPr bwMode="auto">
              <a:xfrm>
                <a:off x="345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4" name="Freeform 64"/>
              <p:cNvSpPr>
                <a:spLocks/>
              </p:cNvSpPr>
              <p:nvPr/>
            </p:nvSpPr>
            <p:spPr bwMode="auto">
              <a:xfrm>
                <a:off x="347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5" name="Freeform 65"/>
              <p:cNvSpPr>
                <a:spLocks/>
              </p:cNvSpPr>
              <p:nvPr/>
            </p:nvSpPr>
            <p:spPr bwMode="auto">
              <a:xfrm>
                <a:off x="349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6" name="Freeform 66"/>
              <p:cNvSpPr>
                <a:spLocks/>
              </p:cNvSpPr>
              <p:nvPr/>
            </p:nvSpPr>
            <p:spPr bwMode="auto">
              <a:xfrm>
                <a:off x="350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7" name="Freeform 67"/>
              <p:cNvSpPr>
                <a:spLocks/>
              </p:cNvSpPr>
              <p:nvPr/>
            </p:nvSpPr>
            <p:spPr bwMode="auto">
              <a:xfrm>
                <a:off x="352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8" name="Freeform 68"/>
              <p:cNvSpPr>
                <a:spLocks/>
              </p:cNvSpPr>
              <p:nvPr/>
            </p:nvSpPr>
            <p:spPr bwMode="auto">
              <a:xfrm>
                <a:off x="3542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69" name="Freeform 69"/>
              <p:cNvSpPr>
                <a:spLocks/>
              </p:cNvSpPr>
              <p:nvPr/>
            </p:nvSpPr>
            <p:spPr bwMode="auto">
              <a:xfrm>
                <a:off x="356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0" name="Freeform 70"/>
              <p:cNvSpPr>
                <a:spLocks/>
              </p:cNvSpPr>
              <p:nvPr/>
            </p:nvSpPr>
            <p:spPr bwMode="auto">
              <a:xfrm>
                <a:off x="357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1" name="Freeform 71"/>
              <p:cNvSpPr>
                <a:spLocks/>
              </p:cNvSpPr>
              <p:nvPr/>
            </p:nvSpPr>
            <p:spPr bwMode="auto">
              <a:xfrm>
                <a:off x="359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2" name="Freeform 72"/>
              <p:cNvSpPr>
                <a:spLocks/>
              </p:cNvSpPr>
              <p:nvPr/>
            </p:nvSpPr>
            <p:spPr bwMode="auto">
              <a:xfrm>
                <a:off x="3611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3" name="Freeform 73"/>
              <p:cNvSpPr>
                <a:spLocks/>
              </p:cNvSpPr>
              <p:nvPr/>
            </p:nvSpPr>
            <p:spPr bwMode="auto">
              <a:xfrm>
                <a:off x="362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4" name="Freeform 74"/>
              <p:cNvSpPr>
                <a:spLocks/>
              </p:cNvSpPr>
              <p:nvPr/>
            </p:nvSpPr>
            <p:spPr bwMode="auto">
              <a:xfrm>
                <a:off x="3645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5" name="Freeform 75"/>
              <p:cNvSpPr>
                <a:spLocks/>
              </p:cNvSpPr>
              <p:nvPr/>
            </p:nvSpPr>
            <p:spPr bwMode="auto">
              <a:xfrm>
                <a:off x="366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6" name="Freeform 76"/>
              <p:cNvSpPr>
                <a:spLocks/>
              </p:cNvSpPr>
              <p:nvPr/>
            </p:nvSpPr>
            <p:spPr bwMode="auto">
              <a:xfrm>
                <a:off x="368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7" name="Freeform 77"/>
              <p:cNvSpPr>
                <a:spLocks/>
              </p:cNvSpPr>
              <p:nvPr/>
            </p:nvSpPr>
            <p:spPr bwMode="auto">
              <a:xfrm>
                <a:off x="3697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8" name="Freeform 78"/>
              <p:cNvSpPr>
                <a:spLocks/>
              </p:cNvSpPr>
              <p:nvPr/>
            </p:nvSpPr>
            <p:spPr bwMode="auto">
              <a:xfrm>
                <a:off x="3714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79" name="Freeform 79"/>
              <p:cNvSpPr>
                <a:spLocks/>
              </p:cNvSpPr>
              <p:nvPr/>
            </p:nvSpPr>
            <p:spPr bwMode="auto">
              <a:xfrm>
                <a:off x="373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0" name="Freeform 80"/>
              <p:cNvSpPr>
                <a:spLocks/>
              </p:cNvSpPr>
              <p:nvPr/>
            </p:nvSpPr>
            <p:spPr bwMode="auto">
              <a:xfrm>
                <a:off x="374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1" name="Freeform 81"/>
              <p:cNvSpPr>
                <a:spLocks/>
              </p:cNvSpPr>
              <p:nvPr/>
            </p:nvSpPr>
            <p:spPr bwMode="auto">
              <a:xfrm>
                <a:off x="376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2" name="Freeform 82"/>
              <p:cNvSpPr>
                <a:spLocks/>
              </p:cNvSpPr>
              <p:nvPr/>
            </p:nvSpPr>
            <p:spPr bwMode="auto">
              <a:xfrm>
                <a:off x="378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3" name="Freeform 83"/>
              <p:cNvSpPr>
                <a:spLocks/>
              </p:cNvSpPr>
              <p:nvPr/>
            </p:nvSpPr>
            <p:spPr bwMode="auto">
              <a:xfrm>
                <a:off x="3800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4" name="Freeform 84"/>
              <p:cNvSpPr>
                <a:spLocks/>
              </p:cNvSpPr>
              <p:nvPr/>
            </p:nvSpPr>
            <p:spPr bwMode="auto">
              <a:xfrm>
                <a:off x="3817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5" name="Freeform 85"/>
              <p:cNvSpPr>
                <a:spLocks/>
              </p:cNvSpPr>
              <p:nvPr/>
            </p:nvSpPr>
            <p:spPr bwMode="auto">
              <a:xfrm>
                <a:off x="3834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6" name="Freeform 86"/>
              <p:cNvSpPr>
                <a:spLocks/>
              </p:cNvSpPr>
              <p:nvPr/>
            </p:nvSpPr>
            <p:spPr bwMode="auto">
              <a:xfrm>
                <a:off x="385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7" name="Freeform 87"/>
              <p:cNvSpPr>
                <a:spLocks/>
              </p:cNvSpPr>
              <p:nvPr/>
            </p:nvSpPr>
            <p:spPr bwMode="auto">
              <a:xfrm>
                <a:off x="386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8" name="Freeform 88"/>
              <p:cNvSpPr>
                <a:spLocks/>
              </p:cNvSpPr>
              <p:nvPr/>
            </p:nvSpPr>
            <p:spPr bwMode="auto">
              <a:xfrm>
                <a:off x="388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89" name="Freeform 89"/>
              <p:cNvSpPr>
                <a:spLocks/>
              </p:cNvSpPr>
              <p:nvPr/>
            </p:nvSpPr>
            <p:spPr bwMode="auto">
              <a:xfrm>
                <a:off x="3903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0" name="Freeform 90"/>
              <p:cNvSpPr>
                <a:spLocks/>
              </p:cNvSpPr>
              <p:nvPr/>
            </p:nvSpPr>
            <p:spPr bwMode="auto">
              <a:xfrm>
                <a:off x="3920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1" name="Freeform 91"/>
              <p:cNvSpPr>
                <a:spLocks/>
              </p:cNvSpPr>
              <p:nvPr/>
            </p:nvSpPr>
            <p:spPr bwMode="auto">
              <a:xfrm>
                <a:off x="3937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2" name="Freeform 92"/>
              <p:cNvSpPr>
                <a:spLocks/>
              </p:cNvSpPr>
              <p:nvPr/>
            </p:nvSpPr>
            <p:spPr bwMode="auto">
              <a:xfrm>
                <a:off x="3955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3" name="Freeform 93"/>
              <p:cNvSpPr>
                <a:spLocks/>
              </p:cNvSpPr>
              <p:nvPr/>
            </p:nvSpPr>
            <p:spPr bwMode="auto">
              <a:xfrm>
                <a:off x="3972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4" name="Freeform 94"/>
              <p:cNvSpPr>
                <a:spLocks/>
              </p:cNvSpPr>
              <p:nvPr/>
            </p:nvSpPr>
            <p:spPr bwMode="auto">
              <a:xfrm>
                <a:off x="398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5" name="Freeform 95"/>
              <p:cNvSpPr>
                <a:spLocks/>
              </p:cNvSpPr>
              <p:nvPr/>
            </p:nvSpPr>
            <p:spPr bwMode="auto">
              <a:xfrm>
                <a:off x="4006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6" name="Freeform 96"/>
              <p:cNvSpPr>
                <a:spLocks/>
              </p:cNvSpPr>
              <p:nvPr/>
            </p:nvSpPr>
            <p:spPr bwMode="auto">
              <a:xfrm>
                <a:off x="4023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7" name="Freeform 97"/>
              <p:cNvSpPr>
                <a:spLocks/>
              </p:cNvSpPr>
              <p:nvPr/>
            </p:nvSpPr>
            <p:spPr bwMode="auto">
              <a:xfrm>
                <a:off x="4040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8" name="Freeform 98"/>
              <p:cNvSpPr>
                <a:spLocks/>
              </p:cNvSpPr>
              <p:nvPr/>
            </p:nvSpPr>
            <p:spPr bwMode="auto">
              <a:xfrm>
                <a:off x="405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699" name="Freeform 99"/>
              <p:cNvSpPr>
                <a:spLocks/>
              </p:cNvSpPr>
              <p:nvPr/>
            </p:nvSpPr>
            <p:spPr bwMode="auto">
              <a:xfrm>
                <a:off x="4075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0" name="Freeform 100"/>
              <p:cNvSpPr>
                <a:spLocks/>
              </p:cNvSpPr>
              <p:nvPr/>
            </p:nvSpPr>
            <p:spPr bwMode="auto">
              <a:xfrm>
                <a:off x="4092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1" name="Freeform 101"/>
              <p:cNvSpPr>
                <a:spLocks/>
              </p:cNvSpPr>
              <p:nvPr/>
            </p:nvSpPr>
            <p:spPr bwMode="auto">
              <a:xfrm>
                <a:off x="4109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2" name="Freeform 102"/>
              <p:cNvSpPr>
                <a:spLocks/>
              </p:cNvSpPr>
              <p:nvPr/>
            </p:nvSpPr>
            <p:spPr bwMode="auto">
              <a:xfrm>
                <a:off x="4126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3" name="Freeform 103"/>
              <p:cNvSpPr>
                <a:spLocks/>
              </p:cNvSpPr>
              <p:nvPr/>
            </p:nvSpPr>
            <p:spPr bwMode="auto">
              <a:xfrm>
                <a:off x="4143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4" name="Freeform 104"/>
              <p:cNvSpPr>
                <a:spLocks/>
              </p:cNvSpPr>
              <p:nvPr/>
            </p:nvSpPr>
            <p:spPr bwMode="auto">
              <a:xfrm>
                <a:off x="416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5" name="Freeform 105"/>
              <p:cNvSpPr>
                <a:spLocks/>
              </p:cNvSpPr>
              <p:nvPr/>
            </p:nvSpPr>
            <p:spPr bwMode="auto">
              <a:xfrm>
                <a:off x="417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6" name="Freeform 106"/>
              <p:cNvSpPr>
                <a:spLocks/>
              </p:cNvSpPr>
              <p:nvPr/>
            </p:nvSpPr>
            <p:spPr bwMode="auto">
              <a:xfrm>
                <a:off x="419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7" name="Freeform 107"/>
              <p:cNvSpPr>
                <a:spLocks/>
              </p:cNvSpPr>
              <p:nvPr/>
            </p:nvSpPr>
            <p:spPr bwMode="auto">
              <a:xfrm>
                <a:off x="4212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8" name="Freeform 108"/>
              <p:cNvSpPr>
                <a:spLocks/>
              </p:cNvSpPr>
              <p:nvPr/>
            </p:nvSpPr>
            <p:spPr bwMode="auto">
              <a:xfrm>
                <a:off x="4229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09" name="Freeform 109"/>
              <p:cNvSpPr>
                <a:spLocks/>
              </p:cNvSpPr>
              <p:nvPr/>
            </p:nvSpPr>
            <p:spPr bwMode="auto">
              <a:xfrm>
                <a:off x="4246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0" name="Freeform 110"/>
              <p:cNvSpPr>
                <a:spLocks/>
              </p:cNvSpPr>
              <p:nvPr/>
            </p:nvSpPr>
            <p:spPr bwMode="auto">
              <a:xfrm>
                <a:off x="426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1" name="Freeform 111"/>
              <p:cNvSpPr>
                <a:spLocks/>
              </p:cNvSpPr>
              <p:nvPr/>
            </p:nvSpPr>
            <p:spPr bwMode="auto">
              <a:xfrm>
                <a:off x="428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2" name="Freeform 112"/>
              <p:cNvSpPr>
                <a:spLocks/>
              </p:cNvSpPr>
              <p:nvPr/>
            </p:nvSpPr>
            <p:spPr bwMode="auto">
              <a:xfrm>
                <a:off x="429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3" name="Freeform 113"/>
              <p:cNvSpPr>
                <a:spLocks/>
              </p:cNvSpPr>
              <p:nvPr/>
            </p:nvSpPr>
            <p:spPr bwMode="auto">
              <a:xfrm>
                <a:off x="431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4" name="Freeform 114"/>
              <p:cNvSpPr>
                <a:spLocks/>
              </p:cNvSpPr>
              <p:nvPr/>
            </p:nvSpPr>
            <p:spPr bwMode="auto">
              <a:xfrm>
                <a:off x="4332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5" name="Freeform 115"/>
              <p:cNvSpPr>
                <a:spLocks/>
              </p:cNvSpPr>
              <p:nvPr/>
            </p:nvSpPr>
            <p:spPr bwMode="auto">
              <a:xfrm>
                <a:off x="435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6" name="Freeform 116"/>
              <p:cNvSpPr>
                <a:spLocks/>
              </p:cNvSpPr>
              <p:nvPr/>
            </p:nvSpPr>
            <p:spPr bwMode="auto">
              <a:xfrm>
                <a:off x="436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7" name="Freeform 117"/>
              <p:cNvSpPr>
                <a:spLocks/>
              </p:cNvSpPr>
              <p:nvPr/>
            </p:nvSpPr>
            <p:spPr bwMode="auto">
              <a:xfrm>
                <a:off x="438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8" name="Freeform 118"/>
              <p:cNvSpPr>
                <a:spLocks/>
              </p:cNvSpPr>
              <p:nvPr/>
            </p:nvSpPr>
            <p:spPr bwMode="auto">
              <a:xfrm>
                <a:off x="4401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19" name="Freeform 119"/>
              <p:cNvSpPr>
                <a:spLocks/>
              </p:cNvSpPr>
              <p:nvPr/>
            </p:nvSpPr>
            <p:spPr bwMode="auto">
              <a:xfrm>
                <a:off x="441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0" name="Freeform 120"/>
              <p:cNvSpPr>
                <a:spLocks/>
              </p:cNvSpPr>
              <p:nvPr/>
            </p:nvSpPr>
            <p:spPr bwMode="auto">
              <a:xfrm>
                <a:off x="4435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1" name="Freeform 121"/>
              <p:cNvSpPr>
                <a:spLocks/>
              </p:cNvSpPr>
              <p:nvPr/>
            </p:nvSpPr>
            <p:spPr bwMode="auto">
              <a:xfrm>
                <a:off x="445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2" name="Freeform 122"/>
              <p:cNvSpPr>
                <a:spLocks/>
              </p:cNvSpPr>
              <p:nvPr/>
            </p:nvSpPr>
            <p:spPr bwMode="auto">
              <a:xfrm>
                <a:off x="447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3" name="Freeform 123"/>
              <p:cNvSpPr>
                <a:spLocks/>
              </p:cNvSpPr>
              <p:nvPr/>
            </p:nvSpPr>
            <p:spPr bwMode="auto">
              <a:xfrm>
                <a:off x="448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4" name="Freeform 124"/>
              <p:cNvSpPr>
                <a:spLocks/>
              </p:cNvSpPr>
              <p:nvPr/>
            </p:nvSpPr>
            <p:spPr bwMode="auto">
              <a:xfrm>
                <a:off x="4504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5" name="Freeform 125"/>
              <p:cNvSpPr>
                <a:spLocks/>
              </p:cNvSpPr>
              <p:nvPr/>
            </p:nvSpPr>
            <p:spPr bwMode="auto">
              <a:xfrm>
                <a:off x="452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6" name="Freeform 126"/>
              <p:cNvSpPr>
                <a:spLocks/>
              </p:cNvSpPr>
              <p:nvPr/>
            </p:nvSpPr>
            <p:spPr bwMode="auto">
              <a:xfrm>
                <a:off x="453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7" name="Freeform 127"/>
              <p:cNvSpPr>
                <a:spLocks/>
              </p:cNvSpPr>
              <p:nvPr/>
            </p:nvSpPr>
            <p:spPr bwMode="auto">
              <a:xfrm>
                <a:off x="455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8" name="Freeform 128"/>
              <p:cNvSpPr>
                <a:spLocks/>
              </p:cNvSpPr>
              <p:nvPr/>
            </p:nvSpPr>
            <p:spPr bwMode="auto">
              <a:xfrm>
                <a:off x="457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29" name="Freeform 129"/>
              <p:cNvSpPr>
                <a:spLocks/>
              </p:cNvSpPr>
              <p:nvPr/>
            </p:nvSpPr>
            <p:spPr bwMode="auto">
              <a:xfrm>
                <a:off x="4590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0" name="Freeform 130"/>
              <p:cNvSpPr>
                <a:spLocks/>
              </p:cNvSpPr>
              <p:nvPr/>
            </p:nvSpPr>
            <p:spPr bwMode="auto">
              <a:xfrm>
                <a:off x="4607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1" name="Freeform 131"/>
              <p:cNvSpPr>
                <a:spLocks/>
              </p:cNvSpPr>
              <p:nvPr/>
            </p:nvSpPr>
            <p:spPr bwMode="auto">
              <a:xfrm>
                <a:off x="4624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2" name="Freeform 132"/>
              <p:cNvSpPr>
                <a:spLocks/>
              </p:cNvSpPr>
              <p:nvPr/>
            </p:nvSpPr>
            <p:spPr bwMode="auto">
              <a:xfrm>
                <a:off x="464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3" name="Freeform 133"/>
              <p:cNvSpPr>
                <a:spLocks/>
              </p:cNvSpPr>
              <p:nvPr/>
            </p:nvSpPr>
            <p:spPr bwMode="auto">
              <a:xfrm>
                <a:off x="465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4" name="Freeform 134"/>
              <p:cNvSpPr>
                <a:spLocks/>
              </p:cNvSpPr>
              <p:nvPr/>
            </p:nvSpPr>
            <p:spPr bwMode="auto">
              <a:xfrm>
                <a:off x="467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5" name="Freeform 135"/>
              <p:cNvSpPr>
                <a:spLocks/>
              </p:cNvSpPr>
              <p:nvPr/>
            </p:nvSpPr>
            <p:spPr bwMode="auto">
              <a:xfrm>
                <a:off x="4693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6" name="Freeform 136"/>
              <p:cNvSpPr>
                <a:spLocks/>
              </p:cNvSpPr>
              <p:nvPr/>
            </p:nvSpPr>
            <p:spPr bwMode="auto">
              <a:xfrm>
                <a:off x="4710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7" name="Freeform 137"/>
              <p:cNvSpPr>
                <a:spLocks/>
              </p:cNvSpPr>
              <p:nvPr/>
            </p:nvSpPr>
            <p:spPr bwMode="auto">
              <a:xfrm>
                <a:off x="4727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8" name="Freeform 138"/>
              <p:cNvSpPr>
                <a:spLocks/>
              </p:cNvSpPr>
              <p:nvPr/>
            </p:nvSpPr>
            <p:spPr bwMode="auto">
              <a:xfrm>
                <a:off x="4744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39" name="Freeform 139"/>
              <p:cNvSpPr>
                <a:spLocks/>
              </p:cNvSpPr>
              <p:nvPr/>
            </p:nvSpPr>
            <p:spPr bwMode="auto">
              <a:xfrm>
                <a:off x="4762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0" name="Freeform 140"/>
              <p:cNvSpPr>
                <a:spLocks/>
              </p:cNvSpPr>
              <p:nvPr/>
            </p:nvSpPr>
            <p:spPr bwMode="auto">
              <a:xfrm>
                <a:off x="4779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1" name="Freeform 141"/>
              <p:cNvSpPr>
                <a:spLocks/>
              </p:cNvSpPr>
              <p:nvPr/>
            </p:nvSpPr>
            <p:spPr bwMode="auto">
              <a:xfrm>
                <a:off x="4796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2" name="Freeform 142"/>
              <p:cNvSpPr>
                <a:spLocks/>
              </p:cNvSpPr>
              <p:nvPr/>
            </p:nvSpPr>
            <p:spPr bwMode="auto">
              <a:xfrm>
                <a:off x="4813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3" name="Freeform 143"/>
              <p:cNvSpPr>
                <a:spLocks/>
              </p:cNvSpPr>
              <p:nvPr/>
            </p:nvSpPr>
            <p:spPr bwMode="auto">
              <a:xfrm>
                <a:off x="4830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4" name="Freeform 144"/>
              <p:cNvSpPr>
                <a:spLocks/>
              </p:cNvSpPr>
              <p:nvPr/>
            </p:nvSpPr>
            <p:spPr bwMode="auto">
              <a:xfrm>
                <a:off x="484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5" name="Freeform 145"/>
              <p:cNvSpPr>
                <a:spLocks/>
              </p:cNvSpPr>
              <p:nvPr/>
            </p:nvSpPr>
            <p:spPr bwMode="auto">
              <a:xfrm>
                <a:off x="4865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6" name="Freeform 146"/>
              <p:cNvSpPr>
                <a:spLocks/>
              </p:cNvSpPr>
              <p:nvPr/>
            </p:nvSpPr>
            <p:spPr bwMode="auto">
              <a:xfrm>
                <a:off x="4882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7" name="Freeform 147"/>
              <p:cNvSpPr>
                <a:spLocks/>
              </p:cNvSpPr>
              <p:nvPr/>
            </p:nvSpPr>
            <p:spPr bwMode="auto">
              <a:xfrm>
                <a:off x="4899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8" name="Freeform 148"/>
              <p:cNvSpPr>
                <a:spLocks/>
              </p:cNvSpPr>
              <p:nvPr/>
            </p:nvSpPr>
            <p:spPr bwMode="auto">
              <a:xfrm>
                <a:off x="4916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49" name="Freeform 149"/>
              <p:cNvSpPr>
                <a:spLocks/>
              </p:cNvSpPr>
              <p:nvPr/>
            </p:nvSpPr>
            <p:spPr bwMode="auto">
              <a:xfrm>
                <a:off x="4933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0" name="Freeform 150"/>
              <p:cNvSpPr>
                <a:spLocks/>
              </p:cNvSpPr>
              <p:nvPr/>
            </p:nvSpPr>
            <p:spPr bwMode="auto">
              <a:xfrm>
                <a:off x="495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1" name="Freeform 151"/>
              <p:cNvSpPr>
                <a:spLocks/>
              </p:cNvSpPr>
              <p:nvPr/>
            </p:nvSpPr>
            <p:spPr bwMode="auto">
              <a:xfrm>
                <a:off x="4968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2" name="Freeform 152"/>
              <p:cNvSpPr>
                <a:spLocks/>
              </p:cNvSpPr>
              <p:nvPr/>
            </p:nvSpPr>
            <p:spPr bwMode="auto">
              <a:xfrm>
                <a:off x="498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3" name="Freeform 153"/>
              <p:cNvSpPr>
                <a:spLocks/>
              </p:cNvSpPr>
              <p:nvPr/>
            </p:nvSpPr>
            <p:spPr bwMode="auto">
              <a:xfrm>
                <a:off x="5002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4" name="Freeform 154"/>
              <p:cNvSpPr>
                <a:spLocks/>
              </p:cNvSpPr>
              <p:nvPr/>
            </p:nvSpPr>
            <p:spPr bwMode="auto">
              <a:xfrm>
                <a:off x="5019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5" name="Freeform 155"/>
              <p:cNvSpPr>
                <a:spLocks/>
              </p:cNvSpPr>
              <p:nvPr/>
            </p:nvSpPr>
            <p:spPr bwMode="auto">
              <a:xfrm>
                <a:off x="5036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6" name="Freeform 156"/>
              <p:cNvSpPr>
                <a:spLocks/>
              </p:cNvSpPr>
              <p:nvPr/>
            </p:nvSpPr>
            <p:spPr bwMode="auto">
              <a:xfrm>
                <a:off x="505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7" name="Freeform 157"/>
              <p:cNvSpPr>
                <a:spLocks/>
              </p:cNvSpPr>
              <p:nvPr/>
            </p:nvSpPr>
            <p:spPr bwMode="auto">
              <a:xfrm>
                <a:off x="5071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8" name="Freeform 158"/>
              <p:cNvSpPr>
                <a:spLocks/>
              </p:cNvSpPr>
              <p:nvPr/>
            </p:nvSpPr>
            <p:spPr bwMode="auto">
              <a:xfrm>
                <a:off x="508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59" name="Freeform 159"/>
              <p:cNvSpPr>
                <a:spLocks/>
              </p:cNvSpPr>
              <p:nvPr/>
            </p:nvSpPr>
            <p:spPr bwMode="auto">
              <a:xfrm>
                <a:off x="5105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0" name="Freeform 160"/>
              <p:cNvSpPr>
                <a:spLocks/>
              </p:cNvSpPr>
              <p:nvPr/>
            </p:nvSpPr>
            <p:spPr bwMode="auto">
              <a:xfrm>
                <a:off x="5122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1" name="Freeform 161"/>
              <p:cNvSpPr>
                <a:spLocks/>
              </p:cNvSpPr>
              <p:nvPr/>
            </p:nvSpPr>
            <p:spPr bwMode="auto">
              <a:xfrm>
                <a:off x="5139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2" name="Freeform 162"/>
              <p:cNvSpPr>
                <a:spLocks/>
              </p:cNvSpPr>
              <p:nvPr/>
            </p:nvSpPr>
            <p:spPr bwMode="auto">
              <a:xfrm>
                <a:off x="515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3" name="Freeform 163"/>
              <p:cNvSpPr>
                <a:spLocks/>
              </p:cNvSpPr>
              <p:nvPr/>
            </p:nvSpPr>
            <p:spPr bwMode="auto">
              <a:xfrm>
                <a:off x="5174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4" name="Freeform 164"/>
              <p:cNvSpPr>
                <a:spLocks/>
              </p:cNvSpPr>
              <p:nvPr/>
            </p:nvSpPr>
            <p:spPr bwMode="auto">
              <a:xfrm>
                <a:off x="5191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5" name="Freeform 165"/>
              <p:cNvSpPr>
                <a:spLocks/>
              </p:cNvSpPr>
              <p:nvPr/>
            </p:nvSpPr>
            <p:spPr bwMode="auto">
              <a:xfrm>
                <a:off x="5208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6" name="Freeform 166"/>
              <p:cNvSpPr>
                <a:spLocks/>
              </p:cNvSpPr>
              <p:nvPr/>
            </p:nvSpPr>
            <p:spPr bwMode="auto">
              <a:xfrm>
                <a:off x="5225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7" name="Freeform 167"/>
              <p:cNvSpPr>
                <a:spLocks/>
              </p:cNvSpPr>
              <p:nvPr/>
            </p:nvSpPr>
            <p:spPr bwMode="auto">
              <a:xfrm>
                <a:off x="524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8" name="Freeform 168"/>
              <p:cNvSpPr>
                <a:spLocks/>
              </p:cNvSpPr>
              <p:nvPr/>
            </p:nvSpPr>
            <p:spPr bwMode="auto">
              <a:xfrm>
                <a:off x="526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69" name="Freeform 169"/>
              <p:cNvSpPr>
                <a:spLocks/>
              </p:cNvSpPr>
              <p:nvPr/>
            </p:nvSpPr>
            <p:spPr bwMode="auto">
              <a:xfrm>
                <a:off x="5277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0" name="Freeform 170"/>
              <p:cNvSpPr>
                <a:spLocks/>
              </p:cNvSpPr>
              <p:nvPr/>
            </p:nvSpPr>
            <p:spPr bwMode="auto">
              <a:xfrm>
                <a:off x="5294" y="1197"/>
                <a:ext cx="9" cy="9"/>
              </a:xfrm>
              <a:custGeom>
                <a:avLst/>
                <a:gdLst>
                  <a:gd name="T0" fmla="*/ 4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4 w 9"/>
                  <a:gd name="T15" fmla="*/ 9 h 9"/>
                  <a:gd name="T16" fmla="*/ 4 w 9"/>
                  <a:gd name="T17" fmla="*/ 9 h 9"/>
                  <a:gd name="T18" fmla="*/ 6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6 w 9"/>
                  <a:gd name="T25" fmla="*/ 2 h 9"/>
                  <a:gd name="T26" fmla="*/ 6 w 9"/>
                  <a:gd name="T27" fmla="*/ 0 h 9"/>
                  <a:gd name="T28" fmla="*/ 4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1" name="Freeform 171"/>
              <p:cNvSpPr>
                <a:spLocks/>
              </p:cNvSpPr>
              <p:nvPr/>
            </p:nvSpPr>
            <p:spPr bwMode="auto">
              <a:xfrm>
                <a:off x="5311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2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2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2" name="Freeform 172"/>
              <p:cNvSpPr>
                <a:spLocks/>
              </p:cNvSpPr>
              <p:nvPr/>
            </p:nvSpPr>
            <p:spPr bwMode="auto">
              <a:xfrm>
                <a:off x="5328" y="1197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3 w 9"/>
                  <a:gd name="T3" fmla="*/ 0 h 9"/>
                  <a:gd name="T4" fmla="*/ 0 w 9"/>
                  <a:gd name="T5" fmla="*/ 2 h 9"/>
                  <a:gd name="T6" fmla="*/ 0 w 9"/>
                  <a:gd name="T7" fmla="*/ 5 h 9"/>
                  <a:gd name="T8" fmla="*/ 0 w 9"/>
                  <a:gd name="T9" fmla="*/ 7 h 9"/>
                  <a:gd name="T10" fmla="*/ 0 w 9"/>
                  <a:gd name="T11" fmla="*/ 9 h 9"/>
                  <a:gd name="T12" fmla="*/ 3 w 9"/>
                  <a:gd name="T13" fmla="*/ 9 h 9"/>
                  <a:gd name="T14" fmla="*/ 5 w 9"/>
                  <a:gd name="T15" fmla="*/ 9 h 9"/>
                  <a:gd name="T16" fmla="*/ 5 w 9"/>
                  <a:gd name="T17" fmla="*/ 9 h 9"/>
                  <a:gd name="T18" fmla="*/ 7 w 9"/>
                  <a:gd name="T19" fmla="*/ 7 h 9"/>
                  <a:gd name="T20" fmla="*/ 9 w 9"/>
                  <a:gd name="T21" fmla="*/ 5 h 9"/>
                  <a:gd name="T22" fmla="*/ 9 w 9"/>
                  <a:gd name="T23" fmla="*/ 5 h 9"/>
                  <a:gd name="T24" fmla="*/ 7 w 9"/>
                  <a:gd name="T25" fmla="*/ 2 h 9"/>
                  <a:gd name="T26" fmla="*/ 7 w 9"/>
                  <a:gd name="T27" fmla="*/ 0 h 9"/>
                  <a:gd name="T28" fmla="*/ 5 w 9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3" name="Freeform 173"/>
              <p:cNvSpPr>
                <a:spLocks/>
              </p:cNvSpPr>
              <p:nvPr/>
            </p:nvSpPr>
            <p:spPr bwMode="auto">
              <a:xfrm>
                <a:off x="5346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4" name="Freeform 174"/>
              <p:cNvSpPr>
                <a:spLocks/>
              </p:cNvSpPr>
              <p:nvPr/>
            </p:nvSpPr>
            <p:spPr bwMode="auto">
              <a:xfrm>
                <a:off x="5363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5" name="Freeform 175"/>
              <p:cNvSpPr>
                <a:spLocks/>
              </p:cNvSpPr>
              <p:nvPr/>
            </p:nvSpPr>
            <p:spPr bwMode="auto">
              <a:xfrm>
                <a:off x="5380" y="1197"/>
                <a:ext cx="8" cy="9"/>
              </a:xfrm>
              <a:custGeom>
                <a:avLst/>
                <a:gdLst>
                  <a:gd name="T0" fmla="*/ 4 w 8"/>
                  <a:gd name="T1" fmla="*/ 0 h 9"/>
                  <a:gd name="T2" fmla="*/ 2 w 8"/>
                  <a:gd name="T3" fmla="*/ 0 h 9"/>
                  <a:gd name="T4" fmla="*/ 0 w 8"/>
                  <a:gd name="T5" fmla="*/ 2 h 9"/>
                  <a:gd name="T6" fmla="*/ 0 w 8"/>
                  <a:gd name="T7" fmla="*/ 5 h 9"/>
                  <a:gd name="T8" fmla="*/ 0 w 8"/>
                  <a:gd name="T9" fmla="*/ 7 h 9"/>
                  <a:gd name="T10" fmla="*/ 0 w 8"/>
                  <a:gd name="T11" fmla="*/ 9 h 9"/>
                  <a:gd name="T12" fmla="*/ 2 w 8"/>
                  <a:gd name="T13" fmla="*/ 9 h 9"/>
                  <a:gd name="T14" fmla="*/ 4 w 8"/>
                  <a:gd name="T15" fmla="*/ 9 h 9"/>
                  <a:gd name="T16" fmla="*/ 4 w 8"/>
                  <a:gd name="T17" fmla="*/ 9 h 9"/>
                  <a:gd name="T18" fmla="*/ 6 w 8"/>
                  <a:gd name="T19" fmla="*/ 7 h 9"/>
                  <a:gd name="T20" fmla="*/ 8 w 8"/>
                  <a:gd name="T21" fmla="*/ 5 h 9"/>
                  <a:gd name="T22" fmla="*/ 8 w 8"/>
                  <a:gd name="T23" fmla="*/ 5 h 9"/>
                  <a:gd name="T24" fmla="*/ 6 w 8"/>
                  <a:gd name="T25" fmla="*/ 2 h 9"/>
                  <a:gd name="T26" fmla="*/ 6 w 8"/>
                  <a:gd name="T27" fmla="*/ 0 h 9"/>
                  <a:gd name="T28" fmla="*/ 4 w 8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5776" name="Freeform 176"/>
              <p:cNvSpPr>
                <a:spLocks/>
              </p:cNvSpPr>
              <p:nvPr/>
            </p:nvSpPr>
            <p:spPr bwMode="auto">
              <a:xfrm>
                <a:off x="5309" y="1161"/>
                <a:ext cx="84" cy="84"/>
              </a:xfrm>
              <a:custGeom>
                <a:avLst/>
                <a:gdLst>
                  <a:gd name="T0" fmla="*/ 0 w 84"/>
                  <a:gd name="T1" fmla="*/ 84 h 84"/>
                  <a:gd name="T2" fmla="*/ 84 w 84"/>
                  <a:gd name="T3" fmla="*/ 41 h 84"/>
                  <a:gd name="T4" fmla="*/ 0 w 84"/>
                  <a:gd name="T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84">
                    <a:moveTo>
                      <a:pt x="0" y="84"/>
                    </a:moveTo>
                    <a:lnTo>
                      <a:pt x="84" y="41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grpSp>
          <p:nvGrpSpPr>
            <p:cNvPr id="25802" name="Group 202"/>
            <p:cNvGrpSpPr>
              <a:grpSpLocks/>
            </p:cNvGrpSpPr>
            <p:nvPr/>
          </p:nvGrpSpPr>
          <p:grpSpPr bwMode="auto">
            <a:xfrm>
              <a:off x="3688" y="815"/>
              <a:ext cx="1784" cy="698"/>
              <a:chOff x="3688" y="815"/>
              <a:chExt cx="1784" cy="698"/>
            </a:xfrm>
          </p:grpSpPr>
          <p:sp>
            <p:nvSpPr>
              <p:cNvPr id="25791" name="Rectangle 191"/>
              <p:cNvSpPr>
                <a:spLocks noChangeArrowheads="1"/>
              </p:cNvSpPr>
              <p:nvPr/>
            </p:nvSpPr>
            <p:spPr bwMode="auto">
              <a:xfrm>
                <a:off x="4002" y="892"/>
                <a:ext cx="311" cy="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grpSp>
            <p:nvGrpSpPr>
              <p:cNvPr id="25801" name="Group 201"/>
              <p:cNvGrpSpPr>
                <a:grpSpLocks/>
              </p:cNvGrpSpPr>
              <p:nvPr/>
            </p:nvGrpSpPr>
            <p:grpSpPr bwMode="auto">
              <a:xfrm>
                <a:off x="3688" y="815"/>
                <a:ext cx="1784" cy="698"/>
                <a:chOff x="3688" y="815"/>
                <a:chExt cx="1784" cy="698"/>
              </a:xfrm>
            </p:grpSpPr>
            <p:sp>
              <p:nvSpPr>
                <p:cNvPr id="25778" name="Rectangle 178"/>
                <p:cNvSpPr>
                  <a:spLocks noChangeArrowheads="1"/>
                </p:cNvSpPr>
                <p:nvPr/>
              </p:nvSpPr>
              <p:spPr bwMode="auto">
                <a:xfrm>
                  <a:off x="3693" y="815"/>
                  <a:ext cx="311" cy="3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grpSp>
              <p:nvGrpSpPr>
                <p:cNvPr id="25800" name="Group 200"/>
                <p:cNvGrpSpPr>
                  <a:grpSpLocks/>
                </p:cNvGrpSpPr>
                <p:nvPr/>
              </p:nvGrpSpPr>
              <p:grpSpPr bwMode="auto">
                <a:xfrm>
                  <a:off x="3688" y="815"/>
                  <a:ext cx="1784" cy="698"/>
                  <a:chOff x="3688" y="815"/>
                  <a:chExt cx="1784" cy="698"/>
                </a:xfrm>
              </p:grpSpPr>
              <p:grpSp>
                <p:nvGrpSpPr>
                  <p:cNvPr id="25799" name="Group 199"/>
                  <p:cNvGrpSpPr>
                    <a:grpSpLocks/>
                  </p:cNvGrpSpPr>
                  <p:nvPr/>
                </p:nvGrpSpPr>
                <p:grpSpPr bwMode="auto">
                  <a:xfrm>
                    <a:off x="3688" y="815"/>
                    <a:ext cx="1784" cy="698"/>
                    <a:chOff x="3688" y="815"/>
                    <a:chExt cx="1784" cy="698"/>
                  </a:xfrm>
                </p:grpSpPr>
                <p:sp>
                  <p:nvSpPr>
                    <p:cNvPr id="25793" name="Rectangle 19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61" y="1124"/>
                      <a:ext cx="311" cy="3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25794" name="Rectangle 1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9" y="1165"/>
                      <a:ext cx="65" cy="1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s-ES_tradnl" sz="1200">
                          <a:latin typeface="Arial" charset="0"/>
                        </a:rPr>
                        <a:t>x</a:t>
                      </a:r>
                      <a:endParaRPr lang="es-ES_tradnl" sz="2100"/>
                    </a:p>
                  </p:txBody>
                </p:sp>
                <p:sp>
                  <p:nvSpPr>
                    <p:cNvPr id="25779" name="Rectangle 1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02" y="856"/>
                      <a:ext cx="93" cy="15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s-ES_tradnl" sz="1200">
                          <a:latin typeface="Arial" charset="0"/>
                        </a:rPr>
                        <a:t>R</a:t>
                      </a:r>
                      <a:endParaRPr lang="es-ES_tradnl" sz="2100"/>
                    </a:p>
                  </p:txBody>
                </p:sp>
                <p:grpSp>
                  <p:nvGrpSpPr>
                    <p:cNvPr id="25782" name="Group 1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88" y="815"/>
                      <a:ext cx="468" cy="393"/>
                      <a:chOff x="3688" y="815"/>
                      <a:chExt cx="468" cy="393"/>
                    </a:xfrm>
                  </p:grpSpPr>
                  <p:sp>
                    <p:nvSpPr>
                      <p:cNvPr id="25780" name="Freeform 1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88" y="873"/>
                        <a:ext cx="397" cy="335"/>
                      </a:xfrm>
                      <a:custGeom>
                        <a:avLst/>
                        <a:gdLst>
                          <a:gd name="T0" fmla="*/ 0 w 397"/>
                          <a:gd name="T1" fmla="*/ 324 h 335"/>
                          <a:gd name="T2" fmla="*/ 9 w 397"/>
                          <a:gd name="T3" fmla="*/ 335 h 335"/>
                          <a:gd name="T4" fmla="*/ 397 w 397"/>
                          <a:gd name="T5" fmla="*/ 11 h 335"/>
                          <a:gd name="T6" fmla="*/ 389 w 397"/>
                          <a:gd name="T7" fmla="*/ 0 h 335"/>
                          <a:gd name="T8" fmla="*/ 0 w 397"/>
                          <a:gd name="T9" fmla="*/ 324 h 3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97" h="335">
                            <a:moveTo>
                              <a:pt x="0" y="324"/>
                            </a:moveTo>
                            <a:lnTo>
                              <a:pt x="9" y="335"/>
                            </a:lnTo>
                            <a:lnTo>
                              <a:pt x="397" y="11"/>
                            </a:lnTo>
                            <a:lnTo>
                              <a:pt x="389" y="0"/>
                            </a:lnTo>
                            <a:lnTo>
                              <a:pt x="0" y="324"/>
                            </a:lnTo>
                            <a:close/>
                          </a:path>
                        </a:pathLst>
                      </a:custGeom>
                      <a:solidFill>
                        <a:srgbClr val="FF0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2100"/>
                      </a:p>
                    </p:txBody>
                  </p:sp>
                  <p:sp>
                    <p:nvSpPr>
                      <p:cNvPr id="25781" name="Freeform 1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45" y="815"/>
                        <a:ext cx="111" cy="107"/>
                      </a:xfrm>
                      <a:custGeom>
                        <a:avLst/>
                        <a:gdLst>
                          <a:gd name="T0" fmla="*/ 66 w 111"/>
                          <a:gd name="T1" fmla="*/ 107 h 107"/>
                          <a:gd name="T2" fmla="*/ 111 w 111"/>
                          <a:gd name="T3" fmla="*/ 0 h 107"/>
                          <a:gd name="T4" fmla="*/ 0 w 111"/>
                          <a:gd name="T5" fmla="*/ 26 h 107"/>
                          <a:gd name="T6" fmla="*/ 66 w 111"/>
                          <a:gd name="T7" fmla="*/ 107 h 1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1" h="107">
                            <a:moveTo>
                              <a:pt x="66" y="107"/>
                            </a:moveTo>
                            <a:lnTo>
                              <a:pt x="111" y="0"/>
                            </a:lnTo>
                            <a:lnTo>
                              <a:pt x="0" y="26"/>
                            </a:lnTo>
                            <a:lnTo>
                              <a:pt x="66" y="107"/>
                            </a:lnTo>
                            <a:close/>
                          </a:path>
                        </a:pathLst>
                      </a:custGeom>
                      <a:solidFill>
                        <a:srgbClr val="FF0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2100"/>
                      </a:p>
                    </p:txBody>
                  </p:sp>
                </p:grpSp>
                <p:grpSp>
                  <p:nvGrpSpPr>
                    <p:cNvPr id="25790" name="Group 1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06" y="952"/>
                      <a:ext cx="99" cy="250"/>
                      <a:chOff x="4006" y="952"/>
                      <a:chExt cx="99" cy="250"/>
                    </a:xfrm>
                  </p:grpSpPr>
                  <p:sp>
                    <p:nvSpPr>
                      <p:cNvPr id="25787" name="Freeform 1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06" y="952"/>
                        <a:ext cx="69" cy="250"/>
                      </a:xfrm>
                      <a:custGeom>
                        <a:avLst/>
                        <a:gdLst>
                          <a:gd name="T0" fmla="*/ 0 w 69"/>
                          <a:gd name="T1" fmla="*/ 0 h 250"/>
                          <a:gd name="T2" fmla="*/ 13 w 69"/>
                          <a:gd name="T3" fmla="*/ 24 h 250"/>
                          <a:gd name="T4" fmla="*/ 26 w 69"/>
                          <a:gd name="T5" fmla="*/ 48 h 250"/>
                          <a:gd name="T6" fmla="*/ 37 w 69"/>
                          <a:gd name="T7" fmla="*/ 78 h 250"/>
                          <a:gd name="T8" fmla="*/ 45 w 69"/>
                          <a:gd name="T9" fmla="*/ 108 h 250"/>
                          <a:gd name="T10" fmla="*/ 54 w 69"/>
                          <a:gd name="T11" fmla="*/ 140 h 250"/>
                          <a:gd name="T12" fmla="*/ 60 w 69"/>
                          <a:gd name="T13" fmla="*/ 174 h 250"/>
                          <a:gd name="T14" fmla="*/ 69 w 69"/>
                          <a:gd name="T15" fmla="*/ 250 h 25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69" h="250">
                            <a:moveTo>
                              <a:pt x="0" y="0"/>
                            </a:moveTo>
                            <a:lnTo>
                              <a:pt x="13" y="24"/>
                            </a:lnTo>
                            <a:lnTo>
                              <a:pt x="26" y="48"/>
                            </a:lnTo>
                            <a:lnTo>
                              <a:pt x="37" y="78"/>
                            </a:lnTo>
                            <a:lnTo>
                              <a:pt x="45" y="108"/>
                            </a:lnTo>
                            <a:lnTo>
                              <a:pt x="54" y="140"/>
                            </a:lnTo>
                            <a:lnTo>
                              <a:pt x="60" y="174"/>
                            </a:lnTo>
                            <a:lnTo>
                              <a:pt x="69" y="25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2100"/>
                      </a:p>
                    </p:txBody>
                  </p:sp>
                  <p:sp>
                    <p:nvSpPr>
                      <p:cNvPr id="25788" name="Freeform 1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06" y="952"/>
                        <a:ext cx="75" cy="93"/>
                      </a:xfrm>
                      <a:custGeom>
                        <a:avLst/>
                        <a:gdLst>
                          <a:gd name="T0" fmla="*/ 75 w 75"/>
                          <a:gd name="T1" fmla="*/ 56 h 93"/>
                          <a:gd name="T2" fmla="*/ 0 w 75"/>
                          <a:gd name="T3" fmla="*/ 0 h 93"/>
                          <a:gd name="T4" fmla="*/ 0 w 75"/>
                          <a:gd name="T5" fmla="*/ 93 h 9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75" h="93">
                            <a:moveTo>
                              <a:pt x="75" y="56"/>
                            </a:moveTo>
                            <a:lnTo>
                              <a:pt x="0" y="0"/>
                            </a:lnTo>
                            <a:lnTo>
                              <a:pt x="0" y="93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2100"/>
                      </a:p>
                    </p:txBody>
                  </p:sp>
                  <p:sp>
                    <p:nvSpPr>
                      <p:cNvPr id="25789" name="Freeform 1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21" y="1114"/>
                        <a:ext cx="84" cy="88"/>
                      </a:xfrm>
                      <a:custGeom>
                        <a:avLst/>
                        <a:gdLst>
                          <a:gd name="T0" fmla="*/ 0 w 84"/>
                          <a:gd name="T1" fmla="*/ 10 h 88"/>
                          <a:gd name="T2" fmla="*/ 54 w 84"/>
                          <a:gd name="T3" fmla="*/ 88 h 88"/>
                          <a:gd name="T4" fmla="*/ 84 w 84"/>
                          <a:gd name="T5" fmla="*/ 0 h 8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84" h="88">
                            <a:moveTo>
                              <a:pt x="0" y="10"/>
                            </a:moveTo>
                            <a:lnTo>
                              <a:pt x="54" y="88"/>
                            </a:lnTo>
                            <a:lnTo>
                              <a:pt x="84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2100"/>
                      </a:p>
                    </p:txBody>
                  </p:sp>
                </p:grpSp>
              </p:grpSp>
              <p:sp>
                <p:nvSpPr>
                  <p:cNvPr id="25792" name="Rectangle 192"/>
                  <p:cNvSpPr>
                    <a:spLocks noChangeArrowheads="1"/>
                  </p:cNvSpPr>
                  <p:nvPr/>
                </p:nvSpPr>
                <p:spPr bwMode="auto">
                  <a:xfrm>
                    <a:off x="4119" y="929"/>
                    <a:ext cx="71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_tradnl" sz="1200" dirty="0" err="1">
                        <a:latin typeface="Symbol" charset="0"/>
                      </a:rPr>
                      <a:t>θ</a:t>
                    </a:r>
                    <a:endParaRPr lang="es-ES_tradnl" sz="2100" dirty="0"/>
                  </a:p>
                </p:txBody>
              </p:sp>
            </p:grpSp>
          </p:grpSp>
        </p:grpSp>
      </p:grpSp>
      <p:grpSp>
        <p:nvGrpSpPr>
          <p:cNvPr id="28770" name="Group 98"/>
          <p:cNvGrpSpPr>
            <a:grpSpLocks/>
          </p:cNvGrpSpPr>
          <p:nvPr/>
        </p:nvGrpSpPr>
        <p:grpSpPr bwMode="auto">
          <a:xfrm>
            <a:off x="4236244" y="2827753"/>
            <a:ext cx="3621881" cy="1850231"/>
            <a:chOff x="2598" y="1968"/>
            <a:chExt cx="3042" cy="1554"/>
          </a:xfrm>
        </p:grpSpPr>
        <p:sp>
          <p:nvSpPr>
            <p:cNvPr id="28751" name="Rectangle 79"/>
            <p:cNvSpPr>
              <a:spLocks noChangeArrowheads="1"/>
            </p:cNvSpPr>
            <p:nvPr/>
          </p:nvSpPr>
          <p:spPr bwMode="auto">
            <a:xfrm>
              <a:off x="3798" y="1968"/>
              <a:ext cx="322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grpSp>
          <p:nvGrpSpPr>
            <p:cNvPr id="28768" name="Group 96"/>
            <p:cNvGrpSpPr>
              <a:grpSpLocks/>
            </p:cNvGrpSpPr>
            <p:nvPr/>
          </p:nvGrpSpPr>
          <p:grpSpPr bwMode="auto">
            <a:xfrm>
              <a:off x="2598" y="1968"/>
              <a:ext cx="3042" cy="1554"/>
              <a:chOff x="2598" y="1968"/>
              <a:chExt cx="3042" cy="1554"/>
            </a:xfrm>
          </p:grpSpPr>
          <p:sp>
            <p:nvSpPr>
              <p:cNvPr id="28682" name="Rectangle 10"/>
              <p:cNvSpPr>
                <a:spLocks noChangeArrowheads="1"/>
              </p:cNvSpPr>
              <p:nvPr/>
            </p:nvSpPr>
            <p:spPr bwMode="auto">
              <a:xfrm>
                <a:off x="3798" y="2544"/>
                <a:ext cx="322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8692" name="Rectangle 20"/>
              <p:cNvSpPr>
                <a:spLocks noChangeArrowheads="1"/>
              </p:cNvSpPr>
              <p:nvPr/>
            </p:nvSpPr>
            <p:spPr bwMode="auto">
              <a:xfrm>
                <a:off x="4118" y="2624"/>
                <a:ext cx="322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8694" name="Rectangle 22"/>
              <p:cNvSpPr>
                <a:spLocks noChangeArrowheads="1"/>
              </p:cNvSpPr>
              <p:nvPr/>
            </p:nvSpPr>
            <p:spPr bwMode="auto">
              <a:xfrm>
                <a:off x="5318" y="2864"/>
                <a:ext cx="322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grpSp>
            <p:nvGrpSpPr>
              <p:cNvPr id="28766" name="Group 94"/>
              <p:cNvGrpSpPr>
                <a:grpSpLocks/>
              </p:cNvGrpSpPr>
              <p:nvPr/>
            </p:nvGrpSpPr>
            <p:grpSpPr bwMode="auto">
              <a:xfrm>
                <a:off x="2598" y="1968"/>
                <a:ext cx="2960" cy="1554"/>
                <a:chOff x="2598" y="1968"/>
                <a:chExt cx="2960" cy="1554"/>
              </a:xfrm>
            </p:grpSpPr>
            <p:grpSp>
              <p:nvGrpSpPr>
                <p:cNvPr id="28691" name="Group 19"/>
                <p:cNvGrpSpPr>
                  <a:grpSpLocks/>
                </p:cNvGrpSpPr>
                <p:nvPr/>
              </p:nvGrpSpPr>
              <p:grpSpPr bwMode="auto">
                <a:xfrm>
                  <a:off x="4122" y="2686"/>
                  <a:ext cx="103" cy="258"/>
                  <a:chOff x="4122" y="2686"/>
                  <a:chExt cx="103" cy="258"/>
                </a:xfrm>
              </p:grpSpPr>
              <p:sp>
                <p:nvSpPr>
                  <p:cNvPr id="28688" name="Freeform 16"/>
                  <p:cNvSpPr>
                    <a:spLocks/>
                  </p:cNvSpPr>
                  <p:nvPr/>
                </p:nvSpPr>
                <p:spPr bwMode="auto">
                  <a:xfrm>
                    <a:off x="4125" y="2686"/>
                    <a:ext cx="68" cy="258"/>
                  </a:xfrm>
                  <a:custGeom>
                    <a:avLst/>
                    <a:gdLst>
                      <a:gd name="T0" fmla="*/ 0 w 68"/>
                      <a:gd name="T1" fmla="*/ 0 h 258"/>
                      <a:gd name="T2" fmla="*/ 13 w 68"/>
                      <a:gd name="T3" fmla="*/ 25 h 258"/>
                      <a:gd name="T4" fmla="*/ 24 w 68"/>
                      <a:gd name="T5" fmla="*/ 49 h 258"/>
                      <a:gd name="T6" fmla="*/ 35 w 68"/>
                      <a:gd name="T7" fmla="*/ 80 h 258"/>
                      <a:gd name="T8" fmla="*/ 44 w 68"/>
                      <a:gd name="T9" fmla="*/ 111 h 258"/>
                      <a:gd name="T10" fmla="*/ 53 w 68"/>
                      <a:gd name="T11" fmla="*/ 145 h 258"/>
                      <a:gd name="T12" fmla="*/ 60 w 68"/>
                      <a:gd name="T13" fmla="*/ 180 h 258"/>
                      <a:gd name="T14" fmla="*/ 68 w 68"/>
                      <a:gd name="T15" fmla="*/ 258 h 2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8" h="258">
                        <a:moveTo>
                          <a:pt x="0" y="0"/>
                        </a:moveTo>
                        <a:lnTo>
                          <a:pt x="13" y="25"/>
                        </a:lnTo>
                        <a:lnTo>
                          <a:pt x="24" y="49"/>
                        </a:lnTo>
                        <a:lnTo>
                          <a:pt x="35" y="80"/>
                        </a:lnTo>
                        <a:lnTo>
                          <a:pt x="44" y="111"/>
                        </a:lnTo>
                        <a:lnTo>
                          <a:pt x="53" y="145"/>
                        </a:lnTo>
                        <a:lnTo>
                          <a:pt x="60" y="180"/>
                        </a:lnTo>
                        <a:lnTo>
                          <a:pt x="68" y="258"/>
                        </a:lnTo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28689" name="Freeform 17"/>
                  <p:cNvSpPr>
                    <a:spLocks/>
                  </p:cNvSpPr>
                  <p:nvPr/>
                </p:nvSpPr>
                <p:spPr bwMode="auto">
                  <a:xfrm>
                    <a:off x="4122" y="2686"/>
                    <a:ext cx="78" cy="96"/>
                  </a:xfrm>
                  <a:custGeom>
                    <a:avLst/>
                    <a:gdLst>
                      <a:gd name="T0" fmla="*/ 78 w 78"/>
                      <a:gd name="T1" fmla="*/ 60 h 96"/>
                      <a:gd name="T2" fmla="*/ 3 w 78"/>
                      <a:gd name="T3" fmla="*/ 0 h 96"/>
                      <a:gd name="T4" fmla="*/ 0 w 78"/>
                      <a:gd name="T5" fmla="*/ 96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8" h="96">
                        <a:moveTo>
                          <a:pt x="78" y="60"/>
                        </a:moveTo>
                        <a:lnTo>
                          <a:pt x="3" y="0"/>
                        </a:lnTo>
                        <a:lnTo>
                          <a:pt x="0" y="96"/>
                        </a:lnTo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28690" name="Freeform 18"/>
                  <p:cNvSpPr>
                    <a:spLocks/>
                  </p:cNvSpPr>
                  <p:nvPr/>
                </p:nvSpPr>
                <p:spPr bwMode="auto">
                  <a:xfrm>
                    <a:off x="4138" y="2853"/>
                    <a:ext cx="87" cy="91"/>
                  </a:xfrm>
                  <a:custGeom>
                    <a:avLst/>
                    <a:gdLst>
                      <a:gd name="T0" fmla="*/ 0 w 87"/>
                      <a:gd name="T1" fmla="*/ 11 h 91"/>
                      <a:gd name="T2" fmla="*/ 55 w 87"/>
                      <a:gd name="T3" fmla="*/ 91 h 91"/>
                      <a:gd name="T4" fmla="*/ 87 w 87"/>
                      <a:gd name="T5" fmla="*/ 0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91">
                        <a:moveTo>
                          <a:pt x="0" y="11"/>
                        </a:moveTo>
                        <a:lnTo>
                          <a:pt x="55" y="91"/>
                        </a:lnTo>
                        <a:lnTo>
                          <a:pt x="87" y="0"/>
                        </a:lnTo>
                      </a:path>
                    </a:pathLst>
                  </a:custGeom>
                  <a:noFill/>
                  <a:ln w="14288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</p:grpSp>
            <p:sp>
              <p:nvSpPr>
                <p:cNvPr id="28693" name="Rectangle 21"/>
                <p:cNvSpPr>
                  <a:spLocks noChangeArrowheads="1"/>
                </p:cNvSpPr>
                <p:nvPr/>
              </p:nvSpPr>
              <p:spPr bwMode="auto">
                <a:xfrm>
                  <a:off x="4012" y="2747"/>
                  <a:ext cx="79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_tradnl" sz="1350" dirty="0" err="1">
                      <a:latin typeface="Symbol" charset="0"/>
                    </a:rPr>
                    <a:t>θ</a:t>
                  </a:r>
                  <a:endParaRPr lang="es-ES_tradnl" sz="1350" dirty="0"/>
                </a:p>
              </p:txBody>
            </p:sp>
            <p:grpSp>
              <p:nvGrpSpPr>
                <p:cNvPr id="28765" name="Group 93"/>
                <p:cNvGrpSpPr>
                  <a:grpSpLocks/>
                </p:cNvGrpSpPr>
                <p:nvPr/>
              </p:nvGrpSpPr>
              <p:grpSpPr bwMode="auto">
                <a:xfrm>
                  <a:off x="2598" y="1968"/>
                  <a:ext cx="2960" cy="1554"/>
                  <a:chOff x="2598" y="1968"/>
                  <a:chExt cx="2960" cy="1554"/>
                </a:xfrm>
              </p:grpSpPr>
              <p:sp>
                <p:nvSpPr>
                  <p:cNvPr id="2867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3222" y="2368"/>
                    <a:ext cx="1154" cy="1154"/>
                  </a:xfrm>
                  <a:prstGeom prst="ellipse">
                    <a:avLst/>
                  </a:prstGeom>
                  <a:noFill/>
                  <a:ln w="14288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grpSp>
                <p:nvGrpSpPr>
                  <p:cNvPr id="2868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2598" y="2902"/>
                    <a:ext cx="2960" cy="87"/>
                    <a:chOff x="2598" y="2902"/>
                    <a:chExt cx="2960" cy="87"/>
                  </a:xfrm>
                </p:grpSpPr>
                <p:sp>
                  <p:nvSpPr>
                    <p:cNvPr id="28679" name="Line 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8" y="2944"/>
                      <a:ext cx="2960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28680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5471" y="2902"/>
                      <a:ext cx="87" cy="87"/>
                    </a:xfrm>
                    <a:custGeom>
                      <a:avLst/>
                      <a:gdLst>
                        <a:gd name="T0" fmla="*/ 0 w 87"/>
                        <a:gd name="T1" fmla="*/ 87 h 87"/>
                        <a:gd name="T2" fmla="*/ 87 w 87"/>
                        <a:gd name="T3" fmla="*/ 42 h 87"/>
                        <a:gd name="T4" fmla="*/ 0 w 87"/>
                        <a:gd name="T5" fmla="*/ 0 h 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87" h="87">
                          <a:moveTo>
                            <a:pt x="0" y="87"/>
                          </a:moveTo>
                          <a:lnTo>
                            <a:pt x="87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4288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sp>
                <p:nvSpPr>
                  <p:cNvPr id="2868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3908" y="2586"/>
                    <a:ext cx="100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275">
                        <a:latin typeface="Arial" charset="0"/>
                      </a:rPr>
                      <a:t>R</a:t>
                    </a:r>
                    <a:endParaRPr lang="es-ES" sz="2100"/>
                  </a:p>
                </p:txBody>
              </p:sp>
              <p:grpSp>
                <p:nvGrpSpPr>
                  <p:cNvPr id="28686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3793" y="2544"/>
                    <a:ext cx="485" cy="407"/>
                    <a:chOff x="3793" y="2544"/>
                    <a:chExt cx="485" cy="407"/>
                  </a:xfrm>
                </p:grpSpPr>
                <p:sp>
                  <p:nvSpPr>
                    <p:cNvPr id="28684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793" y="2604"/>
                      <a:ext cx="412" cy="347"/>
                    </a:xfrm>
                    <a:custGeom>
                      <a:avLst/>
                      <a:gdLst>
                        <a:gd name="T0" fmla="*/ 0 w 412"/>
                        <a:gd name="T1" fmla="*/ 336 h 347"/>
                        <a:gd name="T2" fmla="*/ 9 w 412"/>
                        <a:gd name="T3" fmla="*/ 347 h 347"/>
                        <a:gd name="T4" fmla="*/ 412 w 412"/>
                        <a:gd name="T5" fmla="*/ 11 h 347"/>
                        <a:gd name="T6" fmla="*/ 403 w 412"/>
                        <a:gd name="T7" fmla="*/ 0 h 347"/>
                        <a:gd name="T8" fmla="*/ 0 w 412"/>
                        <a:gd name="T9" fmla="*/ 336 h 3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12" h="347">
                          <a:moveTo>
                            <a:pt x="0" y="336"/>
                          </a:moveTo>
                          <a:lnTo>
                            <a:pt x="9" y="347"/>
                          </a:lnTo>
                          <a:lnTo>
                            <a:pt x="412" y="11"/>
                          </a:lnTo>
                          <a:lnTo>
                            <a:pt x="403" y="0"/>
                          </a:lnTo>
                          <a:lnTo>
                            <a:pt x="0" y="336"/>
                          </a:ln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28685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4162" y="2544"/>
                      <a:ext cx="116" cy="111"/>
                    </a:xfrm>
                    <a:custGeom>
                      <a:avLst/>
                      <a:gdLst>
                        <a:gd name="T0" fmla="*/ 69 w 116"/>
                        <a:gd name="T1" fmla="*/ 111 h 111"/>
                        <a:gd name="T2" fmla="*/ 116 w 116"/>
                        <a:gd name="T3" fmla="*/ 0 h 111"/>
                        <a:gd name="T4" fmla="*/ 0 w 116"/>
                        <a:gd name="T5" fmla="*/ 27 h 111"/>
                        <a:gd name="T6" fmla="*/ 69 w 116"/>
                        <a:gd name="T7" fmla="*/ 111 h 1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16" h="111">
                          <a:moveTo>
                            <a:pt x="69" y="111"/>
                          </a:moveTo>
                          <a:lnTo>
                            <a:pt x="116" y="0"/>
                          </a:lnTo>
                          <a:lnTo>
                            <a:pt x="0" y="27"/>
                          </a:lnTo>
                          <a:lnTo>
                            <a:pt x="69" y="111"/>
                          </a:lnTo>
                          <a:close/>
                        </a:path>
                      </a:pathLst>
                    </a:custGeom>
                    <a:solidFill>
                      <a:srgbClr val="FF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sp>
                <p:nvSpPr>
                  <p:cNvPr id="28687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2526"/>
                    <a:ext cx="82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 sz="2100"/>
                  </a:p>
                </p:txBody>
              </p:sp>
              <p:sp>
                <p:nvSpPr>
                  <p:cNvPr id="28695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5427" y="2906"/>
                    <a:ext cx="69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275">
                        <a:latin typeface="Arial" charset="0"/>
                      </a:rPr>
                      <a:t>x</a:t>
                    </a:r>
                    <a:endParaRPr lang="es-ES" sz="2100"/>
                  </a:p>
                </p:txBody>
              </p:sp>
              <p:grpSp>
                <p:nvGrpSpPr>
                  <p:cNvPr id="28750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3756" y="1968"/>
                    <a:ext cx="86" cy="1521"/>
                    <a:chOff x="3756" y="1968"/>
                    <a:chExt cx="86" cy="1521"/>
                  </a:xfrm>
                </p:grpSpPr>
                <p:sp>
                  <p:nvSpPr>
                    <p:cNvPr id="28748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8" y="1968"/>
                      <a:ext cx="1" cy="152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  <p:sp>
                  <p:nvSpPr>
                    <p:cNvPr id="28749" name="Freeform 77"/>
                    <p:cNvSpPr>
                      <a:spLocks/>
                    </p:cNvSpPr>
                    <p:nvPr/>
                  </p:nvSpPr>
                  <p:spPr bwMode="auto">
                    <a:xfrm>
                      <a:off x="3756" y="1968"/>
                      <a:ext cx="86" cy="87"/>
                    </a:xfrm>
                    <a:custGeom>
                      <a:avLst/>
                      <a:gdLst>
                        <a:gd name="T0" fmla="*/ 86 w 86"/>
                        <a:gd name="T1" fmla="*/ 87 h 87"/>
                        <a:gd name="T2" fmla="*/ 42 w 86"/>
                        <a:gd name="T3" fmla="*/ 0 h 87"/>
                        <a:gd name="T4" fmla="*/ 0 w 86"/>
                        <a:gd name="T5" fmla="*/ 87 h 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86" h="87">
                          <a:moveTo>
                            <a:pt x="86" y="87"/>
                          </a:moveTo>
                          <a:lnTo>
                            <a:pt x="42" y="0"/>
                          </a:lnTo>
                          <a:lnTo>
                            <a:pt x="0" y="87"/>
                          </a:lnTo>
                        </a:path>
                      </a:pathLst>
                    </a:custGeom>
                    <a:noFill/>
                    <a:ln w="14288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2100"/>
                    </a:p>
                  </p:txBody>
                </p:sp>
              </p:grpSp>
              <p:sp>
                <p:nvSpPr>
                  <p:cNvPr id="2875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3905" y="2010"/>
                    <a:ext cx="69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275">
                        <a:latin typeface="Arial" charset="0"/>
                      </a:rPr>
                      <a:t>y</a:t>
                    </a:r>
                    <a:endParaRPr lang="es-ES" sz="2100"/>
                  </a:p>
                </p:txBody>
              </p:sp>
            </p:grpSp>
          </p:grpSp>
        </p:grpSp>
      </p:grpSp>
      <p:grpSp>
        <p:nvGrpSpPr>
          <p:cNvPr id="28769" name="Group 97"/>
          <p:cNvGrpSpPr>
            <a:grpSpLocks/>
          </p:cNvGrpSpPr>
          <p:nvPr/>
        </p:nvGrpSpPr>
        <p:grpSpPr bwMode="auto">
          <a:xfrm>
            <a:off x="5057776" y="3381840"/>
            <a:ext cx="1784747" cy="1082279"/>
            <a:chOff x="3288" y="2422"/>
            <a:chExt cx="1499" cy="909"/>
          </a:xfrm>
        </p:grpSpPr>
        <p:grpSp>
          <p:nvGrpSpPr>
            <p:cNvPr id="28755" name="Group 83"/>
            <p:cNvGrpSpPr>
              <a:grpSpLocks/>
            </p:cNvGrpSpPr>
            <p:nvPr/>
          </p:nvGrpSpPr>
          <p:grpSpPr bwMode="auto">
            <a:xfrm>
              <a:off x="3805" y="2895"/>
              <a:ext cx="471" cy="87"/>
              <a:chOff x="3805" y="2895"/>
              <a:chExt cx="471" cy="87"/>
            </a:xfrm>
          </p:grpSpPr>
          <p:sp>
            <p:nvSpPr>
              <p:cNvPr id="28753" name="Line 81"/>
              <p:cNvSpPr>
                <a:spLocks noChangeShapeType="1"/>
              </p:cNvSpPr>
              <p:nvPr/>
            </p:nvSpPr>
            <p:spPr bwMode="auto">
              <a:xfrm>
                <a:off x="3805" y="2937"/>
                <a:ext cx="388" cy="1"/>
              </a:xfrm>
              <a:prstGeom prst="line">
                <a:avLst/>
              </a:prstGeom>
              <a:noFill/>
              <a:ln w="142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8754" name="Freeform 82"/>
              <p:cNvSpPr>
                <a:spLocks/>
              </p:cNvSpPr>
              <p:nvPr/>
            </p:nvSpPr>
            <p:spPr bwMode="auto">
              <a:xfrm>
                <a:off x="4189" y="2895"/>
                <a:ext cx="87" cy="87"/>
              </a:xfrm>
              <a:custGeom>
                <a:avLst/>
                <a:gdLst>
                  <a:gd name="T0" fmla="*/ 0 w 87"/>
                  <a:gd name="T1" fmla="*/ 87 h 87"/>
                  <a:gd name="T2" fmla="*/ 87 w 87"/>
                  <a:gd name="T3" fmla="*/ 42 h 87"/>
                  <a:gd name="T4" fmla="*/ 0 w 87"/>
                  <a:gd name="T5" fmla="*/ 0 h 87"/>
                  <a:gd name="T6" fmla="*/ 0 w 87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87">
                    <a:moveTo>
                      <a:pt x="0" y="87"/>
                    </a:moveTo>
                    <a:lnTo>
                      <a:pt x="87" y="42"/>
                    </a:lnTo>
                    <a:lnTo>
                      <a:pt x="0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grpSp>
          <p:nvGrpSpPr>
            <p:cNvPr id="28758" name="Group 86"/>
            <p:cNvGrpSpPr>
              <a:grpSpLocks/>
            </p:cNvGrpSpPr>
            <p:nvPr/>
          </p:nvGrpSpPr>
          <p:grpSpPr bwMode="auto">
            <a:xfrm>
              <a:off x="3756" y="2528"/>
              <a:ext cx="86" cy="401"/>
              <a:chOff x="3756" y="2528"/>
              <a:chExt cx="86" cy="401"/>
            </a:xfrm>
          </p:grpSpPr>
          <p:sp>
            <p:nvSpPr>
              <p:cNvPr id="28756" name="Line 84"/>
              <p:cNvSpPr>
                <a:spLocks noChangeShapeType="1"/>
              </p:cNvSpPr>
              <p:nvPr/>
            </p:nvSpPr>
            <p:spPr bwMode="auto">
              <a:xfrm flipV="1">
                <a:off x="3798" y="2611"/>
                <a:ext cx="1" cy="318"/>
              </a:xfrm>
              <a:prstGeom prst="line">
                <a:avLst/>
              </a:prstGeom>
              <a:noFill/>
              <a:ln w="142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  <p:sp>
            <p:nvSpPr>
              <p:cNvPr id="28757" name="Freeform 85"/>
              <p:cNvSpPr>
                <a:spLocks/>
              </p:cNvSpPr>
              <p:nvPr/>
            </p:nvSpPr>
            <p:spPr bwMode="auto">
              <a:xfrm>
                <a:off x="3756" y="2528"/>
                <a:ext cx="86" cy="87"/>
              </a:xfrm>
              <a:custGeom>
                <a:avLst/>
                <a:gdLst>
                  <a:gd name="T0" fmla="*/ 86 w 86"/>
                  <a:gd name="T1" fmla="*/ 87 h 87"/>
                  <a:gd name="T2" fmla="*/ 42 w 86"/>
                  <a:gd name="T3" fmla="*/ 0 h 87"/>
                  <a:gd name="T4" fmla="*/ 0 w 86"/>
                  <a:gd name="T5" fmla="*/ 87 h 87"/>
                  <a:gd name="T6" fmla="*/ 86 w 86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87">
                    <a:moveTo>
                      <a:pt x="86" y="87"/>
                    </a:moveTo>
                    <a:lnTo>
                      <a:pt x="42" y="0"/>
                    </a:lnTo>
                    <a:lnTo>
                      <a:pt x="0" y="87"/>
                    </a:lnTo>
                    <a:lnTo>
                      <a:pt x="86" y="8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2100"/>
              </a:p>
            </p:txBody>
          </p:sp>
        </p:grpSp>
        <p:sp>
          <p:nvSpPr>
            <p:cNvPr id="28759" name="Rectangle 87"/>
            <p:cNvSpPr>
              <a:spLocks noChangeArrowheads="1"/>
            </p:cNvSpPr>
            <p:nvPr/>
          </p:nvSpPr>
          <p:spPr bwMode="auto">
            <a:xfrm>
              <a:off x="4118" y="2929"/>
              <a:ext cx="66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8762" name="Rectangle 90"/>
            <p:cNvSpPr>
              <a:spLocks noChangeArrowheads="1"/>
            </p:cNvSpPr>
            <p:nvPr/>
          </p:nvSpPr>
          <p:spPr bwMode="auto">
            <a:xfrm>
              <a:off x="3318" y="2448"/>
              <a:ext cx="722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grpSp>
          <p:nvGrpSpPr>
            <p:cNvPr id="28767" name="Group 95"/>
            <p:cNvGrpSpPr>
              <a:grpSpLocks/>
            </p:cNvGrpSpPr>
            <p:nvPr/>
          </p:nvGrpSpPr>
          <p:grpSpPr bwMode="auto">
            <a:xfrm>
              <a:off x="3288" y="2422"/>
              <a:ext cx="1290" cy="723"/>
              <a:chOff x="3288" y="2422"/>
              <a:chExt cx="1290" cy="723"/>
            </a:xfrm>
          </p:grpSpPr>
          <p:grpSp>
            <p:nvGrpSpPr>
              <p:cNvPr id="28719" name="Group 47"/>
              <p:cNvGrpSpPr>
                <a:grpSpLocks/>
              </p:cNvGrpSpPr>
              <p:nvPr/>
            </p:nvGrpSpPr>
            <p:grpSpPr bwMode="auto">
              <a:xfrm>
                <a:off x="4273" y="2524"/>
                <a:ext cx="9" cy="400"/>
                <a:chOff x="4273" y="2524"/>
                <a:chExt cx="9" cy="400"/>
              </a:xfrm>
            </p:grpSpPr>
            <p:sp>
              <p:nvSpPr>
                <p:cNvPr id="28696" name="Freeform 24"/>
                <p:cNvSpPr>
                  <a:spLocks/>
                </p:cNvSpPr>
                <p:nvPr/>
              </p:nvSpPr>
              <p:spPr bwMode="auto">
                <a:xfrm>
                  <a:off x="4273" y="2524"/>
                  <a:ext cx="9" cy="9"/>
                </a:xfrm>
                <a:custGeom>
                  <a:avLst/>
                  <a:gdLst>
                    <a:gd name="T0" fmla="*/ 9 w 9"/>
                    <a:gd name="T1" fmla="*/ 7 h 9"/>
                    <a:gd name="T2" fmla="*/ 9 w 9"/>
                    <a:gd name="T3" fmla="*/ 4 h 9"/>
                    <a:gd name="T4" fmla="*/ 7 w 9"/>
                    <a:gd name="T5" fmla="*/ 2 h 9"/>
                    <a:gd name="T6" fmla="*/ 5 w 9"/>
                    <a:gd name="T7" fmla="*/ 0 h 9"/>
                    <a:gd name="T8" fmla="*/ 5 w 9"/>
                    <a:gd name="T9" fmla="*/ 0 h 9"/>
                    <a:gd name="T10" fmla="*/ 3 w 9"/>
                    <a:gd name="T11" fmla="*/ 2 h 9"/>
                    <a:gd name="T12" fmla="*/ 0 w 9"/>
                    <a:gd name="T13" fmla="*/ 4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9">
                      <a:moveTo>
                        <a:pt x="9" y="7"/>
                      </a:move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697" name="Freeform 25"/>
                <p:cNvSpPr>
                  <a:spLocks/>
                </p:cNvSpPr>
                <p:nvPr/>
              </p:nvSpPr>
              <p:spPr bwMode="auto">
                <a:xfrm>
                  <a:off x="4273" y="2542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6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6 h 9"/>
                    <a:gd name="T26" fmla="*/ 9 w 9"/>
                    <a:gd name="T27" fmla="*/ 6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698" name="Freeform 26"/>
                <p:cNvSpPr>
                  <a:spLocks/>
                </p:cNvSpPr>
                <p:nvPr/>
              </p:nvSpPr>
              <p:spPr bwMode="auto">
                <a:xfrm>
                  <a:off x="4273" y="2559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3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3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3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699" name="Freeform 27"/>
                <p:cNvSpPr>
                  <a:spLocks/>
                </p:cNvSpPr>
                <p:nvPr/>
              </p:nvSpPr>
              <p:spPr bwMode="auto">
                <a:xfrm>
                  <a:off x="4273" y="2577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0" name="Freeform 28"/>
                <p:cNvSpPr>
                  <a:spLocks/>
                </p:cNvSpPr>
                <p:nvPr/>
              </p:nvSpPr>
              <p:spPr bwMode="auto">
                <a:xfrm>
                  <a:off x="4273" y="2595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1" name="Freeform 29"/>
                <p:cNvSpPr>
                  <a:spLocks/>
                </p:cNvSpPr>
                <p:nvPr/>
              </p:nvSpPr>
              <p:spPr bwMode="auto">
                <a:xfrm>
                  <a:off x="4273" y="2613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2" name="Freeform 30"/>
                <p:cNvSpPr>
                  <a:spLocks/>
                </p:cNvSpPr>
                <p:nvPr/>
              </p:nvSpPr>
              <p:spPr bwMode="auto">
                <a:xfrm>
                  <a:off x="4273" y="2631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6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6 h 9"/>
                    <a:gd name="T26" fmla="*/ 9 w 9"/>
                    <a:gd name="T27" fmla="*/ 6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3" name="Freeform 31"/>
                <p:cNvSpPr>
                  <a:spLocks/>
                </p:cNvSpPr>
                <p:nvPr/>
              </p:nvSpPr>
              <p:spPr bwMode="auto">
                <a:xfrm>
                  <a:off x="4273" y="2648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3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3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3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4" name="Freeform 32"/>
                <p:cNvSpPr>
                  <a:spLocks/>
                </p:cNvSpPr>
                <p:nvPr/>
              </p:nvSpPr>
              <p:spPr bwMode="auto">
                <a:xfrm>
                  <a:off x="4273" y="2666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5" name="Freeform 33"/>
                <p:cNvSpPr>
                  <a:spLocks/>
                </p:cNvSpPr>
                <p:nvPr/>
              </p:nvSpPr>
              <p:spPr bwMode="auto">
                <a:xfrm>
                  <a:off x="4273" y="2684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6" name="Freeform 34"/>
                <p:cNvSpPr>
                  <a:spLocks/>
                </p:cNvSpPr>
                <p:nvPr/>
              </p:nvSpPr>
              <p:spPr bwMode="auto">
                <a:xfrm>
                  <a:off x="4273" y="2702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6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6 h 9"/>
                    <a:gd name="T26" fmla="*/ 9 w 9"/>
                    <a:gd name="T27" fmla="*/ 6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7" name="Freeform 35"/>
                <p:cNvSpPr>
                  <a:spLocks/>
                </p:cNvSpPr>
                <p:nvPr/>
              </p:nvSpPr>
              <p:spPr bwMode="auto">
                <a:xfrm>
                  <a:off x="4273" y="2720"/>
                  <a:ext cx="9" cy="8"/>
                </a:xfrm>
                <a:custGeom>
                  <a:avLst/>
                  <a:gdLst>
                    <a:gd name="T0" fmla="*/ 9 w 9"/>
                    <a:gd name="T1" fmla="*/ 4 h 8"/>
                    <a:gd name="T2" fmla="*/ 9 w 9"/>
                    <a:gd name="T3" fmla="*/ 2 h 8"/>
                    <a:gd name="T4" fmla="*/ 9 w 9"/>
                    <a:gd name="T5" fmla="*/ 0 h 8"/>
                    <a:gd name="T6" fmla="*/ 7 w 9"/>
                    <a:gd name="T7" fmla="*/ 0 h 8"/>
                    <a:gd name="T8" fmla="*/ 5 w 9"/>
                    <a:gd name="T9" fmla="*/ 0 h 8"/>
                    <a:gd name="T10" fmla="*/ 3 w 9"/>
                    <a:gd name="T11" fmla="*/ 0 h 8"/>
                    <a:gd name="T12" fmla="*/ 0 w 9"/>
                    <a:gd name="T13" fmla="*/ 2 h 8"/>
                    <a:gd name="T14" fmla="*/ 0 w 9"/>
                    <a:gd name="T15" fmla="*/ 4 h 8"/>
                    <a:gd name="T16" fmla="*/ 0 w 9"/>
                    <a:gd name="T17" fmla="*/ 4 h 8"/>
                    <a:gd name="T18" fmla="*/ 3 w 9"/>
                    <a:gd name="T19" fmla="*/ 6 h 8"/>
                    <a:gd name="T20" fmla="*/ 5 w 9"/>
                    <a:gd name="T21" fmla="*/ 8 h 8"/>
                    <a:gd name="T22" fmla="*/ 5 w 9"/>
                    <a:gd name="T23" fmla="*/ 8 h 8"/>
                    <a:gd name="T24" fmla="*/ 7 w 9"/>
                    <a:gd name="T25" fmla="*/ 6 h 8"/>
                    <a:gd name="T26" fmla="*/ 9 w 9"/>
                    <a:gd name="T27" fmla="*/ 6 h 8"/>
                    <a:gd name="T28" fmla="*/ 9 w 9"/>
                    <a:gd name="T2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8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8" name="Freeform 36"/>
                <p:cNvSpPr>
                  <a:spLocks/>
                </p:cNvSpPr>
                <p:nvPr/>
              </p:nvSpPr>
              <p:spPr bwMode="auto">
                <a:xfrm>
                  <a:off x="4273" y="2737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3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3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3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09" name="Freeform 37"/>
                <p:cNvSpPr>
                  <a:spLocks/>
                </p:cNvSpPr>
                <p:nvPr/>
              </p:nvSpPr>
              <p:spPr bwMode="auto">
                <a:xfrm>
                  <a:off x="4273" y="2755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0" name="Freeform 38"/>
                <p:cNvSpPr>
                  <a:spLocks/>
                </p:cNvSpPr>
                <p:nvPr/>
              </p:nvSpPr>
              <p:spPr bwMode="auto">
                <a:xfrm>
                  <a:off x="4273" y="2773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1" name="Freeform 39"/>
                <p:cNvSpPr>
                  <a:spLocks/>
                </p:cNvSpPr>
                <p:nvPr/>
              </p:nvSpPr>
              <p:spPr bwMode="auto">
                <a:xfrm>
                  <a:off x="4273" y="2791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6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6 h 9"/>
                    <a:gd name="T26" fmla="*/ 9 w 9"/>
                    <a:gd name="T27" fmla="*/ 6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2" name="Freeform 40"/>
                <p:cNvSpPr>
                  <a:spLocks/>
                </p:cNvSpPr>
                <p:nvPr/>
              </p:nvSpPr>
              <p:spPr bwMode="auto">
                <a:xfrm>
                  <a:off x="4273" y="2809"/>
                  <a:ext cx="9" cy="8"/>
                </a:xfrm>
                <a:custGeom>
                  <a:avLst/>
                  <a:gdLst>
                    <a:gd name="T0" fmla="*/ 9 w 9"/>
                    <a:gd name="T1" fmla="*/ 4 h 8"/>
                    <a:gd name="T2" fmla="*/ 9 w 9"/>
                    <a:gd name="T3" fmla="*/ 2 h 8"/>
                    <a:gd name="T4" fmla="*/ 9 w 9"/>
                    <a:gd name="T5" fmla="*/ 0 h 8"/>
                    <a:gd name="T6" fmla="*/ 7 w 9"/>
                    <a:gd name="T7" fmla="*/ 0 h 8"/>
                    <a:gd name="T8" fmla="*/ 5 w 9"/>
                    <a:gd name="T9" fmla="*/ 0 h 8"/>
                    <a:gd name="T10" fmla="*/ 3 w 9"/>
                    <a:gd name="T11" fmla="*/ 0 h 8"/>
                    <a:gd name="T12" fmla="*/ 0 w 9"/>
                    <a:gd name="T13" fmla="*/ 2 h 8"/>
                    <a:gd name="T14" fmla="*/ 0 w 9"/>
                    <a:gd name="T15" fmla="*/ 4 h 8"/>
                    <a:gd name="T16" fmla="*/ 0 w 9"/>
                    <a:gd name="T17" fmla="*/ 4 h 8"/>
                    <a:gd name="T18" fmla="*/ 3 w 9"/>
                    <a:gd name="T19" fmla="*/ 6 h 8"/>
                    <a:gd name="T20" fmla="*/ 5 w 9"/>
                    <a:gd name="T21" fmla="*/ 8 h 8"/>
                    <a:gd name="T22" fmla="*/ 5 w 9"/>
                    <a:gd name="T23" fmla="*/ 8 h 8"/>
                    <a:gd name="T24" fmla="*/ 7 w 9"/>
                    <a:gd name="T25" fmla="*/ 6 h 8"/>
                    <a:gd name="T26" fmla="*/ 9 w 9"/>
                    <a:gd name="T27" fmla="*/ 6 h 8"/>
                    <a:gd name="T28" fmla="*/ 9 w 9"/>
                    <a:gd name="T2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8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3" name="Freeform 41"/>
                <p:cNvSpPr>
                  <a:spLocks/>
                </p:cNvSpPr>
                <p:nvPr/>
              </p:nvSpPr>
              <p:spPr bwMode="auto">
                <a:xfrm>
                  <a:off x="4273" y="2826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3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3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3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4" name="Freeform 42"/>
                <p:cNvSpPr>
                  <a:spLocks/>
                </p:cNvSpPr>
                <p:nvPr/>
              </p:nvSpPr>
              <p:spPr bwMode="auto">
                <a:xfrm>
                  <a:off x="4273" y="2844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5" name="Freeform 43"/>
                <p:cNvSpPr>
                  <a:spLocks/>
                </p:cNvSpPr>
                <p:nvPr/>
              </p:nvSpPr>
              <p:spPr bwMode="auto">
                <a:xfrm>
                  <a:off x="4273" y="2862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6" name="Freeform 44"/>
                <p:cNvSpPr>
                  <a:spLocks/>
                </p:cNvSpPr>
                <p:nvPr/>
              </p:nvSpPr>
              <p:spPr bwMode="auto">
                <a:xfrm>
                  <a:off x="4273" y="2880"/>
                  <a:ext cx="9" cy="9"/>
                </a:xfrm>
                <a:custGeom>
                  <a:avLst/>
                  <a:gdLst>
                    <a:gd name="T0" fmla="*/ 9 w 9"/>
                    <a:gd name="T1" fmla="*/ 4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4 h 9"/>
                    <a:gd name="T16" fmla="*/ 0 w 9"/>
                    <a:gd name="T17" fmla="*/ 4 h 9"/>
                    <a:gd name="T18" fmla="*/ 3 w 9"/>
                    <a:gd name="T19" fmla="*/ 6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6 h 9"/>
                    <a:gd name="T26" fmla="*/ 9 w 9"/>
                    <a:gd name="T27" fmla="*/ 6 h 9"/>
                    <a:gd name="T28" fmla="*/ 9 w 9"/>
                    <a:gd name="T29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4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3" y="6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6"/>
                      </a:lnTo>
                      <a:lnTo>
                        <a:pt x="9" y="6"/>
                      </a:ln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7" name="Freeform 45"/>
                <p:cNvSpPr>
                  <a:spLocks/>
                </p:cNvSpPr>
                <p:nvPr/>
              </p:nvSpPr>
              <p:spPr bwMode="auto">
                <a:xfrm>
                  <a:off x="4273" y="2897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3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3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3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18" name="Freeform 46"/>
                <p:cNvSpPr>
                  <a:spLocks/>
                </p:cNvSpPr>
                <p:nvPr/>
              </p:nvSpPr>
              <p:spPr bwMode="auto">
                <a:xfrm>
                  <a:off x="4273" y="2915"/>
                  <a:ext cx="9" cy="9"/>
                </a:xfrm>
                <a:custGeom>
                  <a:avLst/>
                  <a:gdLst>
                    <a:gd name="T0" fmla="*/ 9 w 9"/>
                    <a:gd name="T1" fmla="*/ 5 h 9"/>
                    <a:gd name="T2" fmla="*/ 9 w 9"/>
                    <a:gd name="T3" fmla="*/ 2 h 9"/>
                    <a:gd name="T4" fmla="*/ 9 w 9"/>
                    <a:gd name="T5" fmla="*/ 0 h 9"/>
                    <a:gd name="T6" fmla="*/ 7 w 9"/>
                    <a:gd name="T7" fmla="*/ 0 h 9"/>
                    <a:gd name="T8" fmla="*/ 5 w 9"/>
                    <a:gd name="T9" fmla="*/ 0 h 9"/>
                    <a:gd name="T10" fmla="*/ 3 w 9"/>
                    <a:gd name="T11" fmla="*/ 0 h 9"/>
                    <a:gd name="T12" fmla="*/ 0 w 9"/>
                    <a:gd name="T13" fmla="*/ 2 h 9"/>
                    <a:gd name="T14" fmla="*/ 0 w 9"/>
                    <a:gd name="T15" fmla="*/ 5 h 9"/>
                    <a:gd name="T16" fmla="*/ 0 w 9"/>
                    <a:gd name="T17" fmla="*/ 5 h 9"/>
                    <a:gd name="T18" fmla="*/ 3 w 9"/>
                    <a:gd name="T19" fmla="*/ 7 h 9"/>
                    <a:gd name="T20" fmla="*/ 5 w 9"/>
                    <a:gd name="T21" fmla="*/ 9 h 9"/>
                    <a:gd name="T22" fmla="*/ 5 w 9"/>
                    <a:gd name="T23" fmla="*/ 9 h 9"/>
                    <a:gd name="T24" fmla="*/ 7 w 9"/>
                    <a:gd name="T25" fmla="*/ 7 h 9"/>
                    <a:gd name="T26" fmla="*/ 9 w 9"/>
                    <a:gd name="T27" fmla="*/ 7 h 9"/>
                    <a:gd name="T28" fmla="*/ 9 w 9"/>
                    <a:gd name="T2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9" y="5"/>
                      </a:moveTo>
                      <a:lnTo>
                        <a:pt x="9" y="2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7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</p:grpSp>
          <p:grpSp>
            <p:nvGrpSpPr>
              <p:cNvPr id="28747" name="Group 75"/>
              <p:cNvGrpSpPr>
                <a:grpSpLocks/>
              </p:cNvGrpSpPr>
              <p:nvPr/>
            </p:nvGrpSpPr>
            <p:grpSpPr bwMode="auto">
              <a:xfrm>
                <a:off x="3811" y="2524"/>
                <a:ext cx="471" cy="9"/>
                <a:chOff x="3811" y="2524"/>
                <a:chExt cx="471" cy="9"/>
              </a:xfrm>
            </p:grpSpPr>
            <p:sp>
              <p:nvSpPr>
                <p:cNvPr id="28720" name="Freeform 48"/>
                <p:cNvSpPr>
                  <a:spLocks/>
                </p:cNvSpPr>
                <p:nvPr/>
              </p:nvSpPr>
              <p:spPr bwMode="auto">
                <a:xfrm>
                  <a:off x="4273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1" name="Freeform 49"/>
                <p:cNvSpPr>
                  <a:spLocks/>
                </p:cNvSpPr>
                <p:nvPr/>
              </p:nvSpPr>
              <p:spPr bwMode="auto">
                <a:xfrm>
                  <a:off x="4256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2" name="Freeform 50"/>
                <p:cNvSpPr>
                  <a:spLocks/>
                </p:cNvSpPr>
                <p:nvPr/>
              </p:nvSpPr>
              <p:spPr bwMode="auto">
                <a:xfrm>
                  <a:off x="4238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3" name="Freeform 51"/>
                <p:cNvSpPr>
                  <a:spLocks/>
                </p:cNvSpPr>
                <p:nvPr/>
              </p:nvSpPr>
              <p:spPr bwMode="auto">
                <a:xfrm>
                  <a:off x="4220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4" name="Freeform 52"/>
                <p:cNvSpPr>
                  <a:spLocks/>
                </p:cNvSpPr>
                <p:nvPr/>
              </p:nvSpPr>
              <p:spPr bwMode="auto">
                <a:xfrm>
                  <a:off x="4202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5" name="Freeform 53"/>
                <p:cNvSpPr>
                  <a:spLocks/>
                </p:cNvSpPr>
                <p:nvPr/>
              </p:nvSpPr>
              <p:spPr bwMode="auto">
                <a:xfrm>
                  <a:off x="4185" y="2524"/>
                  <a:ext cx="8" cy="9"/>
                </a:xfrm>
                <a:custGeom>
                  <a:avLst/>
                  <a:gdLst>
                    <a:gd name="T0" fmla="*/ 6 w 8"/>
                    <a:gd name="T1" fmla="*/ 9 h 9"/>
                    <a:gd name="T2" fmla="*/ 6 w 8"/>
                    <a:gd name="T3" fmla="*/ 7 h 9"/>
                    <a:gd name="T4" fmla="*/ 8 w 8"/>
                    <a:gd name="T5" fmla="*/ 4 h 9"/>
                    <a:gd name="T6" fmla="*/ 8 w 8"/>
                    <a:gd name="T7" fmla="*/ 4 h 9"/>
                    <a:gd name="T8" fmla="*/ 6 w 8"/>
                    <a:gd name="T9" fmla="*/ 2 h 9"/>
                    <a:gd name="T10" fmla="*/ 4 w 8"/>
                    <a:gd name="T11" fmla="*/ 0 h 9"/>
                    <a:gd name="T12" fmla="*/ 4 w 8"/>
                    <a:gd name="T13" fmla="*/ 0 h 9"/>
                    <a:gd name="T14" fmla="*/ 2 w 8"/>
                    <a:gd name="T15" fmla="*/ 0 h 9"/>
                    <a:gd name="T16" fmla="*/ 0 w 8"/>
                    <a:gd name="T17" fmla="*/ 2 h 9"/>
                    <a:gd name="T18" fmla="*/ 0 w 8"/>
                    <a:gd name="T19" fmla="*/ 4 h 9"/>
                    <a:gd name="T20" fmla="*/ 0 w 8"/>
                    <a:gd name="T21" fmla="*/ 7 h 9"/>
                    <a:gd name="T22" fmla="*/ 0 w 8"/>
                    <a:gd name="T23" fmla="*/ 9 h 9"/>
                    <a:gd name="T24" fmla="*/ 2 w 8"/>
                    <a:gd name="T25" fmla="*/ 9 h 9"/>
                    <a:gd name="T26" fmla="*/ 4 w 8"/>
                    <a:gd name="T27" fmla="*/ 9 h 9"/>
                    <a:gd name="T28" fmla="*/ 6 w 8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6" name="Freeform 54"/>
                <p:cNvSpPr>
                  <a:spLocks/>
                </p:cNvSpPr>
                <p:nvPr/>
              </p:nvSpPr>
              <p:spPr bwMode="auto">
                <a:xfrm>
                  <a:off x="4167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7" name="Freeform 55"/>
                <p:cNvSpPr>
                  <a:spLocks/>
                </p:cNvSpPr>
                <p:nvPr/>
              </p:nvSpPr>
              <p:spPr bwMode="auto">
                <a:xfrm>
                  <a:off x="4149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8" name="Freeform 56"/>
                <p:cNvSpPr>
                  <a:spLocks/>
                </p:cNvSpPr>
                <p:nvPr/>
              </p:nvSpPr>
              <p:spPr bwMode="auto">
                <a:xfrm>
                  <a:off x="4131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29" name="Freeform 57"/>
                <p:cNvSpPr>
                  <a:spLocks/>
                </p:cNvSpPr>
                <p:nvPr/>
              </p:nvSpPr>
              <p:spPr bwMode="auto">
                <a:xfrm>
                  <a:off x="4113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0" name="Freeform 58"/>
                <p:cNvSpPr>
                  <a:spLocks/>
                </p:cNvSpPr>
                <p:nvPr/>
              </p:nvSpPr>
              <p:spPr bwMode="auto">
                <a:xfrm>
                  <a:off x="4096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1" name="Freeform 59"/>
                <p:cNvSpPr>
                  <a:spLocks/>
                </p:cNvSpPr>
                <p:nvPr/>
              </p:nvSpPr>
              <p:spPr bwMode="auto">
                <a:xfrm>
                  <a:off x="4078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2" name="Freeform 60"/>
                <p:cNvSpPr>
                  <a:spLocks/>
                </p:cNvSpPr>
                <p:nvPr/>
              </p:nvSpPr>
              <p:spPr bwMode="auto">
                <a:xfrm>
                  <a:off x="4060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3" name="Freeform 61"/>
                <p:cNvSpPr>
                  <a:spLocks/>
                </p:cNvSpPr>
                <p:nvPr/>
              </p:nvSpPr>
              <p:spPr bwMode="auto">
                <a:xfrm>
                  <a:off x="4042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4" name="Freeform 62"/>
                <p:cNvSpPr>
                  <a:spLocks/>
                </p:cNvSpPr>
                <p:nvPr/>
              </p:nvSpPr>
              <p:spPr bwMode="auto">
                <a:xfrm>
                  <a:off x="4025" y="2524"/>
                  <a:ext cx="8" cy="9"/>
                </a:xfrm>
                <a:custGeom>
                  <a:avLst/>
                  <a:gdLst>
                    <a:gd name="T0" fmla="*/ 6 w 8"/>
                    <a:gd name="T1" fmla="*/ 9 h 9"/>
                    <a:gd name="T2" fmla="*/ 6 w 8"/>
                    <a:gd name="T3" fmla="*/ 7 h 9"/>
                    <a:gd name="T4" fmla="*/ 8 w 8"/>
                    <a:gd name="T5" fmla="*/ 4 h 9"/>
                    <a:gd name="T6" fmla="*/ 8 w 8"/>
                    <a:gd name="T7" fmla="*/ 4 h 9"/>
                    <a:gd name="T8" fmla="*/ 6 w 8"/>
                    <a:gd name="T9" fmla="*/ 2 h 9"/>
                    <a:gd name="T10" fmla="*/ 4 w 8"/>
                    <a:gd name="T11" fmla="*/ 0 h 9"/>
                    <a:gd name="T12" fmla="*/ 4 w 8"/>
                    <a:gd name="T13" fmla="*/ 0 h 9"/>
                    <a:gd name="T14" fmla="*/ 2 w 8"/>
                    <a:gd name="T15" fmla="*/ 0 h 9"/>
                    <a:gd name="T16" fmla="*/ 0 w 8"/>
                    <a:gd name="T17" fmla="*/ 2 h 9"/>
                    <a:gd name="T18" fmla="*/ 0 w 8"/>
                    <a:gd name="T19" fmla="*/ 4 h 9"/>
                    <a:gd name="T20" fmla="*/ 0 w 8"/>
                    <a:gd name="T21" fmla="*/ 7 h 9"/>
                    <a:gd name="T22" fmla="*/ 0 w 8"/>
                    <a:gd name="T23" fmla="*/ 9 h 9"/>
                    <a:gd name="T24" fmla="*/ 2 w 8"/>
                    <a:gd name="T25" fmla="*/ 9 h 9"/>
                    <a:gd name="T26" fmla="*/ 4 w 8"/>
                    <a:gd name="T27" fmla="*/ 9 h 9"/>
                    <a:gd name="T28" fmla="*/ 6 w 8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5" name="Freeform 63"/>
                <p:cNvSpPr>
                  <a:spLocks/>
                </p:cNvSpPr>
                <p:nvPr/>
              </p:nvSpPr>
              <p:spPr bwMode="auto">
                <a:xfrm>
                  <a:off x="4007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6" name="Freeform 64"/>
                <p:cNvSpPr>
                  <a:spLocks/>
                </p:cNvSpPr>
                <p:nvPr/>
              </p:nvSpPr>
              <p:spPr bwMode="auto">
                <a:xfrm>
                  <a:off x="3989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7" name="Freeform 65"/>
                <p:cNvSpPr>
                  <a:spLocks/>
                </p:cNvSpPr>
                <p:nvPr/>
              </p:nvSpPr>
              <p:spPr bwMode="auto">
                <a:xfrm>
                  <a:off x="3971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8" name="Freeform 66"/>
                <p:cNvSpPr>
                  <a:spLocks/>
                </p:cNvSpPr>
                <p:nvPr/>
              </p:nvSpPr>
              <p:spPr bwMode="auto">
                <a:xfrm>
                  <a:off x="3953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39" name="Freeform 67"/>
                <p:cNvSpPr>
                  <a:spLocks/>
                </p:cNvSpPr>
                <p:nvPr/>
              </p:nvSpPr>
              <p:spPr bwMode="auto">
                <a:xfrm>
                  <a:off x="3936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0" name="Freeform 68"/>
                <p:cNvSpPr>
                  <a:spLocks/>
                </p:cNvSpPr>
                <p:nvPr/>
              </p:nvSpPr>
              <p:spPr bwMode="auto">
                <a:xfrm>
                  <a:off x="3918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1" name="Freeform 69"/>
                <p:cNvSpPr>
                  <a:spLocks/>
                </p:cNvSpPr>
                <p:nvPr/>
              </p:nvSpPr>
              <p:spPr bwMode="auto">
                <a:xfrm>
                  <a:off x="3900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2" name="Freeform 70"/>
                <p:cNvSpPr>
                  <a:spLocks/>
                </p:cNvSpPr>
                <p:nvPr/>
              </p:nvSpPr>
              <p:spPr bwMode="auto">
                <a:xfrm>
                  <a:off x="3882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3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3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3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3" name="Freeform 71"/>
                <p:cNvSpPr>
                  <a:spLocks/>
                </p:cNvSpPr>
                <p:nvPr/>
              </p:nvSpPr>
              <p:spPr bwMode="auto">
                <a:xfrm>
                  <a:off x="3865" y="2524"/>
                  <a:ext cx="8" cy="9"/>
                </a:xfrm>
                <a:custGeom>
                  <a:avLst/>
                  <a:gdLst>
                    <a:gd name="T0" fmla="*/ 6 w 8"/>
                    <a:gd name="T1" fmla="*/ 9 h 9"/>
                    <a:gd name="T2" fmla="*/ 6 w 8"/>
                    <a:gd name="T3" fmla="*/ 7 h 9"/>
                    <a:gd name="T4" fmla="*/ 8 w 8"/>
                    <a:gd name="T5" fmla="*/ 4 h 9"/>
                    <a:gd name="T6" fmla="*/ 8 w 8"/>
                    <a:gd name="T7" fmla="*/ 4 h 9"/>
                    <a:gd name="T8" fmla="*/ 6 w 8"/>
                    <a:gd name="T9" fmla="*/ 2 h 9"/>
                    <a:gd name="T10" fmla="*/ 4 w 8"/>
                    <a:gd name="T11" fmla="*/ 0 h 9"/>
                    <a:gd name="T12" fmla="*/ 4 w 8"/>
                    <a:gd name="T13" fmla="*/ 0 h 9"/>
                    <a:gd name="T14" fmla="*/ 2 w 8"/>
                    <a:gd name="T15" fmla="*/ 0 h 9"/>
                    <a:gd name="T16" fmla="*/ 0 w 8"/>
                    <a:gd name="T17" fmla="*/ 2 h 9"/>
                    <a:gd name="T18" fmla="*/ 0 w 8"/>
                    <a:gd name="T19" fmla="*/ 4 h 9"/>
                    <a:gd name="T20" fmla="*/ 0 w 8"/>
                    <a:gd name="T21" fmla="*/ 7 h 9"/>
                    <a:gd name="T22" fmla="*/ 0 w 8"/>
                    <a:gd name="T23" fmla="*/ 9 h 9"/>
                    <a:gd name="T24" fmla="*/ 2 w 8"/>
                    <a:gd name="T25" fmla="*/ 9 h 9"/>
                    <a:gd name="T26" fmla="*/ 4 w 8"/>
                    <a:gd name="T27" fmla="*/ 9 h 9"/>
                    <a:gd name="T28" fmla="*/ 6 w 8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4" name="Freeform 72"/>
                <p:cNvSpPr>
                  <a:spLocks/>
                </p:cNvSpPr>
                <p:nvPr/>
              </p:nvSpPr>
              <p:spPr bwMode="auto">
                <a:xfrm>
                  <a:off x="3847" y="2524"/>
                  <a:ext cx="9" cy="9"/>
                </a:xfrm>
                <a:custGeom>
                  <a:avLst/>
                  <a:gdLst>
                    <a:gd name="T0" fmla="*/ 6 w 9"/>
                    <a:gd name="T1" fmla="*/ 9 h 9"/>
                    <a:gd name="T2" fmla="*/ 6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6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6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6" y="9"/>
                      </a:moveTo>
                      <a:lnTo>
                        <a:pt x="6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5" name="Freeform 73"/>
                <p:cNvSpPr>
                  <a:spLocks/>
                </p:cNvSpPr>
                <p:nvPr/>
              </p:nvSpPr>
              <p:spPr bwMode="auto">
                <a:xfrm>
                  <a:off x="3829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4 w 9"/>
                    <a:gd name="T11" fmla="*/ 0 h 9"/>
                    <a:gd name="T12" fmla="*/ 4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4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4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  <p:sp>
              <p:nvSpPr>
                <p:cNvPr id="28746" name="Freeform 74"/>
                <p:cNvSpPr>
                  <a:spLocks/>
                </p:cNvSpPr>
                <p:nvPr/>
              </p:nvSpPr>
              <p:spPr bwMode="auto">
                <a:xfrm>
                  <a:off x="3811" y="2524"/>
                  <a:ext cx="9" cy="9"/>
                </a:xfrm>
                <a:custGeom>
                  <a:avLst/>
                  <a:gdLst>
                    <a:gd name="T0" fmla="*/ 7 w 9"/>
                    <a:gd name="T1" fmla="*/ 9 h 9"/>
                    <a:gd name="T2" fmla="*/ 7 w 9"/>
                    <a:gd name="T3" fmla="*/ 7 h 9"/>
                    <a:gd name="T4" fmla="*/ 9 w 9"/>
                    <a:gd name="T5" fmla="*/ 4 h 9"/>
                    <a:gd name="T6" fmla="*/ 9 w 9"/>
                    <a:gd name="T7" fmla="*/ 4 h 9"/>
                    <a:gd name="T8" fmla="*/ 7 w 9"/>
                    <a:gd name="T9" fmla="*/ 2 h 9"/>
                    <a:gd name="T10" fmla="*/ 5 w 9"/>
                    <a:gd name="T11" fmla="*/ 0 h 9"/>
                    <a:gd name="T12" fmla="*/ 5 w 9"/>
                    <a:gd name="T13" fmla="*/ 0 h 9"/>
                    <a:gd name="T14" fmla="*/ 2 w 9"/>
                    <a:gd name="T15" fmla="*/ 0 h 9"/>
                    <a:gd name="T16" fmla="*/ 0 w 9"/>
                    <a:gd name="T17" fmla="*/ 2 h 9"/>
                    <a:gd name="T18" fmla="*/ 0 w 9"/>
                    <a:gd name="T19" fmla="*/ 4 h 9"/>
                    <a:gd name="T20" fmla="*/ 0 w 9"/>
                    <a:gd name="T21" fmla="*/ 7 h 9"/>
                    <a:gd name="T22" fmla="*/ 0 w 9"/>
                    <a:gd name="T23" fmla="*/ 9 h 9"/>
                    <a:gd name="T24" fmla="*/ 2 w 9"/>
                    <a:gd name="T25" fmla="*/ 9 h 9"/>
                    <a:gd name="T26" fmla="*/ 5 w 9"/>
                    <a:gd name="T27" fmla="*/ 9 h 9"/>
                    <a:gd name="T28" fmla="*/ 7 w 9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9">
                      <a:moveTo>
                        <a:pt x="7" y="9"/>
                      </a:moveTo>
                      <a:lnTo>
                        <a:pt x="7" y="7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0" y="9"/>
                      </a:lnTo>
                      <a:lnTo>
                        <a:pt x="2" y="9"/>
                      </a:lnTo>
                      <a:lnTo>
                        <a:pt x="5" y="9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2100"/>
                </a:p>
              </p:txBody>
            </p:sp>
          </p:grpSp>
          <p:sp>
            <p:nvSpPr>
              <p:cNvPr id="28760" name="Rectangle 88"/>
              <p:cNvSpPr>
                <a:spLocks noChangeArrowheads="1"/>
              </p:cNvSpPr>
              <p:nvPr/>
            </p:nvSpPr>
            <p:spPr bwMode="auto">
              <a:xfrm>
                <a:off x="4188" y="2980"/>
                <a:ext cx="3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s-ES" sz="1275" dirty="0" err="1">
                    <a:latin typeface="Arial" charset="0"/>
                  </a:rPr>
                  <a:t>Rcos</a:t>
                </a:r>
                <a:r>
                  <a:rPr lang="el-GR" sz="1275" dirty="0">
                    <a:latin typeface="Arial" charset="0"/>
                  </a:rPr>
                  <a:t>θ</a:t>
                </a:r>
              </a:p>
            </p:txBody>
          </p:sp>
          <p:sp>
            <p:nvSpPr>
              <p:cNvPr id="28763" name="Rectangle 91"/>
              <p:cNvSpPr>
                <a:spLocks noChangeArrowheads="1"/>
              </p:cNvSpPr>
              <p:nvPr/>
            </p:nvSpPr>
            <p:spPr bwMode="auto">
              <a:xfrm>
                <a:off x="3288" y="2422"/>
                <a:ext cx="51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s-ES" sz="1275" dirty="0" err="1">
                    <a:latin typeface="Arial" charset="0"/>
                  </a:rPr>
                  <a:t>Rsen</a:t>
                </a:r>
                <a:r>
                  <a:rPr lang="es-ES_tradnl" sz="1275" dirty="0" err="1">
                    <a:latin typeface="Symbol" charset="0"/>
                  </a:rPr>
                  <a:t>θ</a:t>
                </a:r>
                <a:endParaRPr lang="es-ES_tradnl" sz="1275" dirty="0"/>
              </a:p>
            </p:txBody>
          </p:sp>
        </p:grpSp>
      </p:grpSp>
      <p:graphicFrame>
        <p:nvGraphicFramePr>
          <p:cNvPr id="256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676122"/>
              </p:ext>
            </p:extLst>
          </p:nvPr>
        </p:nvGraphicFramePr>
        <p:xfrm>
          <a:off x="1439652" y="2841781"/>
          <a:ext cx="1490663" cy="745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63600" imgH="431800" progId="Equation.DSMT4">
                  <p:embed/>
                </p:oleObj>
              </mc:Choice>
              <mc:Fallback>
                <p:oleObj name="Equation" r:id="rId5" imgW="863600" imgH="431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652" y="2841781"/>
                        <a:ext cx="1490663" cy="745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73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014378"/>
              </p:ext>
            </p:extLst>
          </p:nvPr>
        </p:nvGraphicFramePr>
        <p:xfrm>
          <a:off x="1493658" y="4137924"/>
          <a:ext cx="3226594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700" imgH="241300" progId="Equation.DSMT4">
                  <p:embed/>
                </p:oleObj>
              </mc:Choice>
              <mc:Fallback>
                <p:oleObj name="Equation" r:id="rId7" imgW="1409700" imgH="241300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658" y="4137924"/>
                        <a:ext cx="3226594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3E45B-6D18-174E-A914-A596C04C84E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39DF0-109B-BC42-B898-B2ACEF6ECC2F}" type="slidenum">
              <a:rPr lang="es-ES_tradnl"/>
              <a:pPr/>
              <a:t>34</a:t>
            </a:fld>
            <a:endParaRPr lang="es-ES_tradnl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8032"/>
              </p:ext>
            </p:extLst>
          </p:nvPr>
        </p:nvGraphicFramePr>
        <p:xfrm>
          <a:off x="2782492" y="1217786"/>
          <a:ext cx="3849290" cy="751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19300" imgH="393700" progId="Equation.DSMT4">
                  <p:embed/>
                </p:oleObj>
              </mc:Choice>
              <mc:Fallback>
                <p:oleObj name="Equation" r:id="rId3" imgW="2019300" imgH="3937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492" y="1217786"/>
                        <a:ext cx="3849290" cy="751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448327"/>
              </p:ext>
            </p:extLst>
          </p:nvPr>
        </p:nvGraphicFramePr>
        <p:xfrm>
          <a:off x="1714500" y="3140645"/>
          <a:ext cx="5444729" cy="882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25700" imgH="393700" progId="Equation.DSMT4">
                  <p:embed/>
                </p:oleObj>
              </mc:Choice>
              <mc:Fallback>
                <p:oleObj name="Equation" r:id="rId5" imgW="2425700" imgH="393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3140645"/>
                        <a:ext cx="5444729" cy="882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0421064"/>
              </p:ext>
            </p:extLst>
          </p:nvPr>
        </p:nvGraphicFramePr>
        <p:xfrm>
          <a:off x="2119313" y="2222674"/>
          <a:ext cx="4689872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16100" imgH="241300" progId="Equation.DSMT4">
                  <p:embed/>
                </p:oleObj>
              </mc:Choice>
              <mc:Fallback>
                <p:oleObj name="Equation" r:id="rId7" imgW="1816100" imgH="241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313" y="2222674"/>
                        <a:ext cx="4689872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143717"/>
              </p:ext>
            </p:extLst>
          </p:nvPr>
        </p:nvGraphicFramePr>
        <p:xfrm>
          <a:off x="2101453" y="4245937"/>
          <a:ext cx="4672013" cy="564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93900" imgH="241300" progId="Equation.DSMT4">
                  <p:embed/>
                </p:oleObj>
              </mc:Choice>
              <mc:Fallback>
                <p:oleObj name="Equation" r:id="rId9" imgW="1993900" imgH="241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453" y="4245937"/>
                        <a:ext cx="4672013" cy="5643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79409-17C6-0C48-A0D5-7FAEB362E51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0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21594-778D-554F-8318-F78861233F02}" type="slidenum">
              <a:rPr lang="es-ES_tradnl"/>
              <a:pPr/>
              <a:t>35</a:t>
            </a:fld>
            <a:endParaRPr lang="es-ES_tradnl"/>
          </a:p>
        </p:txBody>
      </p:sp>
      <p:graphicFrame>
        <p:nvGraphicFramePr>
          <p:cNvPr id="6247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70744729"/>
              </p:ext>
            </p:extLst>
          </p:nvPr>
        </p:nvGraphicFramePr>
        <p:xfrm>
          <a:off x="3169462" y="253110"/>
          <a:ext cx="2832497" cy="653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800" imgH="304800" progId="Equation.DSMT4">
                  <p:embed/>
                </p:oleObj>
              </mc:Choice>
              <mc:Fallback>
                <p:oleObj name="Equation" r:id="rId3" imgW="1320800" imgH="304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9462" y="253110"/>
                        <a:ext cx="2832497" cy="6536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108117"/>
              </p:ext>
            </p:extLst>
          </p:nvPr>
        </p:nvGraphicFramePr>
        <p:xfrm>
          <a:off x="2439107" y="1244305"/>
          <a:ext cx="4374356" cy="594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57400" imgH="279400" progId="Equation.DSMT4">
                  <p:embed/>
                </p:oleObj>
              </mc:Choice>
              <mc:Fallback>
                <p:oleObj name="Equation" r:id="rId5" imgW="2057400" imgH="2794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107" y="1244305"/>
                        <a:ext cx="4374356" cy="594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905771"/>
              </p:ext>
            </p:extLst>
          </p:nvPr>
        </p:nvGraphicFramePr>
        <p:xfrm>
          <a:off x="2493187" y="2009386"/>
          <a:ext cx="4185047" cy="594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68500" imgH="279400" progId="Equation.DSMT4">
                  <p:embed/>
                </p:oleObj>
              </mc:Choice>
              <mc:Fallback>
                <p:oleObj name="Equation" r:id="rId7" imgW="1968500" imgH="2794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187" y="2009386"/>
                        <a:ext cx="4185047" cy="594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890675"/>
              </p:ext>
            </p:extLst>
          </p:nvPr>
        </p:nvGraphicFramePr>
        <p:xfrm>
          <a:off x="2951820" y="2728315"/>
          <a:ext cx="2913459" cy="653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58900" imgH="304800" progId="Equation.DSMT4">
                  <p:embed/>
                </p:oleObj>
              </mc:Choice>
              <mc:Fallback>
                <p:oleObj name="Equation" r:id="rId9" imgW="1358900" imgH="304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820" y="2728315"/>
                        <a:ext cx="2913459" cy="6536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698927"/>
              </p:ext>
            </p:extLst>
          </p:nvPr>
        </p:nvGraphicFramePr>
        <p:xfrm>
          <a:off x="2371744" y="3458523"/>
          <a:ext cx="4427934" cy="594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82800" imgH="279400" progId="Equation.DSMT4">
                  <p:embed/>
                </p:oleObj>
              </mc:Choice>
              <mc:Fallback>
                <p:oleObj name="Equation" r:id="rId11" imgW="2082800" imgH="2794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44" y="3458523"/>
                        <a:ext cx="4427934" cy="594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777856"/>
              </p:ext>
            </p:extLst>
          </p:nvPr>
        </p:nvGraphicFramePr>
        <p:xfrm>
          <a:off x="2402682" y="4223603"/>
          <a:ext cx="4455319" cy="594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95500" imgH="279400" progId="Equation.DSMT4">
                  <p:embed/>
                </p:oleObj>
              </mc:Choice>
              <mc:Fallback>
                <p:oleObj name="Equation" r:id="rId13" imgW="2095500" imgH="2794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2682" y="4223603"/>
                        <a:ext cx="4455319" cy="594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/>
              <a:t>2.13 La dirección del vector velocidad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711B-5C23-0D40-BF8E-A1E7E6348667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0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61E7-648D-DE43-919F-B89E33DCC8B0}" type="slidenum">
              <a:rPr lang="es-ES_tradnl"/>
              <a:pPr/>
              <a:t>36</a:t>
            </a:fld>
            <a:endParaRPr lang="es-ES_tradnl"/>
          </a:p>
        </p:txBody>
      </p:sp>
      <p:graphicFrame>
        <p:nvGraphicFramePr>
          <p:cNvPr id="165892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985832551"/>
              </p:ext>
            </p:extLst>
          </p:nvPr>
        </p:nvGraphicFramePr>
        <p:xfrm>
          <a:off x="2141731" y="1275606"/>
          <a:ext cx="4860131" cy="444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22500" imgH="203200" progId="Equation.DSMT4">
                  <p:embed/>
                </p:oleObj>
              </mc:Choice>
              <mc:Fallback>
                <p:oleObj name="Equation" r:id="rId2" imgW="2222500" imgH="203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731" y="1275606"/>
                        <a:ext cx="4860131" cy="444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4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669809677"/>
              </p:ext>
            </p:extLst>
          </p:nvPr>
        </p:nvGraphicFramePr>
        <p:xfrm>
          <a:off x="2897814" y="1869673"/>
          <a:ext cx="3693319" cy="632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9700" imgH="241300" progId="Equation.DSMT4">
                  <p:embed/>
                </p:oleObj>
              </mc:Choice>
              <mc:Fallback>
                <p:oleObj name="Equation" r:id="rId4" imgW="1409700" imgH="241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814" y="1869673"/>
                        <a:ext cx="3693319" cy="6322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6" name="Object 8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084498895"/>
              </p:ext>
            </p:extLst>
          </p:nvPr>
        </p:nvGraphicFramePr>
        <p:xfrm>
          <a:off x="2465766" y="2625756"/>
          <a:ext cx="3995738" cy="531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16100" imgH="241300" progId="Equation.DSMT4">
                  <p:embed/>
                </p:oleObj>
              </mc:Choice>
              <mc:Fallback>
                <p:oleObj name="Equation" r:id="rId6" imgW="1816100" imgH="2413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5766" y="2625756"/>
                        <a:ext cx="3995738" cy="531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8" name="Object 1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665465980"/>
              </p:ext>
            </p:extLst>
          </p:nvPr>
        </p:nvGraphicFramePr>
        <p:xfrm>
          <a:off x="1844278" y="3327798"/>
          <a:ext cx="5281613" cy="402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7000" imgH="203200" progId="Equation.DSMT4">
                  <p:embed/>
                </p:oleObj>
              </mc:Choice>
              <mc:Fallback>
                <p:oleObj name="Equation" r:id="rId8" imgW="2667000" imgH="203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278" y="3327798"/>
                        <a:ext cx="5281613" cy="402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935944"/>
              </p:ext>
            </p:extLst>
          </p:nvPr>
        </p:nvGraphicFramePr>
        <p:xfrm>
          <a:off x="4077891" y="3990975"/>
          <a:ext cx="1340644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6100" imgH="165100" progId="Equation.DSMT4">
                  <p:embed/>
                </p:oleObj>
              </mc:Choice>
              <mc:Fallback>
                <p:oleObj name="Equation" r:id="rId10" imgW="546100" imgH="1651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7891" y="3990975"/>
                        <a:ext cx="1340644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/>
              <a:t>2.13 La dirección del vector aceleración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DDF1-C645-6648-99FE-A91DADD3EF7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C0671-D549-6D42-867B-C69570384239}" type="slidenum">
              <a:rPr lang="es-ES_tradnl"/>
              <a:pPr/>
              <a:t>37</a:t>
            </a:fld>
            <a:endParaRPr lang="es-ES_tradnl"/>
          </a:p>
        </p:txBody>
      </p:sp>
      <p:graphicFrame>
        <p:nvGraphicFramePr>
          <p:cNvPr id="94211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679618440"/>
              </p:ext>
            </p:extLst>
          </p:nvPr>
        </p:nvGraphicFramePr>
        <p:xfrm>
          <a:off x="2033718" y="1599642"/>
          <a:ext cx="531495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93900" imgH="241300" progId="Equation.DSMT4">
                  <p:embed/>
                </p:oleObj>
              </mc:Choice>
              <mc:Fallback>
                <p:oleObj name="Equation" r:id="rId3" imgW="1993900" imgH="241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718" y="1599642"/>
                        <a:ext cx="5314950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3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52433974"/>
              </p:ext>
            </p:extLst>
          </p:nvPr>
        </p:nvGraphicFramePr>
        <p:xfrm>
          <a:off x="2141730" y="2517744"/>
          <a:ext cx="50292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92300" imgH="304800" progId="Equation.DSMT4">
                  <p:embed/>
                </p:oleObj>
              </mc:Choice>
              <mc:Fallback>
                <p:oleObj name="Equation" r:id="rId5" imgW="1892300" imgH="304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730" y="2517744"/>
                        <a:ext cx="502920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5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450582930"/>
              </p:ext>
            </p:extLst>
          </p:nvPr>
        </p:nvGraphicFramePr>
        <p:xfrm>
          <a:off x="3545886" y="3543859"/>
          <a:ext cx="2227659" cy="727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22300" imgH="203200" progId="Equation.DSMT4">
                  <p:embed/>
                </p:oleObj>
              </mc:Choice>
              <mc:Fallback>
                <p:oleObj name="Equation" r:id="rId7" imgW="622300" imgH="203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5886" y="3543859"/>
                        <a:ext cx="2227659" cy="727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8A47A-2073-5E48-B53F-6FFDEA13BFD8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9FBA-F64D-064F-AFD3-B6ABA1CB20F0}" type="slidenum">
              <a:rPr lang="es-ES_tradnl"/>
              <a:pPr/>
              <a:t>38</a:t>
            </a:fld>
            <a:endParaRPr lang="es-ES_tradnl"/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4371975" y="3219822"/>
            <a:ext cx="33718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tx1"/>
                </a:solidFill>
              </a:rPr>
              <a:t>Unidades</a:t>
            </a:r>
          </a:p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tx1"/>
                </a:solidFill>
              </a:rPr>
              <a:t>f,   s</a:t>
            </a:r>
            <a:r>
              <a:rPr lang="es-ES_tradnl" sz="2400" baseline="30000" dirty="0">
                <a:solidFill>
                  <a:schemeClr val="tx1"/>
                </a:solidFill>
              </a:rPr>
              <a:t>-1</a:t>
            </a:r>
            <a:r>
              <a:rPr lang="es-ES_tradnl" sz="2400" dirty="0">
                <a:solidFill>
                  <a:schemeClr val="tx1"/>
                </a:solidFill>
              </a:rPr>
              <a:t>;   </a:t>
            </a:r>
            <a:r>
              <a:rPr lang="es-ES_tradnl" sz="2400" dirty="0" err="1">
                <a:solidFill>
                  <a:schemeClr val="tx1"/>
                </a:solidFill>
              </a:rPr>
              <a:t>ω</a:t>
            </a:r>
            <a:r>
              <a:rPr lang="es-ES_tradnl" sz="2400" dirty="0">
                <a:solidFill>
                  <a:schemeClr val="tx1"/>
                </a:solidFill>
                <a:sym typeface="Symbol" charset="0"/>
              </a:rPr>
              <a:t>,  s</a:t>
            </a:r>
            <a:r>
              <a:rPr lang="es-ES_tradnl" sz="2400" baseline="30000" dirty="0">
                <a:solidFill>
                  <a:schemeClr val="tx1"/>
                </a:solidFill>
                <a:sym typeface="Symbol" charset="0"/>
              </a:rPr>
              <a:t>-1</a:t>
            </a:r>
            <a:r>
              <a:rPr lang="es-ES_tradnl" sz="2400" dirty="0">
                <a:solidFill>
                  <a:schemeClr val="tx1"/>
                </a:solidFill>
                <a:sym typeface="Symbol" charset="0"/>
              </a:rPr>
              <a:t> o rad/s</a:t>
            </a:r>
          </a:p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tx1"/>
                </a:solidFill>
                <a:sym typeface="Symbol" charset="0"/>
              </a:rPr>
              <a:t>T segundos</a:t>
            </a:r>
            <a:endParaRPr lang="es-ES_tradnl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683568" y="1347541"/>
                <a:ext cx="7416824" cy="2849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700" i="1" smtClean="0">
                          <a:latin typeface="Cambria Math" charset="0"/>
                        </a:rPr>
                        <m:t>2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𝑣𝑇</m:t>
                      </m:r>
                      <m:r>
                        <a:rPr lang="is-I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𝑇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27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charset="0"/>
                            </a:rPr>
                            <m:t>2</m:t>
                          </m:r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𝑣</m:t>
                          </m:r>
                        </m:den>
                      </m:f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𝑝𝑒𝑟𝑜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𝑐𝑜𝑚𝑜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𝑣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</m:t>
                      </m:r>
                    </m:oMath>
                  </m:oMathPara>
                </a14:m>
                <a:endParaRPr lang="en-US" sz="27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𝑇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27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charset="0"/>
                            </a:rPr>
                            <m:t>2</m:t>
                          </m:r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s-ES_tradnl" sz="27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𝑓</m:t>
                      </m:r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27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𝑇</m:t>
                          </m:r>
                        </m:den>
                      </m:f>
                      <m:r>
                        <a:rPr lang="en-US" sz="27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2700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</m:num>
                        <m:den>
                          <m:r>
                            <a:rPr lang="en-US" sz="2700" i="1">
                              <a:latin typeface="Cambria Math" charset="0"/>
                            </a:rPr>
                            <m:t>2</m:t>
                          </m:r>
                          <m:r>
                            <a:rPr lang="en-US" sz="27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s-ES_tradnl" sz="2700" dirty="0"/>
              </a:p>
              <a:p>
                <a:endParaRPr lang="es-ES_tradnl" sz="2700" dirty="0"/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347541"/>
                <a:ext cx="7416824" cy="2849626"/>
              </a:xfrm>
              <a:prstGeom prst="rect">
                <a:avLst/>
              </a:prstGeom>
              <a:blipFill>
                <a:blip r:embed="rId2"/>
                <a:stretch>
                  <a:fillRect l="-1026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2.14 Cantidades Vectoriales en MCU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66FB-323D-AD43-97FE-B2124FBD1B24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130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6AA3-497E-0C4C-8E62-371C8F822C87}" type="slidenum">
              <a:rPr lang="es-ES_tradnl"/>
              <a:pPr/>
              <a:t>39</a:t>
            </a:fld>
            <a:endParaRPr lang="es-ES_tradnl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68858"/>
              </p:ext>
            </p:extLst>
          </p:nvPr>
        </p:nvGraphicFramePr>
        <p:xfrm>
          <a:off x="1439653" y="1383618"/>
          <a:ext cx="4881131" cy="1472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00400" imgH="965200" progId="Equation.DSMT4">
                  <p:embed/>
                </p:oleObj>
              </mc:Choice>
              <mc:Fallback>
                <p:oleObj name="Equation" r:id="rId3" imgW="3200400" imgH="965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653" y="1383618"/>
                        <a:ext cx="4881131" cy="14727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AutoShape 5"/>
          <p:cNvSpPr>
            <a:spLocks noChangeAspect="1" noChangeArrowheads="1" noTextEdit="1"/>
          </p:cNvSpPr>
          <p:nvPr/>
        </p:nvSpPr>
        <p:spPr bwMode="auto">
          <a:xfrm>
            <a:off x="2844404" y="573881"/>
            <a:ext cx="2743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5876293" y="3206279"/>
            <a:ext cx="1384697" cy="725091"/>
          </a:xfrm>
          <a:prstGeom prst="ellipse">
            <a:avLst/>
          </a:prstGeom>
          <a:solidFill>
            <a:srgbClr val="CCFFCC"/>
          </a:solidFill>
          <a:ln w="20701">
            <a:solidFill>
              <a:srgbClr val="B760F9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s-ES" sz="2100"/>
          </a:p>
        </p:txBody>
      </p:sp>
      <p:sp>
        <p:nvSpPr>
          <p:cNvPr id="29814" name="Rectangle 118"/>
          <p:cNvSpPr>
            <a:spLocks noChangeArrowheads="1"/>
          </p:cNvSpPr>
          <p:nvPr/>
        </p:nvSpPr>
        <p:spPr bwMode="auto">
          <a:xfrm>
            <a:off x="6937140" y="2872904"/>
            <a:ext cx="539353" cy="47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29817" name="Rectangle 121"/>
          <p:cNvSpPr>
            <a:spLocks noChangeArrowheads="1"/>
          </p:cNvSpPr>
          <p:nvPr/>
        </p:nvSpPr>
        <p:spPr bwMode="auto">
          <a:xfrm>
            <a:off x="7376927" y="3261047"/>
            <a:ext cx="1538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 b="1" dirty="0" err="1">
                <a:latin typeface="Symbol" charset="0"/>
              </a:rPr>
              <a:t>ω</a:t>
            </a:r>
            <a:endParaRPr lang="es-ES" sz="1800" dirty="0">
              <a:solidFill>
                <a:schemeClr val="tx1"/>
              </a:solidFill>
            </a:endParaRPr>
          </a:p>
        </p:txBody>
      </p:sp>
      <p:sp>
        <p:nvSpPr>
          <p:cNvPr id="29818" name="Rectangle 122"/>
          <p:cNvSpPr>
            <a:spLocks noChangeArrowheads="1"/>
          </p:cNvSpPr>
          <p:nvPr/>
        </p:nvSpPr>
        <p:spPr bwMode="auto">
          <a:xfrm>
            <a:off x="7526586" y="3253904"/>
            <a:ext cx="641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 b="1">
                <a:latin typeface="Arial" charset="0"/>
              </a:rPr>
              <a:t>t</a:t>
            </a:r>
            <a:endParaRPr lang="es-ES" sz="1800">
              <a:solidFill>
                <a:schemeClr val="tx1"/>
              </a:solidFill>
            </a:endParaRPr>
          </a:p>
        </p:txBody>
      </p:sp>
      <p:grpSp>
        <p:nvGrpSpPr>
          <p:cNvPr id="29821" name="Group 125"/>
          <p:cNvGrpSpPr>
            <a:grpSpLocks/>
          </p:cNvGrpSpPr>
          <p:nvPr/>
        </p:nvGrpSpPr>
        <p:grpSpPr bwMode="auto">
          <a:xfrm>
            <a:off x="6495418" y="2370460"/>
            <a:ext cx="183356" cy="1212056"/>
            <a:chOff x="4520" y="288"/>
            <a:chExt cx="114" cy="752"/>
          </a:xfrm>
        </p:grpSpPr>
        <p:sp>
          <p:nvSpPr>
            <p:cNvPr id="29819" name="Line 123"/>
            <p:cNvSpPr>
              <a:spLocks noChangeShapeType="1"/>
            </p:cNvSpPr>
            <p:nvPr/>
          </p:nvSpPr>
          <p:spPr bwMode="auto">
            <a:xfrm>
              <a:off x="4576" y="395"/>
              <a:ext cx="1" cy="645"/>
            </a:xfrm>
            <a:prstGeom prst="line">
              <a:avLst/>
            </a:prstGeom>
            <a:noFill/>
            <a:ln w="20638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20" name="Freeform 124"/>
            <p:cNvSpPr>
              <a:spLocks/>
            </p:cNvSpPr>
            <p:nvPr/>
          </p:nvSpPr>
          <p:spPr bwMode="auto">
            <a:xfrm>
              <a:off x="4520" y="288"/>
              <a:ext cx="114" cy="112"/>
            </a:xfrm>
            <a:custGeom>
              <a:avLst/>
              <a:gdLst>
                <a:gd name="T0" fmla="*/ 114 w 114"/>
                <a:gd name="T1" fmla="*/ 112 h 112"/>
                <a:gd name="T2" fmla="*/ 56 w 114"/>
                <a:gd name="T3" fmla="*/ 0 h 112"/>
                <a:gd name="T4" fmla="*/ 0 w 114"/>
                <a:gd name="T5" fmla="*/ 112 h 112"/>
                <a:gd name="T6" fmla="*/ 114 w 114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2">
                  <a:moveTo>
                    <a:pt x="114" y="112"/>
                  </a:moveTo>
                  <a:lnTo>
                    <a:pt x="56" y="0"/>
                  </a:lnTo>
                  <a:lnTo>
                    <a:pt x="0" y="112"/>
                  </a:lnTo>
                  <a:lnTo>
                    <a:pt x="114" y="112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29827" name="Rectangle 131"/>
          <p:cNvSpPr>
            <a:spLocks noChangeArrowheads="1"/>
          </p:cNvSpPr>
          <p:nvPr/>
        </p:nvSpPr>
        <p:spPr bwMode="auto">
          <a:xfrm>
            <a:off x="6163233" y="2065660"/>
            <a:ext cx="645319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29828" name="Rectangle 132"/>
          <p:cNvSpPr>
            <a:spLocks noChangeArrowheads="1"/>
          </p:cNvSpPr>
          <p:nvPr/>
        </p:nvSpPr>
        <p:spPr bwMode="auto">
          <a:xfrm>
            <a:off x="6394315" y="2134717"/>
            <a:ext cx="1843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800" b="1" dirty="0" err="1">
                <a:latin typeface="Symbol" charset="0"/>
              </a:rPr>
              <a:t>ω</a:t>
            </a:r>
            <a:endParaRPr lang="es-ES" sz="1800" dirty="0">
              <a:solidFill>
                <a:schemeClr val="tx1"/>
              </a:solidFill>
            </a:endParaRPr>
          </a:p>
        </p:txBody>
      </p:sp>
      <p:grpSp>
        <p:nvGrpSpPr>
          <p:cNvPr id="29757" name="Group 61"/>
          <p:cNvGrpSpPr>
            <a:grpSpLocks/>
          </p:cNvGrpSpPr>
          <p:nvPr/>
        </p:nvGrpSpPr>
        <p:grpSpPr bwMode="auto">
          <a:xfrm>
            <a:off x="5544109" y="3553942"/>
            <a:ext cx="2258615" cy="21431"/>
            <a:chOff x="3954" y="1019"/>
            <a:chExt cx="1401" cy="13"/>
          </a:xfrm>
        </p:grpSpPr>
        <p:sp>
          <p:nvSpPr>
            <p:cNvPr id="29704" name="Rectangle 8"/>
            <p:cNvSpPr>
              <a:spLocks noChangeArrowheads="1"/>
            </p:cNvSpPr>
            <p:nvPr/>
          </p:nvSpPr>
          <p:spPr bwMode="auto">
            <a:xfrm>
              <a:off x="3954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398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4007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4034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406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4087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auto">
            <a:xfrm>
              <a:off x="4114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414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>
              <a:off x="4167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3" name="Rectangle 17"/>
            <p:cNvSpPr>
              <a:spLocks noChangeArrowheads="1"/>
            </p:cNvSpPr>
            <p:nvPr/>
          </p:nvSpPr>
          <p:spPr bwMode="auto">
            <a:xfrm>
              <a:off x="4194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4" name="Rectangle 18"/>
            <p:cNvSpPr>
              <a:spLocks noChangeArrowheads="1"/>
            </p:cNvSpPr>
            <p:nvPr/>
          </p:nvSpPr>
          <p:spPr bwMode="auto">
            <a:xfrm>
              <a:off x="422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5" name="Rectangle 19"/>
            <p:cNvSpPr>
              <a:spLocks noChangeArrowheads="1"/>
            </p:cNvSpPr>
            <p:nvPr/>
          </p:nvSpPr>
          <p:spPr bwMode="auto">
            <a:xfrm>
              <a:off x="4247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6" name="Rectangle 20"/>
            <p:cNvSpPr>
              <a:spLocks noChangeArrowheads="1"/>
            </p:cNvSpPr>
            <p:nvPr/>
          </p:nvSpPr>
          <p:spPr bwMode="auto">
            <a:xfrm>
              <a:off x="4274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7" name="Rectangle 21"/>
            <p:cNvSpPr>
              <a:spLocks noChangeArrowheads="1"/>
            </p:cNvSpPr>
            <p:nvPr/>
          </p:nvSpPr>
          <p:spPr bwMode="auto">
            <a:xfrm>
              <a:off x="430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8" name="Rectangle 22"/>
            <p:cNvSpPr>
              <a:spLocks noChangeArrowheads="1"/>
            </p:cNvSpPr>
            <p:nvPr/>
          </p:nvSpPr>
          <p:spPr bwMode="auto">
            <a:xfrm>
              <a:off x="4327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19" name="Rectangle 23"/>
            <p:cNvSpPr>
              <a:spLocks noChangeArrowheads="1"/>
            </p:cNvSpPr>
            <p:nvPr/>
          </p:nvSpPr>
          <p:spPr bwMode="auto">
            <a:xfrm>
              <a:off x="435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0" name="Rectangle 24"/>
            <p:cNvSpPr>
              <a:spLocks noChangeArrowheads="1"/>
            </p:cNvSpPr>
            <p:nvPr/>
          </p:nvSpPr>
          <p:spPr bwMode="auto">
            <a:xfrm>
              <a:off x="438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1" name="Rectangle 25"/>
            <p:cNvSpPr>
              <a:spLocks noChangeArrowheads="1"/>
            </p:cNvSpPr>
            <p:nvPr/>
          </p:nvSpPr>
          <p:spPr bwMode="auto">
            <a:xfrm>
              <a:off x="440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2" name="Rectangle 26"/>
            <p:cNvSpPr>
              <a:spLocks noChangeArrowheads="1"/>
            </p:cNvSpPr>
            <p:nvPr/>
          </p:nvSpPr>
          <p:spPr bwMode="auto">
            <a:xfrm>
              <a:off x="443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3" name="Rectangle 27"/>
            <p:cNvSpPr>
              <a:spLocks noChangeArrowheads="1"/>
            </p:cNvSpPr>
            <p:nvPr/>
          </p:nvSpPr>
          <p:spPr bwMode="auto">
            <a:xfrm>
              <a:off x="446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4" name="Rectangle 28"/>
            <p:cNvSpPr>
              <a:spLocks noChangeArrowheads="1"/>
            </p:cNvSpPr>
            <p:nvPr/>
          </p:nvSpPr>
          <p:spPr bwMode="auto">
            <a:xfrm>
              <a:off x="448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5" name="Rectangle 29"/>
            <p:cNvSpPr>
              <a:spLocks noChangeArrowheads="1"/>
            </p:cNvSpPr>
            <p:nvPr/>
          </p:nvSpPr>
          <p:spPr bwMode="auto">
            <a:xfrm>
              <a:off x="451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6" name="Rectangle 30"/>
            <p:cNvSpPr>
              <a:spLocks noChangeArrowheads="1"/>
            </p:cNvSpPr>
            <p:nvPr/>
          </p:nvSpPr>
          <p:spPr bwMode="auto">
            <a:xfrm>
              <a:off x="454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7" name="Rectangle 31"/>
            <p:cNvSpPr>
              <a:spLocks noChangeArrowheads="1"/>
            </p:cNvSpPr>
            <p:nvPr/>
          </p:nvSpPr>
          <p:spPr bwMode="auto">
            <a:xfrm>
              <a:off x="456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8" name="Rectangle 32"/>
            <p:cNvSpPr>
              <a:spLocks noChangeArrowheads="1"/>
            </p:cNvSpPr>
            <p:nvPr/>
          </p:nvSpPr>
          <p:spPr bwMode="auto">
            <a:xfrm>
              <a:off x="459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29" name="Rectangle 33"/>
            <p:cNvSpPr>
              <a:spLocks noChangeArrowheads="1"/>
            </p:cNvSpPr>
            <p:nvPr/>
          </p:nvSpPr>
          <p:spPr bwMode="auto">
            <a:xfrm>
              <a:off x="462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0" name="Rectangle 34"/>
            <p:cNvSpPr>
              <a:spLocks noChangeArrowheads="1"/>
            </p:cNvSpPr>
            <p:nvPr/>
          </p:nvSpPr>
          <p:spPr bwMode="auto">
            <a:xfrm>
              <a:off x="464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1" name="Rectangle 35"/>
            <p:cNvSpPr>
              <a:spLocks noChangeArrowheads="1"/>
            </p:cNvSpPr>
            <p:nvPr/>
          </p:nvSpPr>
          <p:spPr bwMode="auto">
            <a:xfrm>
              <a:off x="467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2" name="Rectangle 36"/>
            <p:cNvSpPr>
              <a:spLocks noChangeArrowheads="1"/>
            </p:cNvSpPr>
            <p:nvPr/>
          </p:nvSpPr>
          <p:spPr bwMode="auto">
            <a:xfrm>
              <a:off x="470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3" name="Rectangle 37"/>
            <p:cNvSpPr>
              <a:spLocks noChangeArrowheads="1"/>
            </p:cNvSpPr>
            <p:nvPr/>
          </p:nvSpPr>
          <p:spPr bwMode="auto">
            <a:xfrm>
              <a:off x="472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4" name="Rectangle 38"/>
            <p:cNvSpPr>
              <a:spLocks noChangeArrowheads="1"/>
            </p:cNvSpPr>
            <p:nvPr/>
          </p:nvSpPr>
          <p:spPr bwMode="auto">
            <a:xfrm>
              <a:off x="475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5" name="Rectangle 39"/>
            <p:cNvSpPr>
              <a:spLocks noChangeArrowheads="1"/>
            </p:cNvSpPr>
            <p:nvPr/>
          </p:nvSpPr>
          <p:spPr bwMode="auto">
            <a:xfrm>
              <a:off x="478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6" name="Rectangle 40"/>
            <p:cNvSpPr>
              <a:spLocks noChangeArrowheads="1"/>
            </p:cNvSpPr>
            <p:nvPr/>
          </p:nvSpPr>
          <p:spPr bwMode="auto">
            <a:xfrm>
              <a:off x="480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7" name="Rectangle 41"/>
            <p:cNvSpPr>
              <a:spLocks noChangeArrowheads="1"/>
            </p:cNvSpPr>
            <p:nvPr/>
          </p:nvSpPr>
          <p:spPr bwMode="auto">
            <a:xfrm>
              <a:off x="483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8" name="Rectangle 42"/>
            <p:cNvSpPr>
              <a:spLocks noChangeArrowheads="1"/>
            </p:cNvSpPr>
            <p:nvPr/>
          </p:nvSpPr>
          <p:spPr bwMode="auto">
            <a:xfrm>
              <a:off x="486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39" name="Rectangle 43"/>
            <p:cNvSpPr>
              <a:spLocks noChangeArrowheads="1"/>
            </p:cNvSpPr>
            <p:nvPr/>
          </p:nvSpPr>
          <p:spPr bwMode="auto">
            <a:xfrm>
              <a:off x="488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0" name="Rectangle 44"/>
            <p:cNvSpPr>
              <a:spLocks noChangeArrowheads="1"/>
            </p:cNvSpPr>
            <p:nvPr/>
          </p:nvSpPr>
          <p:spPr bwMode="auto">
            <a:xfrm>
              <a:off x="491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1" name="Rectangle 45"/>
            <p:cNvSpPr>
              <a:spLocks noChangeArrowheads="1"/>
            </p:cNvSpPr>
            <p:nvPr/>
          </p:nvSpPr>
          <p:spPr bwMode="auto">
            <a:xfrm>
              <a:off x="494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2" name="Rectangle 46"/>
            <p:cNvSpPr>
              <a:spLocks noChangeArrowheads="1"/>
            </p:cNvSpPr>
            <p:nvPr/>
          </p:nvSpPr>
          <p:spPr bwMode="auto">
            <a:xfrm>
              <a:off x="496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3" name="Rectangle 47"/>
            <p:cNvSpPr>
              <a:spLocks noChangeArrowheads="1"/>
            </p:cNvSpPr>
            <p:nvPr/>
          </p:nvSpPr>
          <p:spPr bwMode="auto">
            <a:xfrm>
              <a:off x="499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4" name="Rectangle 48"/>
            <p:cNvSpPr>
              <a:spLocks noChangeArrowheads="1"/>
            </p:cNvSpPr>
            <p:nvPr/>
          </p:nvSpPr>
          <p:spPr bwMode="auto">
            <a:xfrm>
              <a:off x="502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5" name="Rectangle 49"/>
            <p:cNvSpPr>
              <a:spLocks noChangeArrowheads="1"/>
            </p:cNvSpPr>
            <p:nvPr/>
          </p:nvSpPr>
          <p:spPr bwMode="auto">
            <a:xfrm>
              <a:off x="504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6" name="Rectangle 50"/>
            <p:cNvSpPr>
              <a:spLocks noChangeArrowheads="1"/>
            </p:cNvSpPr>
            <p:nvPr/>
          </p:nvSpPr>
          <p:spPr bwMode="auto">
            <a:xfrm>
              <a:off x="507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7" name="Rectangle 51"/>
            <p:cNvSpPr>
              <a:spLocks noChangeArrowheads="1"/>
            </p:cNvSpPr>
            <p:nvPr/>
          </p:nvSpPr>
          <p:spPr bwMode="auto">
            <a:xfrm>
              <a:off x="510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8" name="Rectangle 52"/>
            <p:cNvSpPr>
              <a:spLocks noChangeArrowheads="1"/>
            </p:cNvSpPr>
            <p:nvPr/>
          </p:nvSpPr>
          <p:spPr bwMode="auto">
            <a:xfrm>
              <a:off x="512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49" name="Rectangle 53"/>
            <p:cNvSpPr>
              <a:spLocks noChangeArrowheads="1"/>
            </p:cNvSpPr>
            <p:nvPr/>
          </p:nvSpPr>
          <p:spPr bwMode="auto">
            <a:xfrm>
              <a:off x="515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0" name="Rectangle 54"/>
            <p:cNvSpPr>
              <a:spLocks noChangeArrowheads="1"/>
            </p:cNvSpPr>
            <p:nvPr/>
          </p:nvSpPr>
          <p:spPr bwMode="auto">
            <a:xfrm>
              <a:off x="518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1" name="Rectangle 55"/>
            <p:cNvSpPr>
              <a:spLocks noChangeArrowheads="1"/>
            </p:cNvSpPr>
            <p:nvPr/>
          </p:nvSpPr>
          <p:spPr bwMode="auto">
            <a:xfrm>
              <a:off x="520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2" name="Rectangle 56"/>
            <p:cNvSpPr>
              <a:spLocks noChangeArrowheads="1"/>
            </p:cNvSpPr>
            <p:nvPr/>
          </p:nvSpPr>
          <p:spPr bwMode="auto">
            <a:xfrm>
              <a:off x="5234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3" name="Rectangle 57"/>
            <p:cNvSpPr>
              <a:spLocks noChangeArrowheads="1"/>
            </p:cNvSpPr>
            <p:nvPr/>
          </p:nvSpPr>
          <p:spPr bwMode="auto">
            <a:xfrm>
              <a:off x="5261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4" name="Rectangle 58"/>
            <p:cNvSpPr>
              <a:spLocks noChangeArrowheads="1"/>
            </p:cNvSpPr>
            <p:nvPr/>
          </p:nvSpPr>
          <p:spPr bwMode="auto">
            <a:xfrm>
              <a:off x="5288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5" name="Rectangle 59"/>
            <p:cNvSpPr>
              <a:spLocks noChangeArrowheads="1"/>
            </p:cNvSpPr>
            <p:nvPr/>
          </p:nvSpPr>
          <p:spPr bwMode="auto">
            <a:xfrm>
              <a:off x="5315" y="1019"/>
              <a:ext cx="13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6" name="Rectangle 60"/>
            <p:cNvSpPr>
              <a:spLocks noChangeArrowheads="1"/>
            </p:cNvSpPr>
            <p:nvPr/>
          </p:nvSpPr>
          <p:spPr bwMode="auto">
            <a:xfrm>
              <a:off x="5341" y="1019"/>
              <a:ext cx="14" cy="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grpSp>
        <p:nvGrpSpPr>
          <p:cNvPr id="64519" name="Group 7"/>
          <p:cNvGrpSpPr>
            <a:grpSpLocks/>
          </p:cNvGrpSpPr>
          <p:nvPr/>
        </p:nvGrpSpPr>
        <p:grpSpPr bwMode="auto">
          <a:xfrm>
            <a:off x="5871530" y="2806228"/>
            <a:ext cx="1295400" cy="1709738"/>
            <a:chOff x="2196" y="1098"/>
            <a:chExt cx="1088" cy="1436"/>
          </a:xfrm>
        </p:grpSpPr>
        <p:sp>
          <p:nvSpPr>
            <p:cNvPr id="29758" name="Freeform 62"/>
            <p:cNvSpPr>
              <a:spLocks/>
            </p:cNvSpPr>
            <p:nvPr/>
          </p:nvSpPr>
          <p:spPr bwMode="auto">
            <a:xfrm>
              <a:off x="3258" y="1098"/>
              <a:ext cx="26" cy="22"/>
            </a:xfrm>
            <a:custGeom>
              <a:avLst/>
              <a:gdLst>
                <a:gd name="T0" fmla="*/ 19 w 19"/>
                <a:gd name="T1" fmla="*/ 8 h 16"/>
                <a:gd name="T2" fmla="*/ 8 w 19"/>
                <a:gd name="T3" fmla="*/ 0 h 16"/>
                <a:gd name="T4" fmla="*/ 0 w 19"/>
                <a:gd name="T5" fmla="*/ 8 h 16"/>
                <a:gd name="T6" fmla="*/ 11 w 19"/>
                <a:gd name="T7" fmla="*/ 16 h 16"/>
                <a:gd name="T8" fmla="*/ 19 w 19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11" y="16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59" name="Freeform 63"/>
            <p:cNvSpPr>
              <a:spLocks/>
            </p:cNvSpPr>
            <p:nvPr/>
          </p:nvSpPr>
          <p:spPr bwMode="auto">
            <a:xfrm>
              <a:off x="3237" y="1122"/>
              <a:ext cx="25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0" name="Freeform 64"/>
            <p:cNvSpPr>
              <a:spLocks/>
            </p:cNvSpPr>
            <p:nvPr/>
          </p:nvSpPr>
          <p:spPr bwMode="auto">
            <a:xfrm>
              <a:off x="3215" y="1152"/>
              <a:ext cx="26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1" name="Freeform 65"/>
            <p:cNvSpPr>
              <a:spLocks/>
            </p:cNvSpPr>
            <p:nvPr/>
          </p:nvSpPr>
          <p:spPr bwMode="auto">
            <a:xfrm>
              <a:off x="3193" y="1181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2" name="Freeform 66"/>
            <p:cNvSpPr>
              <a:spLocks/>
            </p:cNvSpPr>
            <p:nvPr/>
          </p:nvSpPr>
          <p:spPr bwMode="auto">
            <a:xfrm>
              <a:off x="3172" y="1209"/>
              <a:ext cx="25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3" name="Freeform 67"/>
            <p:cNvSpPr>
              <a:spLocks/>
            </p:cNvSpPr>
            <p:nvPr/>
          </p:nvSpPr>
          <p:spPr bwMode="auto">
            <a:xfrm>
              <a:off x="3150" y="1239"/>
              <a:ext cx="26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4" name="Freeform 68"/>
            <p:cNvSpPr>
              <a:spLocks/>
            </p:cNvSpPr>
            <p:nvPr/>
          </p:nvSpPr>
          <p:spPr bwMode="auto">
            <a:xfrm>
              <a:off x="3128" y="1267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5" name="Freeform 69"/>
            <p:cNvSpPr>
              <a:spLocks/>
            </p:cNvSpPr>
            <p:nvPr/>
          </p:nvSpPr>
          <p:spPr bwMode="auto">
            <a:xfrm>
              <a:off x="3107" y="1296"/>
              <a:ext cx="25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6" name="Freeform 70"/>
            <p:cNvSpPr>
              <a:spLocks/>
            </p:cNvSpPr>
            <p:nvPr/>
          </p:nvSpPr>
          <p:spPr bwMode="auto">
            <a:xfrm>
              <a:off x="3085" y="1325"/>
              <a:ext cx="26" cy="25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7" name="Freeform 71"/>
            <p:cNvSpPr>
              <a:spLocks/>
            </p:cNvSpPr>
            <p:nvPr/>
          </p:nvSpPr>
          <p:spPr bwMode="auto">
            <a:xfrm>
              <a:off x="3063" y="1354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8" name="Freeform 72"/>
            <p:cNvSpPr>
              <a:spLocks/>
            </p:cNvSpPr>
            <p:nvPr/>
          </p:nvSpPr>
          <p:spPr bwMode="auto">
            <a:xfrm>
              <a:off x="3041" y="1382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69" name="Freeform 73"/>
            <p:cNvSpPr>
              <a:spLocks/>
            </p:cNvSpPr>
            <p:nvPr/>
          </p:nvSpPr>
          <p:spPr bwMode="auto">
            <a:xfrm>
              <a:off x="3020" y="1412"/>
              <a:ext cx="26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0" name="Freeform 74"/>
            <p:cNvSpPr>
              <a:spLocks/>
            </p:cNvSpPr>
            <p:nvPr/>
          </p:nvSpPr>
          <p:spPr bwMode="auto">
            <a:xfrm>
              <a:off x="2998" y="1440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1" name="Freeform 75"/>
            <p:cNvSpPr>
              <a:spLocks/>
            </p:cNvSpPr>
            <p:nvPr/>
          </p:nvSpPr>
          <p:spPr bwMode="auto">
            <a:xfrm>
              <a:off x="2976" y="1469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2" name="Freeform 76"/>
            <p:cNvSpPr>
              <a:spLocks/>
            </p:cNvSpPr>
            <p:nvPr/>
          </p:nvSpPr>
          <p:spPr bwMode="auto">
            <a:xfrm>
              <a:off x="2955" y="1499"/>
              <a:ext cx="25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3" name="Freeform 77"/>
            <p:cNvSpPr>
              <a:spLocks/>
            </p:cNvSpPr>
            <p:nvPr/>
          </p:nvSpPr>
          <p:spPr bwMode="auto">
            <a:xfrm>
              <a:off x="2933" y="1527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4" name="Freeform 78"/>
            <p:cNvSpPr>
              <a:spLocks/>
            </p:cNvSpPr>
            <p:nvPr/>
          </p:nvSpPr>
          <p:spPr bwMode="auto">
            <a:xfrm>
              <a:off x="2911" y="1555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5" name="Freeform 79"/>
            <p:cNvSpPr>
              <a:spLocks/>
            </p:cNvSpPr>
            <p:nvPr/>
          </p:nvSpPr>
          <p:spPr bwMode="auto">
            <a:xfrm>
              <a:off x="2890" y="1585"/>
              <a:ext cx="25" cy="25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6" name="Freeform 80"/>
            <p:cNvSpPr>
              <a:spLocks/>
            </p:cNvSpPr>
            <p:nvPr/>
          </p:nvSpPr>
          <p:spPr bwMode="auto">
            <a:xfrm>
              <a:off x="2868" y="1614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7" name="Freeform 81"/>
            <p:cNvSpPr>
              <a:spLocks/>
            </p:cNvSpPr>
            <p:nvPr/>
          </p:nvSpPr>
          <p:spPr bwMode="auto">
            <a:xfrm>
              <a:off x="2846" y="1642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8" name="Freeform 82"/>
            <p:cNvSpPr>
              <a:spLocks/>
            </p:cNvSpPr>
            <p:nvPr/>
          </p:nvSpPr>
          <p:spPr bwMode="auto">
            <a:xfrm>
              <a:off x="2825" y="1672"/>
              <a:ext cx="25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79" name="Freeform 83"/>
            <p:cNvSpPr>
              <a:spLocks/>
            </p:cNvSpPr>
            <p:nvPr/>
          </p:nvSpPr>
          <p:spPr bwMode="auto">
            <a:xfrm>
              <a:off x="2803" y="1700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0" name="Freeform 84"/>
            <p:cNvSpPr>
              <a:spLocks/>
            </p:cNvSpPr>
            <p:nvPr/>
          </p:nvSpPr>
          <p:spPr bwMode="auto">
            <a:xfrm>
              <a:off x="2781" y="1729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1" name="Freeform 85"/>
            <p:cNvSpPr>
              <a:spLocks/>
            </p:cNvSpPr>
            <p:nvPr/>
          </p:nvSpPr>
          <p:spPr bwMode="auto">
            <a:xfrm>
              <a:off x="2760" y="1758"/>
              <a:ext cx="25" cy="25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2" name="Freeform 86"/>
            <p:cNvSpPr>
              <a:spLocks/>
            </p:cNvSpPr>
            <p:nvPr/>
          </p:nvSpPr>
          <p:spPr bwMode="auto">
            <a:xfrm>
              <a:off x="2738" y="1787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3" name="Freeform 87"/>
            <p:cNvSpPr>
              <a:spLocks/>
            </p:cNvSpPr>
            <p:nvPr/>
          </p:nvSpPr>
          <p:spPr bwMode="auto">
            <a:xfrm>
              <a:off x="2716" y="1815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4" name="Freeform 88"/>
            <p:cNvSpPr>
              <a:spLocks/>
            </p:cNvSpPr>
            <p:nvPr/>
          </p:nvSpPr>
          <p:spPr bwMode="auto">
            <a:xfrm>
              <a:off x="2695" y="1845"/>
              <a:ext cx="25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5" name="Freeform 89"/>
            <p:cNvSpPr>
              <a:spLocks/>
            </p:cNvSpPr>
            <p:nvPr/>
          </p:nvSpPr>
          <p:spPr bwMode="auto">
            <a:xfrm>
              <a:off x="2673" y="1874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6" name="Freeform 90"/>
            <p:cNvSpPr>
              <a:spLocks/>
            </p:cNvSpPr>
            <p:nvPr/>
          </p:nvSpPr>
          <p:spPr bwMode="auto">
            <a:xfrm>
              <a:off x="2651" y="1902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7" name="Freeform 91"/>
            <p:cNvSpPr>
              <a:spLocks/>
            </p:cNvSpPr>
            <p:nvPr/>
          </p:nvSpPr>
          <p:spPr bwMode="auto">
            <a:xfrm>
              <a:off x="2630" y="1932"/>
              <a:ext cx="25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8" name="Freeform 92"/>
            <p:cNvSpPr>
              <a:spLocks/>
            </p:cNvSpPr>
            <p:nvPr/>
          </p:nvSpPr>
          <p:spPr bwMode="auto">
            <a:xfrm>
              <a:off x="2608" y="1960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89" name="Freeform 93"/>
            <p:cNvSpPr>
              <a:spLocks/>
            </p:cNvSpPr>
            <p:nvPr/>
          </p:nvSpPr>
          <p:spPr bwMode="auto">
            <a:xfrm>
              <a:off x="2586" y="1989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0" name="Freeform 94"/>
            <p:cNvSpPr>
              <a:spLocks/>
            </p:cNvSpPr>
            <p:nvPr/>
          </p:nvSpPr>
          <p:spPr bwMode="auto">
            <a:xfrm>
              <a:off x="2565" y="2018"/>
              <a:ext cx="25" cy="25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1" name="Freeform 95"/>
            <p:cNvSpPr>
              <a:spLocks/>
            </p:cNvSpPr>
            <p:nvPr/>
          </p:nvSpPr>
          <p:spPr bwMode="auto">
            <a:xfrm>
              <a:off x="2543" y="2047"/>
              <a:ext cx="26" cy="25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2" name="Freeform 96"/>
            <p:cNvSpPr>
              <a:spLocks/>
            </p:cNvSpPr>
            <p:nvPr/>
          </p:nvSpPr>
          <p:spPr bwMode="auto">
            <a:xfrm>
              <a:off x="2521" y="2075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3" name="Freeform 97"/>
            <p:cNvSpPr>
              <a:spLocks/>
            </p:cNvSpPr>
            <p:nvPr/>
          </p:nvSpPr>
          <p:spPr bwMode="auto">
            <a:xfrm>
              <a:off x="2500" y="2105"/>
              <a:ext cx="25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4" name="Freeform 98"/>
            <p:cNvSpPr>
              <a:spLocks/>
            </p:cNvSpPr>
            <p:nvPr/>
          </p:nvSpPr>
          <p:spPr bwMode="auto">
            <a:xfrm>
              <a:off x="2478" y="2133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5" name="Freeform 99"/>
            <p:cNvSpPr>
              <a:spLocks/>
            </p:cNvSpPr>
            <p:nvPr/>
          </p:nvSpPr>
          <p:spPr bwMode="auto">
            <a:xfrm>
              <a:off x="2456" y="2162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1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1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6" name="Freeform 100"/>
            <p:cNvSpPr>
              <a:spLocks/>
            </p:cNvSpPr>
            <p:nvPr/>
          </p:nvSpPr>
          <p:spPr bwMode="auto">
            <a:xfrm>
              <a:off x="2434" y="2192"/>
              <a:ext cx="26" cy="24"/>
            </a:xfrm>
            <a:custGeom>
              <a:avLst/>
              <a:gdLst>
                <a:gd name="T0" fmla="*/ 19 w 19"/>
                <a:gd name="T1" fmla="*/ 8 h 18"/>
                <a:gd name="T2" fmla="*/ 8 w 19"/>
                <a:gd name="T3" fmla="*/ 0 h 18"/>
                <a:gd name="T4" fmla="*/ 0 w 19"/>
                <a:gd name="T5" fmla="*/ 10 h 18"/>
                <a:gd name="T6" fmla="*/ 11 w 19"/>
                <a:gd name="T7" fmla="*/ 18 h 18"/>
                <a:gd name="T8" fmla="*/ 19 w 19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1" y="18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7" name="Freeform 101"/>
            <p:cNvSpPr>
              <a:spLocks/>
            </p:cNvSpPr>
            <p:nvPr/>
          </p:nvSpPr>
          <p:spPr bwMode="auto">
            <a:xfrm>
              <a:off x="2413" y="2220"/>
              <a:ext cx="26" cy="26"/>
            </a:xfrm>
            <a:custGeom>
              <a:avLst/>
              <a:gdLst>
                <a:gd name="T0" fmla="*/ 19 w 19"/>
                <a:gd name="T1" fmla="*/ 8 h 19"/>
                <a:gd name="T2" fmla="*/ 8 w 19"/>
                <a:gd name="T3" fmla="*/ 0 h 19"/>
                <a:gd name="T4" fmla="*/ 0 w 19"/>
                <a:gd name="T5" fmla="*/ 11 h 19"/>
                <a:gd name="T6" fmla="*/ 10 w 19"/>
                <a:gd name="T7" fmla="*/ 19 h 19"/>
                <a:gd name="T8" fmla="*/ 19 w 19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8" name="Freeform 102"/>
            <p:cNvSpPr>
              <a:spLocks/>
            </p:cNvSpPr>
            <p:nvPr/>
          </p:nvSpPr>
          <p:spPr bwMode="auto">
            <a:xfrm>
              <a:off x="2391" y="2248"/>
              <a:ext cx="24" cy="26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799" name="Freeform 103"/>
            <p:cNvSpPr>
              <a:spLocks/>
            </p:cNvSpPr>
            <p:nvPr/>
          </p:nvSpPr>
          <p:spPr bwMode="auto">
            <a:xfrm>
              <a:off x="2369" y="2278"/>
              <a:ext cx="25" cy="25"/>
            </a:xfrm>
            <a:custGeom>
              <a:avLst/>
              <a:gdLst>
                <a:gd name="T0" fmla="*/ 18 w 18"/>
                <a:gd name="T1" fmla="*/ 8 h 18"/>
                <a:gd name="T2" fmla="*/ 8 w 18"/>
                <a:gd name="T3" fmla="*/ 0 h 18"/>
                <a:gd name="T4" fmla="*/ 0 w 18"/>
                <a:gd name="T5" fmla="*/ 10 h 18"/>
                <a:gd name="T6" fmla="*/ 10 w 18"/>
                <a:gd name="T7" fmla="*/ 18 h 18"/>
                <a:gd name="T8" fmla="*/ 18 w 18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0" y="1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0" name="Freeform 104"/>
            <p:cNvSpPr>
              <a:spLocks/>
            </p:cNvSpPr>
            <p:nvPr/>
          </p:nvSpPr>
          <p:spPr bwMode="auto">
            <a:xfrm>
              <a:off x="2348" y="2307"/>
              <a:ext cx="24" cy="25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1" name="Freeform 105"/>
            <p:cNvSpPr>
              <a:spLocks/>
            </p:cNvSpPr>
            <p:nvPr/>
          </p:nvSpPr>
          <p:spPr bwMode="auto">
            <a:xfrm>
              <a:off x="2326" y="2335"/>
              <a:ext cx="24" cy="26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2" name="Freeform 106"/>
            <p:cNvSpPr>
              <a:spLocks/>
            </p:cNvSpPr>
            <p:nvPr/>
          </p:nvSpPr>
          <p:spPr bwMode="auto">
            <a:xfrm>
              <a:off x="2304" y="2365"/>
              <a:ext cx="25" cy="24"/>
            </a:xfrm>
            <a:custGeom>
              <a:avLst/>
              <a:gdLst>
                <a:gd name="T0" fmla="*/ 18 w 18"/>
                <a:gd name="T1" fmla="*/ 8 h 18"/>
                <a:gd name="T2" fmla="*/ 8 w 18"/>
                <a:gd name="T3" fmla="*/ 0 h 18"/>
                <a:gd name="T4" fmla="*/ 0 w 18"/>
                <a:gd name="T5" fmla="*/ 10 h 18"/>
                <a:gd name="T6" fmla="*/ 10 w 18"/>
                <a:gd name="T7" fmla="*/ 18 h 18"/>
                <a:gd name="T8" fmla="*/ 18 w 18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0" y="1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3" name="Freeform 107"/>
            <p:cNvSpPr>
              <a:spLocks/>
            </p:cNvSpPr>
            <p:nvPr/>
          </p:nvSpPr>
          <p:spPr bwMode="auto">
            <a:xfrm>
              <a:off x="2283" y="2393"/>
              <a:ext cx="24" cy="26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4" name="Freeform 108"/>
            <p:cNvSpPr>
              <a:spLocks/>
            </p:cNvSpPr>
            <p:nvPr/>
          </p:nvSpPr>
          <p:spPr bwMode="auto">
            <a:xfrm>
              <a:off x="2261" y="2422"/>
              <a:ext cx="24" cy="25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5" name="Freeform 109"/>
            <p:cNvSpPr>
              <a:spLocks/>
            </p:cNvSpPr>
            <p:nvPr/>
          </p:nvSpPr>
          <p:spPr bwMode="auto">
            <a:xfrm>
              <a:off x="2239" y="2451"/>
              <a:ext cx="25" cy="25"/>
            </a:xfrm>
            <a:custGeom>
              <a:avLst/>
              <a:gdLst>
                <a:gd name="T0" fmla="*/ 18 w 18"/>
                <a:gd name="T1" fmla="*/ 8 h 18"/>
                <a:gd name="T2" fmla="*/ 8 w 18"/>
                <a:gd name="T3" fmla="*/ 0 h 18"/>
                <a:gd name="T4" fmla="*/ 0 w 18"/>
                <a:gd name="T5" fmla="*/ 10 h 18"/>
                <a:gd name="T6" fmla="*/ 10 w 18"/>
                <a:gd name="T7" fmla="*/ 18 h 18"/>
                <a:gd name="T8" fmla="*/ 18 w 18"/>
                <a:gd name="T9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0" y="1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6" name="Freeform 110"/>
            <p:cNvSpPr>
              <a:spLocks/>
            </p:cNvSpPr>
            <p:nvPr/>
          </p:nvSpPr>
          <p:spPr bwMode="auto">
            <a:xfrm>
              <a:off x="2218" y="2480"/>
              <a:ext cx="24" cy="26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  <p:sp>
          <p:nvSpPr>
            <p:cNvPr id="29807" name="Freeform 111"/>
            <p:cNvSpPr>
              <a:spLocks/>
            </p:cNvSpPr>
            <p:nvPr/>
          </p:nvSpPr>
          <p:spPr bwMode="auto">
            <a:xfrm>
              <a:off x="2196" y="2508"/>
              <a:ext cx="24" cy="26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0 h 19"/>
                <a:gd name="T4" fmla="*/ 0 w 18"/>
                <a:gd name="T5" fmla="*/ 11 h 19"/>
                <a:gd name="T6" fmla="*/ 10 w 18"/>
                <a:gd name="T7" fmla="*/ 19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lnTo>
                    <a:pt x="8" y="0"/>
                  </a:lnTo>
                  <a:lnTo>
                    <a:pt x="0" y="11"/>
                  </a:lnTo>
                  <a:lnTo>
                    <a:pt x="10" y="19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2100"/>
            </a:p>
          </p:txBody>
        </p:sp>
      </p:grpSp>
      <p:sp>
        <p:nvSpPr>
          <p:cNvPr id="29810" name="Rectangle 114"/>
          <p:cNvSpPr>
            <a:spLocks noChangeArrowheads="1"/>
          </p:cNvSpPr>
          <p:nvPr/>
        </p:nvSpPr>
        <p:spPr bwMode="auto">
          <a:xfrm>
            <a:off x="7835000" y="3618235"/>
            <a:ext cx="961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>
                <a:latin typeface="Arial" charset="0"/>
              </a:rPr>
              <a:t>x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29815" name="Rectangle 119"/>
          <p:cNvSpPr>
            <a:spLocks noChangeArrowheads="1"/>
          </p:cNvSpPr>
          <p:nvPr/>
        </p:nvSpPr>
        <p:spPr bwMode="auto">
          <a:xfrm>
            <a:off x="7166168" y="2950295"/>
            <a:ext cx="7534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 b="1">
                <a:latin typeface="Arial" charset="0"/>
              </a:rPr>
              <a:t>r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29825" name="Rectangle 129"/>
          <p:cNvSpPr>
            <a:spLocks noChangeArrowheads="1"/>
          </p:cNvSpPr>
          <p:nvPr/>
        </p:nvSpPr>
        <p:spPr bwMode="auto">
          <a:xfrm>
            <a:off x="6782358" y="2530003"/>
            <a:ext cx="417909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29826" name="Rectangle 130"/>
          <p:cNvSpPr>
            <a:spLocks noChangeArrowheads="1"/>
          </p:cNvSpPr>
          <p:nvPr/>
        </p:nvSpPr>
        <p:spPr bwMode="auto">
          <a:xfrm>
            <a:off x="7171227" y="2612157"/>
            <a:ext cx="961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>
                <a:latin typeface="Arial" charset="0"/>
              </a:rPr>
              <a:t>y</a:t>
            </a:r>
            <a:endParaRPr lang="es-ES" sz="1800">
              <a:solidFill>
                <a:schemeClr val="tx1"/>
              </a:solidFill>
            </a:endParaRPr>
          </a:p>
        </p:txBody>
      </p:sp>
      <p:sp>
        <p:nvSpPr>
          <p:cNvPr id="29829" name="AutoShape 133"/>
          <p:cNvSpPr>
            <a:spLocks noChangeArrowheads="1"/>
          </p:cNvSpPr>
          <p:nvPr/>
        </p:nvSpPr>
        <p:spPr bwMode="auto">
          <a:xfrm>
            <a:off x="7065727" y="3314626"/>
            <a:ext cx="52388" cy="52388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z="2100"/>
          </a:p>
        </p:txBody>
      </p:sp>
      <p:sp>
        <p:nvSpPr>
          <p:cNvPr id="29830" name="Line 134"/>
          <p:cNvSpPr>
            <a:spLocks noChangeShapeType="1"/>
          </p:cNvSpPr>
          <p:nvPr/>
        </p:nvSpPr>
        <p:spPr bwMode="auto">
          <a:xfrm flipV="1">
            <a:off x="6590667" y="3368204"/>
            <a:ext cx="473869" cy="1928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 sz="2100"/>
          </a:p>
        </p:txBody>
      </p:sp>
      <p:sp>
        <p:nvSpPr>
          <p:cNvPr id="29837" name="Arco 141"/>
          <p:cNvSpPr>
            <a:spLocks/>
          </p:cNvSpPr>
          <p:nvPr/>
        </p:nvSpPr>
        <p:spPr bwMode="auto">
          <a:xfrm>
            <a:off x="7171692" y="3261047"/>
            <a:ext cx="216694" cy="3238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sz="2100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 flipV="1">
            <a:off x="6685918" y="3044354"/>
            <a:ext cx="432197" cy="323850"/>
          </a:xfrm>
          <a:prstGeom prst="line">
            <a:avLst/>
          </a:prstGeom>
          <a:noFill/>
          <a:ln w="1905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s-ES" sz="2100"/>
          </a:p>
        </p:txBody>
      </p:sp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6739030" y="2882429"/>
            <a:ext cx="961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s-ES" sz="1500">
                <a:latin typeface="Arial" charset="0"/>
              </a:rPr>
              <a:t>v</a:t>
            </a:r>
            <a:endParaRPr lang="es-ES" sz="18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/>
              <p:cNvSpPr txBox="1"/>
              <p:nvPr/>
            </p:nvSpPr>
            <p:spPr>
              <a:xfrm>
                <a:off x="1433812" y="3642047"/>
                <a:ext cx="38005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s-E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</m:e>
                    </m:acc>
                    <m:r>
                      <a:rPr 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 :</m:t>
                    </m:r>
                  </m:oMath>
                </a14:m>
                <a:r>
                  <a:rPr lang="es-ES" sz="1800" dirty="0"/>
                  <a:t>Perpendicular al plano de giro</a:t>
                </a:r>
              </a:p>
              <a:p>
                <a:pPr algn="just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18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s-ES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</m:e>
                    </m:acc>
                    <m:r>
                      <a:rPr 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 :</m:t>
                    </m:r>
                  </m:oMath>
                </a14:m>
                <a:r>
                  <a:rPr lang="es-ES" sz="1800" dirty="0"/>
                  <a:t>Sentido por regla de mano derecha</a:t>
                </a:r>
              </a:p>
              <a:p>
                <a:endParaRPr lang="es-ES" sz="1800" dirty="0"/>
              </a:p>
            </p:txBody>
          </p:sp>
        </mc:Choice>
        <mc:Fallback xmlns="">
          <p:sp>
            <p:nvSpPr>
              <p:cNvPr id="4" name="Cuadro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812" y="3642047"/>
                <a:ext cx="3800525" cy="923330"/>
              </a:xfrm>
              <a:prstGeom prst="rect">
                <a:avLst/>
              </a:prstGeom>
              <a:blipFill>
                <a:blip r:embed="rId6"/>
                <a:stretch>
                  <a:fillRect t="-2740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29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9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3" grpId="0" animBg="1"/>
      <p:bldP spid="29817" grpId="0" autoUpdateAnimBg="0"/>
      <p:bldP spid="29818" grpId="0" autoUpdateAnimBg="0"/>
      <p:bldP spid="29828" grpId="0" autoUpdateAnimBg="0"/>
      <p:bldP spid="29810" grpId="0"/>
      <p:bldP spid="29815" grpId="0"/>
      <p:bldP spid="29815" grpId="1"/>
      <p:bldP spid="29826" grpId="0"/>
      <p:bldP spid="29829" grpId="0" animBg="1"/>
      <p:bldP spid="29830" grpId="0" animBg="1"/>
      <p:bldP spid="29837" grpId="0" animBg="1"/>
      <p:bldP spid="64524" grpId="0" animBg="1"/>
      <p:bldP spid="64526" grpId="0"/>
      <p:bldP spid="64526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6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952166271"/>
              </p:ext>
            </p:extLst>
          </p:nvPr>
        </p:nvGraphicFramePr>
        <p:xfrm>
          <a:off x="1277541" y="1383507"/>
          <a:ext cx="6209109" cy="1997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25900" imgH="1295400" progId="Equation.DSMT4">
                  <p:embed/>
                </p:oleObj>
              </mc:Choice>
              <mc:Fallback>
                <p:oleObj name="Equation" r:id="rId3" imgW="4025900" imgH="1295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7541" y="1383507"/>
                        <a:ext cx="6209109" cy="19978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8EC8-D052-F741-941C-493D6B453E43}" type="datetime6">
              <a:rPr lang="es-UY" smtClean="0"/>
              <a:t>Agosto de 2025</a:t>
            </a:fld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4F927-3208-A645-A896-72037F3D5689}" type="slidenum">
              <a:rPr lang="es-ES_tradnl"/>
              <a:pPr/>
              <a:t>40</a:t>
            </a:fld>
            <a:endParaRPr lang="es-ES_tradnl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696098"/>
              </p:ext>
            </p:extLst>
          </p:nvPr>
        </p:nvGraphicFramePr>
        <p:xfrm>
          <a:off x="5058055" y="2787774"/>
          <a:ext cx="2594372" cy="1706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65200" imgH="635000" progId="Equation.DSMT4">
                  <p:embed/>
                </p:oleObj>
              </mc:Choice>
              <mc:Fallback>
                <p:oleObj name="Equation" r:id="rId5" imgW="965200" imgH="63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8055" y="2787774"/>
                        <a:ext cx="2594372" cy="1706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DADADA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CECECE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EDA2-15D9-744D-BE0B-F3E29B30142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12162-5AFA-FD40-97BD-1F6820FFB507}" type="slidenum">
              <a:rPr lang="es-ES_tradnl"/>
              <a:pPr/>
              <a:t>41</a:t>
            </a:fld>
            <a:endParaRPr lang="es-ES_tradnl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645048"/>
              </p:ext>
            </p:extLst>
          </p:nvPr>
        </p:nvGraphicFramePr>
        <p:xfrm>
          <a:off x="1439652" y="2085697"/>
          <a:ext cx="6419850" cy="764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17700" imgH="228600" progId="Equation.DSMT4">
                  <p:embed/>
                </p:oleObj>
              </mc:Choice>
              <mc:Fallback>
                <p:oleObj name="Equation" r:id="rId3" imgW="19177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652" y="2085697"/>
                        <a:ext cx="6419850" cy="764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314462"/>
              </p:ext>
            </p:extLst>
          </p:nvPr>
        </p:nvGraphicFramePr>
        <p:xfrm>
          <a:off x="3059832" y="3813888"/>
          <a:ext cx="2357438" cy="769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22300" imgH="203200" progId="Equation.DSMT4">
                  <p:embed/>
                </p:oleObj>
              </mc:Choice>
              <mc:Fallback>
                <p:oleObj name="Equation" r:id="rId5" imgW="622300" imgH="203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813888"/>
                        <a:ext cx="2357438" cy="7691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1439653" y="2949792"/>
            <a:ext cx="599360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100" dirty="0">
                <a:solidFill>
                  <a:schemeClr val="tx1"/>
                </a:solidFill>
                <a:latin typeface="+mj-lt"/>
              </a:rPr>
              <a:t>Si la velocidad angular y el vector posición son perpendiculares lo anterior se transforma en:</a:t>
            </a:r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06653"/>
              </p:ext>
            </p:extLst>
          </p:nvPr>
        </p:nvGraphicFramePr>
        <p:xfrm>
          <a:off x="1763316" y="1168003"/>
          <a:ext cx="5434013" cy="784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30400" imgH="279400" progId="Equation.DSMT4">
                  <p:embed/>
                </p:oleObj>
              </mc:Choice>
              <mc:Fallback>
                <p:oleObj name="Equation" r:id="rId7" imgW="1930400" imgH="279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316" y="1168003"/>
                        <a:ext cx="5434013" cy="7846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2.15 Movimiento Relativo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D62C-A6F2-B34E-94C8-4053F22037A2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E568A-416B-DC45-B493-FAC04B954D12}" type="slidenum">
              <a:rPr lang="es-ES_tradnl"/>
              <a:pPr/>
              <a:t>42</a:t>
            </a:fld>
            <a:endParaRPr lang="es-ES_tradnl"/>
          </a:p>
        </p:txBody>
      </p:sp>
      <p:graphicFrame>
        <p:nvGraphicFramePr>
          <p:cNvPr id="3381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43638"/>
              </p:ext>
            </p:extLst>
          </p:nvPr>
        </p:nvGraphicFramePr>
        <p:xfrm>
          <a:off x="3767138" y="3696891"/>
          <a:ext cx="15525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12800" imgH="444500" progId="Equation.DSMT4">
                  <p:embed/>
                </p:oleObj>
              </mc:Choice>
              <mc:Fallback>
                <p:oleObj name="Equation" r:id="rId3" imgW="812800" imgH="4445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7138" y="3696891"/>
                        <a:ext cx="155257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1" name="AutoShape 29"/>
          <p:cNvSpPr>
            <a:spLocks noChangeAspect="1" noChangeArrowheads="1"/>
          </p:cNvSpPr>
          <p:nvPr/>
        </p:nvSpPr>
        <p:spPr bwMode="auto">
          <a:xfrm>
            <a:off x="1828801" y="1059582"/>
            <a:ext cx="5308997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sz="3300"/>
          </a:p>
        </p:txBody>
      </p:sp>
      <p:grpSp>
        <p:nvGrpSpPr>
          <p:cNvPr id="92182" name="Group 22"/>
          <p:cNvGrpSpPr>
            <a:grpSpLocks/>
          </p:cNvGrpSpPr>
          <p:nvPr/>
        </p:nvGrpSpPr>
        <p:grpSpPr bwMode="auto">
          <a:xfrm>
            <a:off x="2978944" y="2462139"/>
            <a:ext cx="2143125" cy="696515"/>
            <a:chOff x="1542" y="1841"/>
            <a:chExt cx="1800" cy="585"/>
          </a:xfrm>
        </p:grpSpPr>
        <p:sp>
          <p:nvSpPr>
            <p:cNvPr id="33849" name="Freeform 57"/>
            <p:cNvSpPr>
              <a:spLocks/>
            </p:cNvSpPr>
            <p:nvPr/>
          </p:nvSpPr>
          <p:spPr bwMode="auto">
            <a:xfrm>
              <a:off x="3219" y="1841"/>
              <a:ext cx="123" cy="117"/>
            </a:xfrm>
            <a:custGeom>
              <a:avLst/>
              <a:gdLst>
                <a:gd name="T0" fmla="*/ 34 w 207"/>
                <a:gd name="T1" fmla="*/ 197 h 197"/>
                <a:gd name="T2" fmla="*/ 207 w 207"/>
                <a:gd name="T3" fmla="*/ 68 h 197"/>
                <a:gd name="T4" fmla="*/ 0 w 207"/>
                <a:gd name="T5" fmla="*/ 0 h 197"/>
                <a:gd name="T6" fmla="*/ 34 w 207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197">
                  <a:moveTo>
                    <a:pt x="34" y="197"/>
                  </a:moveTo>
                  <a:lnTo>
                    <a:pt x="207" y="68"/>
                  </a:lnTo>
                  <a:lnTo>
                    <a:pt x="0" y="0"/>
                  </a:lnTo>
                  <a:lnTo>
                    <a:pt x="34" y="19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3300"/>
            </a:p>
          </p:txBody>
        </p:sp>
        <p:grpSp>
          <p:nvGrpSpPr>
            <p:cNvPr id="92178" name="Group 18"/>
            <p:cNvGrpSpPr>
              <a:grpSpLocks/>
            </p:cNvGrpSpPr>
            <p:nvPr/>
          </p:nvGrpSpPr>
          <p:grpSpPr bwMode="auto">
            <a:xfrm>
              <a:off x="1542" y="1890"/>
              <a:ext cx="1691" cy="536"/>
              <a:chOff x="1542" y="1890"/>
              <a:chExt cx="1691" cy="536"/>
            </a:xfrm>
          </p:grpSpPr>
          <p:sp>
            <p:nvSpPr>
              <p:cNvPr id="33848" name="Freeform 56"/>
              <p:cNvSpPr>
                <a:spLocks/>
              </p:cNvSpPr>
              <p:nvPr/>
            </p:nvSpPr>
            <p:spPr bwMode="auto">
              <a:xfrm>
                <a:off x="1542" y="1890"/>
                <a:ext cx="1691" cy="253"/>
              </a:xfrm>
              <a:custGeom>
                <a:avLst/>
                <a:gdLst>
                  <a:gd name="T0" fmla="*/ 0 w 2851"/>
                  <a:gd name="T1" fmla="*/ 399 h 427"/>
                  <a:gd name="T2" fmla="*/ 0 w 2851"/>
                  <a:gd name="T3" fmla="*/ 427 h 427"/>
                  <a:gd name="T4" fmla="*/ 2851 w 2851"/>
                  <a:gd name="T5" fmla="*/ 29 h 427"/>
                  <a:gd name="T6" fmla="*/ 2851 w 2851"/>
                  <a:gd name="T7" fmla="*/ 0 h 427"/>
                  <a:gd name="T8" fmla="*/ 0 w 2851"/>
                  <a:gd name="T9" fmla="*/ 399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1" h="427">
                    <a:moveTo>
                      <a:pt x="0" y="399"/>
                    </a:moveTo>
                    <a:lnTo>
                      <a:pt x="0" y="427"/>
                    </a:lnTo>
                    <a:lnTo>
                      <a:pt x="2851" y="29"/>
                    </a:lnTo>
                    <a:lnTo>
                      <a:pt x="2851" y="0"/>
                    </a:lnTo>
                    <a:lnTo>
                      <a:pt x="0" y="399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sp>
            <p:nvSpPr>
              <p:cNvPr id="33850" name="Rectangle 58"/>
              <p:cNvSpPr>
                <a:spLocks noChangeArrowheads="1"/>
              </p:cNvSpPr>
              <p:nvPr/>
            </p:nvSpPr>
            <p:spPr bwMode="auto">
              <a:xfrm>
                <a:off x="2573" y="1899"/>
                <a:ext cx="473" cy="5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sp>
            <p:nvSpPr>
              <p:cNvPr id="33851" name="Rectangle 59"/>
              <p:cNvSpPr>
                <a:spLocks noChangeArrowheads="1"/>
              </p:cNvSpPr>
              <p:nvPr/>
            </p:nvSpPr>
            <p:spPr bwMode="auto">
              <a:xfrm>
                <a:off x="2658" y="1941"/>
                <a:ext cx="11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s-ES" sz="1500" b="1">
                    <a:latin typeface="Arial" charset="0"/>
                  </a:rPr>
                  <a:t>R</a:t>
                </a:r>
                <a:endParaRPr lang="es-ES" sz="3600"/>
              </a:p>
            </p:txBody>
          </p:sp>
        </p:grpSp>
      </p:grpSp>
      <p:grpSp>
        <p:nvGrpSpPr>
          <p:cNvPr id="92186" name="Group 26"/>
          <p:cNvGrpSpPr>
            <a:grpSpLocks/>
          </p:cNvGrpSpPr>
          <p:nvPr/>
        </p:nvGrpSpPr>
        <p:grpSpPr bwMode="auto">
          <a:xfrm>
            <a:off x="2069306" y="1119113"/>
            <a:ext cx="4786313" cy="2376488"/>
            <a:chOff x="778" y="713"/>
            <a:chExt cx="4020" cy="1996"/>
          </a:xfrm>
        </p:grpSpPr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2317" y="1226"/>
              <a:ext cx="373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 sz="3300"/>
            </a:p>
          </p:txBody>
        </p:sp>
        <p:grpSp>
          <p:nvGrpSpPr>
            <p:cNvPr id="92185" name="Group 25"/>
            <p:cNvGrpSpPr>
              <a:grpSpLocks/>
            </p:cNvGrpSpPr>
            <p:nvPr/>
          </p:nvGrpSpPr>
          <p:grpSpPr bwMode="auto">
            <a:xfrm>
              <a:off x="778" y="713"/>
              <a:ext cx="4020" cy="1996"/>
              <a:chOff x="778" y="713"/>
              <a:chExt cx="4020" cy="1996"/>
            </a:xfrm>
          </p:grpSpPr>
          <p:grpSp>
            <p:nvGrpSpPr>
              <p:cNvPr id="92183" name="Group 23"/>
              <p:cNvGrpSpPr>
                <a:grpSpLocks/>
              </p:cNvGrpSpPr>
              <p:nvPr/>
            </p:nvGrpSpPr>
            <p:grpSpPr bwMode="auto">
              <a:xfrm>
                <a:off x="778" y="812"/>
                <a:ext cx="3802" cy="1897"/>
                <a:chOff x="778" y="812"/>
                <a:chExt cx="3802" cy="1897"/>
              </a:xfrm>
            </p:grpSpPr>
            <p:sp>
              <p:nvSpPr>
                <p:cNvPr id="33839" name="Freeform 47"/>
                <p:cNvSpPr>
                  <a:spLocks/>
                </p:cNvSpPr>
                <p:nvPr/>
              </p:nvSpPr>
              <p:spPr bwMode="auto">
                <a:xfrm>
                  <a:off x="3924" y="1238"/>
                  <a:ext cx="125" cy="111"/>
                </a:xfrm>
                <a:custGeom>
                  <a:avLst/>
                  <a:gdLst>
                    <a:gd name="T0" fmla="*/ 63 w 211"/>
                    <a:gd name="T1" fmla="*/ 187 h 187"/>
                    <a:gd name="T2" fmla="*/ 211 w 211"/>
                    <a:gd name="T3" fmla="*/ 28 h 187"/>
                    <a:gd name="T4" fmla="*/ 0 w 211"/>
                    <a:gd name="T5" fmla="*/ 0 h 187"/>
                    <a:gd name="T6" fmla="*/ 63 w 211"/>
                    <a:gd name="T7" fmla="*/ 187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187">
                      <a:moveTo>
                        <a:pt x="63" y="187"/>
                      </a:moveTo>
                      <a:lnTo>
                        <a:pt x="211" y="28"/>
                      </a:lnTo>
                      <a:lnTo>
                        <a:pt x="0" y="0"/>
                      </a:lnTo>
                      <a:lnTo>
                        <a:pt x="63" y="187"/>
                      </a:lnTo>
                      <a:close/>
                    </a:path>
                  </a:pathLst>
                </a:custGeom>
                <a:solidFill>
                  <a:srgbClr val="FC0128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3300"/>
                </a:p>
              </p:txBody>
            </p:sp>
            <p:grpSp>
              <p:nvGrpSpPr>
                <p:cNvPr id="92180" name="Group 20"/>
                <p:cNvGrpSpPr>
                  <a:grpSpLocks/>
                </p:cNvGrpSpPr>
                <p:nvPr/>
              </p:nvGrpSpPr>
              <p:grpSpPr bwMode="auto">
                <a:xfrm>
                  <a:off x="778" y="812"/>
                  <a:ext cx="3802" cy="1897"/>
                  <a:chOff x="778" y="812"/>
                  <a:chExt cx="3802" cy="1897"/>
                </a:xfrm>
              </p:grpSpPr>
              <p:sp>
                <p:nvSpPr>
                  <p:cNvPr id="33834" name="Freeform 42"/>
                  <p:cNvSpPr>
                    <a:spLocks/>
                  </p:cNvSpPr>
                  <p:nvPr/>
                </p:nvSpPr>
                <p:spPr bwMode="auto">
                  <a:xfrm>
                    <a:off x="778" y="2609"/>
                    <a:ext cx="109" cy="100"/>
                  </a:xfrm>
                  <a:custGeom>
                    <a:avLst/>
                    <a:gdLst>
                      <a:gd name="T0" fmla="*/ 87 w 183"/>
                      <a:gd name="T1" fmla="*/ 0 h 168"/>
                      <a:gd name="T2" fmla="*/ 0 w 183"/>
                      <a:gd name="T3" fmla="*/ 168 h 168"/>
                      <a:gd name="T4" fmla="*/ 183 w 183"/>
                      <a:gd name="T5" fmla="*/ 134 h 168"/>
                      <a:gd name="T6" fmla="*/ 87 w 183"/>
                      <a:gd name="T7" fmla="*/ 0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3" h="168">
                        <a:moveTo>
                          <a:pt x="87" y="0"/>
                        </a:moveTo>
                        <a:lnTo>
                          <a:pt x="0" y="168"/>
                        </a:lnTo>
                        <a:lnTo>
                          <a:pt x="183" y="134"/>
                        </a:lnTo>
                        <a:lnTo>
                          <a:pt x="8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sp>
                <p:nvSpPr>
                  <p:cNvPr id="33822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863" y="2166"/>
                    <a:ext cx="422" cy="5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sp>
                <p:nvSpPr>
                  <p:cNvPr id="33824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4029" y="1121"/>
                    <a:ext cx="342" cy="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grpSp>
                <p:nvGrpSpPr>
                  <p:cNvPr id="92176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852" y="812"/>
                    <a:ext cx="3728" cy="1845"/>
                    <a:chOff x="852" y="812"/>
                    <a:chExt cx="3728" cy="1845"/>
                  </a:xfrm>
                </p:grpSpPr>
                <p:sp>
                  <p:nvSpPr>
                    <p:cNvPr id="33823" name="Rectangle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49" y="2265"/>
                      <a:ext cx="97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>
                          <a:latin typeface="Arial" charset="0"/>
                        </a:rPr>
                        <a:t>y</a:t>
                      </a:r>
                      <a:endParaRPr lang="es-ES" sz="3600"/>
                    </a:p>
                  </p:txBody>
                </p:sp>
                <p:grpSp>
                  <p:nvGrpSpPr>
                    <p:cNvPr id="92170" name="Group 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74" y="869"/>
                      <a:ext cx="99" cy="1296"/>
                      <a:chOff x="1474" y="869"/>
                      <a:chExt cx="99" cy="1296"/>
                    </a:xfrm>
                  </p:grpSpPr>
                  <p:sp>
                    <p:nvSpPr>
                      <p:cNvPr id="33827" name="Line 3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522" y="963"/>
                        <a:ext cx="0" cy="1202"/>
                      </a:xfrm>
                      <a:prstGeom prst="line">
                        <a:avLst/>
                      </a:prstGeom>
                      <a:noFill/>
                      <a:ln w="1206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3300"/>
                      </a:p>
                    </p:txBody>
                  </p:sp>
                  <p:sp>
                    <p:nvSpPr>
                      <p:cNvPr id="33828" name="Freeform 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74" y="869"/>
                        <a:ext cx="99" cy="100"/>
                      </a:xfrm>
                      <a:custGeom>
                        <a:avLst/>
                        <a:gdLst>
                          <a:gd name="T0" fmla="*/ 168 w 168"/>
                          <a:gd name="T1" fmla="*/ 168 h 168"/>
                          <a:gd name="T2" fmla="*/ 81 w 168"/>
                          <a:gd name="T3" fmla="*/ 0 h 168"/>
                          <a:gd name="T4" fmla="*/ 0 w 168"/>
                          <a:gd name="T5" fmla="*/ 168 h 168"/>
                          <a:gd name="T6" fmla="*/ 168 w 168"/>
                          <a:gd name="T7" fmla="*/ 168 h 16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68" h="168">
                            <a:moveTo>
                              <a:pt x="168" y="168"/>
                            </a:moveTo>
                            <a:lnTo>
                              <a:pt x="81" y="0"/>
                            </a:lnTo>
                            <a:lnTo>
                              <a:pt x="0" y="168"/>
                            </a:lnTo>
                            <a:lnTo>
                              <a:pt x="168" y="16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3300"/>
                      </a:p>
                    </p:txBody>
                  </p:sp>
                </p:grpSp>
                <p:grpSp>
                  <p:nvGrpSpPr>
                    <p:cNvPr id="92169" name="Group 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25" y="2120"/>
                      <a:ext cx="3000" cy="99"/>
                      <a:chOff x="1525" y="2120"/>
                      <a:chExt cx="3000" cy="99"/>
                    </a:xfrm>
                  </p:grpSpPr>
                  <p:sp>
                    <p:nvSpPr>
                      <p:cNvPr id="33830" name="Line 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525" y="2168"/>
                        <a:ext cx="2906" cy="0"/>
                      </a:xfrm>
                      <a:prstGeom prst="line">
                        <a:avLst/>
                      </a:prstGeom>
                      <a:noFill/>
                      <a:ln w="1206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3300"/>
                      </a:p>
                    </p:txBody>
                  </p:sp>
                  <p:sp>
                    <p:nvSpPr>
                      <p:cNvPr id="33831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425" y="2120"/>
                        <a:ext cx="100" cy="99"/>
                      </a:xfrm>
                      <a:custGeom>
                        <a:avLst/>
                        <a:gdLst>
                          <a:gd name="T0" fmla="*/ 0 w 168"/>
                          <a:gd name="T1" fmla="*/ 168 h 168"/>
                          <a:gd name="T2" fmla="*/ 168 w 168"/>
                          <a:gd name="T3" fmla="*/ 81 h 168"/>
                          <a:gd name="T4" fmla="*/ 0 w 168"/>
                          <a:gd name="T5" fmla="*/ 0 h 168"/>
                          <a:gd name="T6" fmla="*/ 0 w 168"/>
                          <a:gd name="T7" fmla="*/ 168 h 16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68" h="168">
                            <a:moveTo>
                              <a:pt x="0" y="168"/>
                            </a:moveTo>
                            <a:lnTo>
                              <a:pt x="168" y="81"/>
                            </a:lnTo>
                            <a:lnTo>
                              <a:pt x="0" y="0"/>
                            </a:lnTo>
                            <a:lnTo>
                              <a:pt x="0" y="16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3300"/>
                      </a:p>
                    </p:txBody>
                  </p:sp>
                </p:grpSp>
                <p:sp>
                  <p:nvSpPr>
                    <p:cNvPr id="33833" name="Line 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852" y="2174"/>
                      <a:ext cx="673" cy="483"/>
                    </a:xfrm>
                    <a:prstGeom prst="line">
                      <a:avLst/>
                    </a:prstGeom>
                    <a:noFill/>
                    <a:ln w="1206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s-ES" sz="3300"/>
                    </a:p>
                  </p:txBody>
                </p:sp>
                <p:sp>
                  <p:nvSpPr>
                    <p:cNvPr id="33836" name="Rectangle 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57" y="897"/>
                      <a:ext cx="129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 b="1">
                          <a:latin typeface="Arial" charset="0"/>
                        </a:rPr>
                        <a:t>P</a:t>
                      </a:r>
                      <a:endParaRPr lang="es-ES" sz="3600"/>
                    </a:p>
                  </p:txBody>
                </p:sp>
                <p:sp>
                  <p:nvSpPr>
                    <p:cNvPr id="33867" name="Rectangle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83" y="2256"/>
                      <a:ext cx="97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>
                          <a:latin typeface="Arial" charset="0"/>
                        </a:rPr>
                        <a:t>x</a:t>
                      </a:r>
                      <a:endParaRPr lang="es-ES" sz="3600"/>
                    </a:p>
                  </p:txBody>
                </p:sp>
                <p:sp>
                  <p:nvSpPr>
                    <p:cNvPr id="33869" name="Rectangle 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05" y="812"/>
                      <a:ext cx="97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>
                          <a:latin typeface="Arial" charset="0"/>
                        </a:rPr>
                        <a:t>z</a:t>
                      </a:r>
                      <a:endParaRPr lang="es-ES" sz="3600"/>
                    </a:p>
                  </p:txBody>
                </p:sp>
                <p:sp>
                  <p:nvSpPr>
                    <p:cNvPr id="33825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12" y="1164"/>
                      <a:ext cx="108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 b="1">
                          <a:latin typeface="Arial" charset="0"/>
                        </a:rPr>
                        <a:t>x</a:t>
                      </a:r>
                      <a:endParaRPr lang="es-ES" sz="3600"/>
                    </a:p>
                  </p:txBody>
                </p:sp>
                <p:sp>
                  <p:nvSpPr>
                    <p:cNvPr id="33838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1542" y="1283"/>
                      <a:ext cx="2407" cy="860"/>
                    </a:xfrm>
                    <a:custGeom>
                      <a:avLst/>
                      <a:gdLst>
                        <a:gd name="T0" fmla="*/ 0 w 4056"/>
                        <a:gd name="T1" fmla="*/ 1422 h 1450"/>
                        <a:gd name="T2" fmla="*/ 5 w 4056"/>
                        <a:gd name="T3" fmla="*/ 1450 h 1450"/>
                        <a:gd name="T4" fmla="*/ 4056 w 4056"/>
                        <a:gd name="T5" fmla="*/ 29 h 1450"/>
                        <a:gd name="T6" fmla="*/ 4052 w 4056"/>
                        <a:gd name="T7" fmla="*/ 0 h 1450"/>
                        <a:gd name="T8" fmla="*/ 0 w 4056"/>
                        <a:gd name="T9" fmla="*/ 1422 h 14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056" h="1450">
                          <a:moveTo>
                            <a:pt x="0" y="1422"/>
                          </a:moveTo>
                          <a:lnTo>
                            <a:pt x="5" y="1450"/>
                          </a:lnTo>
                          <a:lnTo>
                            <a:pt x="4056" y="29"/>
                          </a:lnTo>
                          <a:lnTo>
                            <a:pt x="4052" y="0"/>
                          </a:lnTo>
                          <a:lnTo>
                            <a:pt x="0" y="1422"/>
                          </a:lnTo>
                          <a:close/>
                        </a:path>
                      </a:pathLst>
                    </a:custGeom>
                    <a:solidFill>
                      <a:srgbClr val="FC012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300"/>
                    </a:p>
                  </p:txBody>
                </p:sp>
                <p:sp>
                  <p:nvSpPr>
                    <p:cNvPr id="33841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3" y="1271"/>
                      <a:ext cx="75" cy="2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/>
                      <a:r>
                        <a:rPr lang="es-ES" sz="1800" b="1">
                          <a:latin typeface="Arial" charset="0"/>
                        </a:rPr>
                        <a:t>r</a:t>
                      </a:r>
                      <a:endParaRPr lang="es-ES" sz="3600"/>
                    </a:p>
                  </p:txBody>
                </p:sp>
              </p:grpSp>
            </p:grpSp>
          </p:grpSp>
          <p:sp>
            <p:nvSpPr>
              <p:cNvPr id="33866" name="Rectangle 74"/>
              <p:cNvSpPr>
                <a:spLocks noChangeArrowheads="1"/>
              </p:cNvSpPr>
              <p:nvPr/>
            </p:nvSpPr>
            <p:spPr bwMode="auto">
              <a:xfrm>
                <a:off x="4397" y="2160"/>
                <a:ext cx="401" cy="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sp>
            <p:nvSpPr>
              <p:cNvPr id="33868" name="Rectangle 76"/>
              <p:cNvSpPr>
                <a:spLocks noChangeArrowheads="1"/>
              </p:cNvSpPr>
              <p:nvPr/>
            </p:nvSpPr>
            <p:spPr bwMode="auto">
              <a:xfrm>
                <a:off x="1120" y="713"/>
                <a:ext cx="465" cy="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</p:grpSp>
      </p:grpSp>
      <p:grpSp>
        <p:nvGrpSpPr>
          <p:cNvPr id="92184" name="Group 24"/>
          <p:cNvGrpSpPr>
            <a:grpSpLocks/>
          </p:cNvGrpSpPr>
          <p:nvPr/>
        </p:nvGrpSpPr>
        <p:grpSpPr bwMode="auto">
          <a:xfrm>
            <a:off x="4444604" y="1556072"/>
            <a:ext cx="2238375" cy="1815704"/>
            <a:chOff x="2773" y="1080"/>
            <a:chExt cx="1880" cy="1525"/>
          </a:xfrm>
        </p:grpSpPr>
        <p:sp>
          <p:nvSpPr>
            <p:cNvPr id="33846" name="Rectangle 54"/>
            <p:cNvSpPr>
              <a:spLocks noChangeArrowheads="1"/>
            </p:cNvSpPr>
            <p:nvPr/>
          </p:nvSpPr>
          <p:spPr bwMode="auto">
            <a:xfrm>
              <a:off x="3807" y="1604"/>
              <a:ext cx="1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s-ES" sz="1800" b="1">
                  <a:latin typeface="Arial" charset="0"/>
                </a:rPr>
                <a:t>r’</a:t>
              </a:r>
              <a:endParaRPr lang="es-ES" sz="3600"/>
            </a:p>
          </p:txBody>
        </p:sp>
        <p:grpSp>
          <p:nvGrpSpPr>
            <p:cNvPr id="92181" name="Group 21"/>
            <p:cNvGrpSpPr>
              <a:grpSpLocks/>
            </p:cNvGrpSpPr>
            <p:nvPr/>
          </p:nvGrpSpPr>
          <p:grpSpPr bwMode="auto">
            <a:xfrm>
              <a:off x="2773" y="1080"/>
              <a:ext cx="1880" cy="1525"/>
              <a:chOff x="2773" y="1080"/>
              <a:chExt cx="1880" cy="1525"/>
            </a:xfrm>
          </p:grpSpPr>
          <p:sp>
            <p:nvSpPr>
              <p:cNvPr id="33855" name="Freeform 63"/>
              <p:cNvSpPr>
                <a:spLocks/>
              </p:cNvSpPr>
              <p:nvPr/>
            </p:nvSpPr>
            <p:spPr bwMode="auto">
              <a:xfrm rot="-4413109">
                <a:off x="3505" y="2284"/>
                <a:ext cx="108" cy="103"/>
              </a:xfrm>
              <a:custGeom>
                <a:avLst/>
                <a:gdLst>
                  <a:gd name="T0" fmla="*/ 72 w 182"/>
                  <a:gd name="T1" fmla="*/ 0 h 173"/>
                  <a:gd name="T2" fmla="*/ 0 w 182"/>
                  <a:gd name="T3" fmla="*/ 173 h 173"/>
                  <a:gd name="T4" fmla="*/ 182 w 182"/>
                  <a:gd name="T5" fmla="*/ 125 h 173"/>
                  <a:gd name="T6" fmla="*/ 72 w 182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73">
                    <a:moveTo>
                      <a:pt x="72" y="0"/>
                    </a:moveTo>
                    <a:lnTo>
                      <a:pt x="0" y="173"/>
                    </a:lnTo>
                    <a:lnTo>
                      <a:pt x="182" y="125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B760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sp>
            <p:nvSpPr>
              <p:cNvPr id="33858" name="Freeform 66"/>
              <p:cNvSpPr>
                <a:spLocks/>
              </p:cNvSpPr>
              <p:nvPr/>
            </p:nvSpPr>
            <p:spPr bwMode="auto">
              <a:xfrm rot="-3160983">
                <a:off x="2773" y="1415"/>
                <a:ext cx="100" cy="100"/>
              </a:xfrm>
              <a:custGeom>
                <a:avLst/>
                <a:gdLst>
                  <a:gd name="T0" fmla="*/ 168 w 168"/>
                  <a:gd name="T1" fmla="*/ 168 h 168"/>
                  <a:gd name="T2" fmla="*/ 81 w 168"/>
                  <a:gd name="T3" fmla="*/ 0 h 168"/>
                  <a:gd name="T4" fmla="*/ 0 w 168"/>
                  <a:gd name="T5" fmla="*/ 168 h 168"/>
                  <a:gd name="T6" fmla="*/ 168 w 168"/>
                  <a:gd name="T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68">
                    <a:moveTo>
                      <a:pt x="168" y="168"/>
                    </a:moveTo>
                    <a:lnTo>
                      <a:pt x="81" y="0"/>
                    </a:lnTo>
                    <a:lnTo>
                      <a:pt x="0" y="168"/>
                    </a:lnTo>
                    <a:lnTo>
                      <a:pt x="168" y="168"/>
                    </a:lnTo>
                    <a:close/>
                  </a:path>
                </a:pathLst>
              </a:custGeom>
              <a:solidFill>
                <a:srgbClr val="B760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sp>
            <p:nvSpPr>
              <p:cNvPr id="33861" name="Freeform 69"/>
              <p:cNvSpPr>
                <a:spLocks/>
              </p:cNvSpPr>
              <p:nvPr/>
            </p:nvSpPr>
            <p:spPr bwMode="auto">
              <a:xfrm rot="20100000">
                <a:off x="4433" y="1293"/>
                <a:ext cx="100" cy="100"/>
              </a:xfrm>
              <a:custGeom>
                <a:avLst/>
                <a:gdLst>
                  <a:gd name="T0" fmla="*/ 0 w 169"/>
                  <a:gd name="T1" fmla="*/ 168 h 168"/>
                  <a:gd name="T2" fmla="*/ 169 w 169"/>
                  <a:gd name="T3" fmla="*/ 82 h 168"/>
                  <a:gd name="T4" fmla="*/ 0 w 169"/>
                  <a:gd name="T5" fmla="*/ 0 h 168"/>
                  <a:gd name="T6" fmla="*/ 0 w 169"/>
                  <a:gd name="T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168">
                    <a:moveTo>
                      <a:pt x="0" y="168"/>
                    </a:moveTo>
                    <a:lnTo>
                      <a:pt x="169" y="82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B760F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300"/>
              </a:p>
            </p:txBody>
          </p:sp>
          <p:grpSp>
            <p:nvGrpSpPr>
              <p:cNvPr id="92179" name="Group 19"/>
              <p:cNvGrpSpPr>
                <a:grpSpLocks/>
              </p:cNvGrpSpPr>
              <p:nvPr/>
            </p:nvGrpSpPr>
            <p:grpSpPr bwMode="auto">
              <a:xfrm>
                <a:off x="2790" y="1080"/>
                <a:ext cx="1863" cy="1525"/>
                <a:chOff x="2790" y="1080"/>
                <a:chExt cx="1863" cy="1525"/>
              </a:xfrm>
            </p:grpSpPr>
            <p:sp>
              <p:nvSpPr>
                <p:cNvPr id="33845" name="Rectangle 53"/>
                <p:cNvSpPr>
                  <a:spLocks noChangeArrowheads="1"/>
                </p:cNvSpPr>
                <p:nvPr/>
              </p:nvSpPr>
              <p:spPr bwMode="auto">
                <a:xfrm>
                  <a:off x="3718" y="1562"/>
                  <a:ext cx="394" cy="4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3300"/>
                </a:p>
              </p:txBody>
            </p:sp>
            <p:grpSp>
              <p:nvGrpSpPr>
                <p:cNvPr id="92177" name="Group 17"/>
                <p:cNvGrpSpPr>
                  <a:grpSpLocks/>
                </p:cNvGrpSpPr>
                <p:nvPr/>
              </p:nvGrpSpPr>
              <p:grpSpPr bwMode="auto">
                <a:xfrm>
                  <a:off x="2790" y="1080"/>
                  <a:ext cx="1863" cy="1525"/>
                  <a:chOff x="2790" y="1080"/>
                  <a:chExt cx="1863" cy="1525"/>
                </a:xfrm>
              </p:grpSpPr>
              <p:grpSp>
                <p:nvGrpSpPr>
                  <p:cNvPr id="33842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3379" y="1283"/>
                    <a:ext cx="701" cy="638"/>
                    <a:chOff x="5992" y="4210"/>
                    <a:chExt cx="1181" cy="1076"/>
                  </a:xfrm>
                </p:grpSpPr>
                <p:sp>
                  <p:nvSpPr>
                    <p:cNvPr id="33843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5992" y="4321"/>
                      <a:ext cx="1056" cy="965"/>
                    </a:xfrm>
                    <a:custGeom>
                      <a:avLst/>
                      <a:gdLst>
                        <a:gd name="T0" fmla="*/ 0 w 1056"/>
                        <a:gd name="T1" fmla="*/ 946 h 965"/>
                        <a:gd name="T2" fmla="*/ 19 w 1056"/>
                        <a:gd name="T3" fmla="*/ 965 h 965"/>
                        <a:gd name="T4" fmla="*/ 1056 w 1056"/>
                        <a:gd name="T5" fmla="*/ 19 h 965"/>
                        <a:gd name="T6" fmla="*/ 1037 w 1056"/>
                        <a:gd name="T7" fmla="*/ 0 h 965"/>
                        <a:gd name="T8" fmla="*/ 0 w 1056"/>
                        <a:gd name="T9" fmla="*/ 946 h 9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56" h="965">
                          <a:moveTo>
                            <a:pt x="0" y="946"/>
                          </a:moveTo>
                          <a:lnTo>
                            <a:pt x="19" y="965"/>
                          </a:lnTo>
                          <a:lnTo>
                            <a:pt x="1056" y="19"/>
                          </a:lnTo>
                          <a:lnTo>
                            <a:pt x="1037" y="0"/>
                          </a:lnTo>
                          <a:lnTo>
                            <a:pt x="0" y="946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300"/>
                    </a:p>
                  </p:txBody>
                </p:sp>
                <p:sp>
                  <p:nvSpPr>
                    <p:cNvPr id="33844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6967" y="4210"/>
                      <a:ext cx="206" cy="202"/>
                    </a:xfrm>
                    <a:custGeom>
                      <a:avLst/>
                      <a:gdLst>
                        <a:gd name="T0" fmla="*/ 129 w 206"/>
                        <a:gd name="T1" fmla="*/ 202 h 202"/>
                        <a:gd name="T2" fmla="*/ 206 w 206"/>
                        <a:gd name="T3" fmla="*/ 0 h 202"/>
                        <a:gd name="T4" fmla="*/ 0 w 206"/>
                        <a:gd name="T5" fmla="*/ 58 h 202"/>
                        <a:gd name="T6" fmla="*/ 129 w 206"/>
                        <a:gd name="T7" fmla="*/ 202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06" h="202">
                          <a:moveTo>
                            <a:pt x="129" y="202"/>
                          </a:moveTo>
                          <a:lnTo>
                            <a:pt x="206" y="0"/>
                          </a:lnTo>
                          <a:lnTo>
                            <a:pt x="0" y="58"/>
                          </a:lnTo>
                          <a:lnTo>
                            <a:pt x="129" y="202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300"/>
                    </a:p>
                  </p:txBody>
                </p:sp>
              </p:grpSp>
              <p:sp>
                <p:nvSpPr>
                  <p:cNvPr id="33854" name="Line 62"/>
                  <p:cNvSpPr>
                    <a:spLocks noChangeShapeType="1"/>
                  </p:cNvSpPr>
                  <p:nvPr/>
                </p:nvSpPr>
                <p:spPr bwMode="auto">
                  <a:xfrm rot="17186891" flipH="1">
                    <a:off x="3275" y="1940"/>
                    <a:ext cx="367" cy="311"/>
                  </a:xfrm>
                  <a:prstGeom prst="line">
                    <a:avLst/>
                  </a:prstGeom>
                  <a:noFill/>
                  <a:ln w="1206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sp>
                <p:nvSpPr>
                  <p:cNvPr id="33857" name="Line 65"/>
                  <p:cNvSpPr>
                    <a:spLocks noChangeShapeType="1"/>
                  </p:cNvSpPr>
                  <p:nvPr/>
                </p:nvSpPr>
                <p:spPr bwMode="auto">
                  <a:xfrm rot="-3160983">
                    <a:off x="3119" y="1363"/>
                    <a:ext cx="1" cy="659"/>
                  </a:xfrm>
                  <a:prstGeom prst="line">
                    <a:avLst/>
                  </a:prstGeom>
                  <a:noFill/>
                  <a:ln w="1206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sp>
                <p:nvSpPr>
                  <p:cNvPr id="33860" name="Line 68"/>
                  <p:cNvSpPr>
                    <a:spLocks noChangeShapeType="1"/>
                  </p:cNvSpPr>
                  <p:nvPr/>
                </p:nvSpPr>
                <p:spPr bwMode="auto">
                  <a:xfrm rot="20100000">
                    <a:off x="3312" y="1611"/>
                    <a:ext cx="1186" cy="0"/>
                  </a:xfrm>
                  <a:prstGeom prst="line">
                    <a:avLst/>
                  </a:prstGeom>
                  <a:noFill/>
                  <a:ln w="1206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300"/>
                  </a:p>
                </p:txBody>
              </p:sp>
              <p:sp>
                <p:nvSpPr>
                  <p:cNvPr id="33863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4513" y="1080"/>
                    <a:ext cx="140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s-ES" sz="1800">
                        <a:latin typeface="Arial" charset="0"/>
                      </a:rPr>
                      <a:t>x’</a:t>
                    </a:r>
                    <a:endParaRPr lang="es-ES" sz="3600"/>
                  </a:p>
                </p:txBody>
              </p:sp>
              <p:sp>
                <p:nvSpPr>
                  <p:cNvPr id="3386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791" y="1165"/>
                    <a:ext cx="140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s-ES" sz="1800">
                        <a:latin typeface="Arial" charset="0"/>
                      </a:rPr>
                      <a:t>z’</a:t>
                    </a:r>
                    <a:endParaRPr lang="es-ES" sz="3600"/>
                  </a:p>
                </p:txBody>
              </p:sp>
              <p:sp>
                <p:nvSpPr>
                  <p:cNvPr id="33870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5" y="2235"/>
                    <a:ext cx="313" cy="3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algn="l"/>
                    <a:r>
                      <a:rPr lang="es-ES" sz="1800" b="1" dirty="0"/>
                      <a:t>y</a:t>
                    </a:r>
                    <a:r>
                      <a:rPr lang="es-ES" sz="1800" dirty="0"/>
                      <a:t>’</a:t>
                    </a:r>
                    <a:endParaRPr lang="es-ES" sz="3600" dirty="0"/>
                  </a:p>
                </p:txBody>
              </p: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Caso 1: Traslación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A542F-A88B-134E-B727-DF7ADD292DC0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6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49035-E57E-734A-9E50-63A1F547701B}" type="slidenum">
              <a:rPr lang="es-ES_tradnl"/>
              <a:pPr/>
              <a:t>43</a:t>
            </a:fld>
            <a:endParaRPr lang="es-ES_tradnl"/>
          </a:p>
        </p:txBody>
      </p:sp>
      <p:graphicFrame>
        <p:nvGraphicFramePr>
          <p:cNvPr id="696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087121"/>
              </p:ext>
            </p:extLst>
          </p:nvPr>
        </p:nvGraphicFramePr>
        <p:xfrm>
          <a:off x="2114550" y="1657350"/>
          <a:ext cx="4989910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4770720" imgH="2359800" progId="Word.Picture.8">
                  <p:embed/>
                </p:oleObj>
              </mc:Choice>
              <mc:Fallback>
                <p:oleObj name="Imagen" r:id="rId3" imgW="4770720" imgH="2359800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1657350"/>
                        <a:ext cx="4989910" cy="246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Observadores en reposo entre sí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DBAF-E8B5-9648-9037-1C4A78681C0E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9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4EA2-376E-D44D-BFB0-1A2D22592197}" type="slidenum">
              <a:rPr lang="es-ES_tradnl"/>
              <a:pPr/>
              <a:t>44</a:t>
            </a:fld>
            <a:endParaRPr lang="es-ES_tradnl"/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634560"/>
              </p:ext>
            </p:extLst>
          </p:nvPr>
        </p:nvGraphicFramePr>
        <p:xfrm>
          <a:off x="2465766" y="1097139"/>
          <a:ext cx="4104456" cy="2389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4050720" imgH="2359800" progId="Word.Picture.8">
                  <p:embed/>
                </p:oleObj>
              </mc:Choice>
              <mc:Fallback>
                <p:oleObj name="Imagen" r:id="rId4" imgW="4050720" imgH="235980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5766" y="1097139"/>
                        <a:ext cx="4104456" cy="23899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065247"/>
              </p:ext>
            </p:extLst>
          </p:nvPr>
        </p:nvGraphicFramePr>
        <p:xfrm>
          <a:off x="1875235" y="3463529"/>
          <a:ext cx="5336381" cy="425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09900" imgH="241300" progId="Equation.DSMT4">
                  <p:embed/>
                </p:oleObj>
              </mc:Choice>
              <mc:Fallback>
                <p:oleObj name="Equation" r:id="rId6" imgW="30099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5235" y="3463529"/>
                        <a:ext cx="5336381" cy="4250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705411"/>
              </p:ext>
            </p:extLst>
          </p:nvPr>
        </p:nvGraphicFramePr>
        <p:xfrm>
          <a:off x="1763688" y="3921900"/>
          <a:ext cx="5759054" cy="477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48000" imgH="254000" progId="Equation.DSMT4">
                  <p:embed/>
                </p:oleObj>
              </mc:Choice>
              <mc:Fallback>
                <p:oleObj name="Equation" r:id="rId8" imgW="3048000" imgH="254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921900"/>
                        <a:ext cx="5759054" cy="4774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091714" y="4400550"/>
            <a:ext cx="302486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100" dirty="0"/>
              <a:t>y ambos valores son iguales</a:t>
            </a:r>
            <a:endParaRPr lang="es-ES_tradnl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2.16 Transformación de Galileo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362C-32D1-F94C-95D3-440EC6CDAC4D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6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4EEA9-FA2D-A145-A6E2-6B38EA65E80B}" type="slidenum">
              <a:rPr lang="es-ES_tradnl"/>
              <a:pPr/>
              <a:t>45</a:t>
            </a:fld>
            <a:endParaRPr lang="es-ES_tradnl"/>
          </a:p>
        </p:txBody>
      </p:sp>
      <p:graphicFrame>
        <p:nvGraphicFramePr>
          <p:cNvPr id="34818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782287"/>
              </p:ext>
            </p:extLst>
          </p:nvPr>
        </p:nvGraphicFramePr>
        <p:xfrm>
          <a:off x="2350294" y="1250156"/>
          <a:ext cx="1438275" cy="815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6600" imgH="419100" progId="Equation.DSMT4">
                  <p:embed/>
                </p:oleObj>
              </mc:Choice>
              <mc:Fallback>
                <p:oleObj name="Equation" r:id="rId3" imgW="736600" imgH="419100" progId="Equation.DSMT4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0294" y="1250156"/>
                        <a:ext cx="1438275" cy="8155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10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225030"/>
              </p:ext>
            </p:extLst>
          </p:nvPr>
        </p:nvGraphicFramePr>
        <p:xfrm>
          <a:off x="5403056" y="1358504"/>
          <a:ext cx="1182291" cy="607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44500" imgH="228600" progId="Equation.DSMT4">
                  <p:embed/>
                </p:oleObj>
              </mc:Choice>
              <mc:Fallback>
                <p:oleObj name="Equation" r:id="rId5" imgW="444500" imgH="228600" progId="Equation.DSMT4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056" y="1358504"/>
                        <a:ext cx="1182291" cy="6072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Agrupar 3"/>
          <p:cNvGrpSpPr/>
          <p:nvPr/>
        </p:nvGrpSpPr>
        <p:grpSpPr>
          <a:xfrm>
            <a:off x="2249742" y="2193708"/>
            <a:ext cx="4387230" cy="2317850"/>
            <a:chOff x="2352675" y="2828925"/>
            <a:chExt cx="4900613" cy="2538413"/>
          </a:xfrm>
        </p:grpSpPr>
        <p:grpSp>
          <p:nvGrpSpPr>
            <p:cNvPr id="35905" name="Group 2113"/>
            <p:cNvGrpSpPr>
              <a:grpSpLocks/>
            </p:cNvGrpSpPr>
            <p:nvPr/>
          </p:nvGrpSpPr>
          <p:grpSpPr bwMode="auto">
            <a:xfrm>
              <a:off x="4146550" y="3684588"/>
              <a:ext cx="2266950" cy="1447800"/>
              <a:chOff x="2612" y="2321"/>
              <a:chExt cx="1428" cy="912"/>
            </a:xfrm>
          </p:grpSpPr>
          <p:sp>
            <p:nvSpPr>
              <p:cNvPr id="35867" name="Rectangle 2075"/>
              <p:cNvSpPr>
                <a:spLocks noChangeArrowheads="1"/>
              </p:cNvSpPr>
              <p:nvPr/>
            </p:nvSpPr>
            <p:spPr bwMode="auto">
              <a:xfrm>
                <a:off x="3686" y="2470"/>
                <a:ext cx="333" cy="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000"/>
              </a:p>
            </p:txBody>
          </p:sp>
          <p:grpSp>
            <p:nvGrpSpPr>
              <p:cNvPr id="35904" name="Group 2112"/>
              <p:cNvGrpSpPr>
                <a:grpSpLocks/>
              </p:cNvGrpSpPr>
              <p:nvPr/>
            </p:nvGrpSpPr>
            <p:grpSpPr bwMode="auto">
              <a:xfrm>
                <a:off x="2612" y="2321"/>
                <a:ext cx="1428" cy="912"/>
                <a:chOff x="2612" y="2321"/>
                <a:chExt cx="1428" cy="912"/>
              </a:xfrm>
            </p:grpSpPr>
            <p:grpSp>
              <p:nvGrpSpPr>
                <p:cNvPr id="35877" name="Group 2085"/>
                <p:cNvGrpSpPr>
                  <a:grpSpLocks/>
                </p:cNvGrpSpPr>
                <p:nvPr/>
              </p:nvGrpSpPr>
              <p:grpSpPr bwMode="auto">
                <a:xfrm>
                  <a:off x="2612" y="2928"/>
                  <a:ext cx="362" cy="305"/>
                  <a:chOff x="2612" y="2928"/>
                  <a:chExt cx="362" cy="305"/>
                </a:xfrm>
              </p:grpSpPr>
              <p:sp>
                <p:nvSpPr>
                  <p:cNvPr id="35875" name="Line 208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71" y="2928"/>
                    <a:ext cx="303" cy="256"/>
                  </a:xfrm>
                  <a:prstGeom prst="line">
                    <a:avLst/>
                  </a:prstGeom>
                  <a:noFill/>
                  <a:ln w="1587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76" name="Freeform 2084"/>
                  <p:cNvSpPr>
                    <a:spLocks/>
                  </p:cNvSpPr>
                  <p:nvPr/>
                </p:nvSpPr>
                <p:spPr bwMode="auto">
                  <a:xfrm>
                    <a:off x="2612" y="3147"/>
                    <a:ext cx="90" cy="86"/>
                  </a:xfrm>
                  <a:custGeom>
                    <a:avLst/>
                    <a:gdLst>
                      <a:gd name="T0" fmla="*/ 36 w 90"/>
                      <a:gd name="T1" fmla="*/ 0 h 86"/>
                      <a:gd name="T2" fmla="*/ 0 w 90"/>
                      <a:gd name="T3" fmla="*/ 86 h 86"/>
                      <a:gd name="T4" fmla="*/ 90 w 90"/>
                      <a:gd name="T5" fmla="*/ 64 h 86"/>
                      <a:gd name="T6" fmla="*/ 36 w 90"/>
                      <a:gd name="T7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0" h="86">
                        <a:moveTo>
                          <a:pt x="36" y="0"/>
                        </a:moveTo>
                        <a:lnTo>
                          <a:pt x="0" y="86"/>
                        </a:lnTo>
                        <a:lnTo>
                          <a:pt x="90" y="64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B760F9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  <p:grpSp>
              <p:nvGrpSpPr>
                <p:cNvPr id="35880" name="Group 2088"/>
                <p:cNvGrpSpPr>
                  <a:grpSpLocks/>
                </p:cNvGrpSpPr>
                <p:nvPr/>
              </p:nvGrpSpPr>
              <p:grpSpPr bwMode="auto">
                <a:xfrm>
                  <a:off x="2902" y="2321"/>
                  <a:ext cx="84" cy="620"/>
                  <a:chOff x="2902" y="2321"/>
                  <a:chExt cx="84" cy="620"/>
                </a:xfrm>
              </p:grpSpPr>
              <p:sp>
                <p:nvSpPr>
                  <p:cNvPr id="35878" name="Line 2086"/>
                  <p:cNvSpPr>
                    <a:spLocks noChangeShapeType="1"/>
                  </p:cNvSpPr>
                  <p:nvPr/>
                </p:nvSpPr>
                <p:spPr bwMode="auto">
                  <a:xfrm>
                    <a:off x="2943" y="2400"/>
                    <a:ext cx="1" cy="541"/>
                  </a:xfrm>
                  <a:prstGeom prst="line">
                    <a:avLst/>
                  </a:prstGeom>
                  <a:noFill/>
                  <a:ln w="1587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79" name="Freeform 2087"/>
                  <p:cNvSpPr>
                    <a:spLocks/>
                  </p:cNvSpPr>
                  <p:nvPr/>
                </p:nvSpPr>
                <p:spPr bwMode="auto">
                  <a:xfrm>
                    <a:off x="2902" y="2321"/>
                    <a:ext cx="84" cy="83"/>
                  </a:xfrm>
                  <a:custGeom>
                    <a:avLst/>
                    <a:gdLst>
                      <a:gd name="T0" fmla="*/ 84 w 84"/>
                      <a:gd name="T1" fmla="*/ 83 h 83"/>
                      <a:gd name="T2" fmla="*/ 41 w 84"/>
                      <a:gd name="T3" fmla="*/ 0 h 83"/>
                      <a:gd name="T4" fmla="*/ 0 w 84"/>
                      <a:gd name="T5" fmla="*/ 83 h 83"/>
                      <a:gd name="T6" fmla="*/ 84 w 84"/>
                      <a:gd name="T7" fmla="*/ 8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4" h="83">
                        <a:moveTo>
                          <a:pt x="84" y="83"/>
                        </a:moveTo>
                        <a:lnTo>
                          <a:pt x="41" y="0"/>
                        </a:lnTo>
                        <a:lnTo>
                          <a:pt x="0" y="83"/>
                        </a:lnTo>
                        <a:lnTo>
                          <a:pt x="84" y="83"/>
                        </a:lnTo>
                        <a:close/>
                      </a:path>
                    </a:pathLst>
                  </a:custGeom>
                  <a:solidFill>
                    <a:srgbClr val="B760F9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  <p:grpSp>
              <p:nvGrpSpPr>
                <p:cNvPr id="35883" name="Group 2091"/>
                <p:cNvGrpSpPr>
                  <a:grpSpLocks/>
                </p:cNvGrpSpPr>
                <p:nvPr/>
              </p:nvGrpSpPr>
              <p:grpSpPr bwMode="auto">
                <a:xfrm>
                  <a:off x="2986" y="2896"/>
                  <a:ext cx="1054" cy="84"/>
                  <a:chOff x="2986" y="2896"/>
                  <a:chExt cx="1054" cy="84"/>
                </a:xfrm>
              </p:grpSpPr>
              <p:sp>
                <p:nvSpPr>
                  <p:cNvPr id="35881" name="Line 2089"/>
                  <p:cNvSpPr>
                    <a:spLocks noChangeShapeType="1"/>
                  </p:cNvSpPr>
                  <p:nvPr/>
                </p:nvSpPr>
                <p:spPr bwMode="auto">
                  <a:xfrm>
                    <a:off x="2986" y="2936"/>
                    <a:ext cx="976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B760F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82" name="Freeform 2090"/>
                  <p:cNvSpPr>
                    <a:spLocks/>
                  </p:cNvSpPr>
                  <p:nvPr/>
                </p:nvSpPr>
                <p:spPr bwMode="auto">
                  <a:xfrm>
                    <a:off x="3958" y="2896"/>
                    <a:ext cx="82" cy="84"/>
                  </a:xfrm>
                  <a:custGeom>
                    <a:avLst/>
                    <a:gdLst>
                      <a:gd name="T0" fmla="*/ 0 w 82"/>
                      <a:gd name="T1" fmla="*/ 84 h 84"/>
                      <a:gd name="T2" fmla="*/ 82 w 82"/>
                      <a:gd name="T3" fmla="*/ 41 h 84"/>
                      <a:gd name="T4" fmla="*/ 0 w 82"/>
                      <a:gd name="T5" fmla="*/ 0 h 84"/>
                      <a:gd name="T6" fmla="*/ 0 w 82"/>
                      <a:gd name="T7" fmla="*/ 84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2" h="84">
                        <a:moveTo>
                          <a:pt x="0" y="84"/>
                        </a:moveTo>
                        <a:lnTo>
                          <a:pt x="82" y="41"/>
                        </a:lnTo>
                        <a:lnTo>
                          <a:pt x="0" y="0"/>
                        </a:lnTo>
                        <a:lnTo>
                          <a:pt x="0" y="84"/>
                        </a:lnTo>
                        <a:close/>
                      </a:path>
                    </a:pathLst>
                  </a:custGeom>
                  <a:solidFill>
                    <a:srgbClr val="B760F9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</p:grpSp>
        </p:grpSp>
        <p:grpSp>
          <p:nvGrpSpPr>
            <p:cNvPr id="35916" name="Group 2124"/>
            <p:cNvGrpSpPr>
              <a:grpSpLocks/>
            </p:cNvGrpSpPr>
            <p:nvPr/>
          </p:nvGrpSpPr>
          <p:grpSpPr bwMode="auto">
            <a:xfrm>
              <a:off x="4672013" y="3570288"/>
              <a:ext cx="1997075" cy="1071562"/>
              <a:chOff x="2943" y="2249"/>
              <a:chExt cx="1258" cy="675"/>
            </a:xfrm>
          </p:grpSpPr>
          <p:grpSp>
            <p:nvGrpSpPr>
              <p:cNvPr id="35912" name="Group 2120"/>
              <p:cNvGrpSpPr>
                <a:grpSpLocks/>
              </p:cNvGrpSpPr>
              <p:nvPr/>
            </p:nvGrpSpPr>
            <p:grpSpPr bwMode="auto">
              <a:xfrm>
                <a:off x="2943" y="2249"/>
                <a:ext cx="1258" cy="675"/>
                <a:chOff x="2943" y="2249"/>
                <a:chExt cx="1258" cy="675"/>
              </a:xfrm>
            </p:grpSpPr>
            <p:grpSp>
              <p:nvGrpSpPr>
                <p:cNvPr id="35910" name="Group 2118"/>
                <p:cNvGrpSpPr>
                  <a:grpSpLocks/>
                </p:cNvGrpSpPr>
                <p:nvPr/>
              </p:nvGrpSpPr>
              <p:grpSpPr bwMode="auto">
                <a:xfrm>
                  <a:off x="2980" y="2249"/>
                  <a:ext cx="1221" cy="667"/>
                  <a:chOff x="2980" y="2249"/>
                  <a:chExt cx="1221" cy="667"/>
                </a:xfrm>
              </p:grpSpPr>
              <p:grpSp>
                <p:nvGrpSpPr>
                  <p:cNvPr id="35866" name="Group 2074"/>
                  <p:cNvGrpSpPr>
                    <a:grpSpLocks/>
                  </p:cNvGrpSpPr>
                  <p:nvPr/>
                </p:nvGrpSpPr>
                <p:grpSpPr bwMode="auto">
                  <a:xfrm>
                    <a:off x="2980" y="2249"/>
                    <a:ext cx="1221" cy="667"/>
                    <a:chOff x="2980" y="2249"/>
                    <a:chExt cx="1221" cy="667"/>
                  </a:xfrm>
                </p:grpSpPr>
                <p:sp>
                  <p:nvSpPr>
                    <p:cNvPr id="35864" name="Freeform 2072"/>
                    <p:cNvSpPr>
                      <a:spLocks/>
                    </p:cNvSpPr>
                    <p:nvPr/>
                  </p:nvSpPr>
                  <p:spPr bwMode="auto">
                    <a:xfrm>
                      <a:off x="2980" y="2284"/>
                      <a:ext cx="1146" cy="632"/>
                    </a:xfrm>
                    <a:custGeom>
                      <a:avLst/>
                      <a:gdLst>
                        <a:gd name="T0" fmla="*/ 0 w 1146"/>
                        <a:gd name="T1" fmla="*/ 620 h 632"/>
                        <a:gd name="T2" fmla="*/ 6 w 1146"/>
                        <a:gd name="T3" fmla="*/ 632 h 632"/>
                        <a:gd name="T4" fmla="*/ 1146 w 1146"/>
                        <a:gd name="T5" fmla="*/ 12 h 632"/>
                        <a:gd name="T6" fmla="*/ 1141 w 1146"/>
                        <a:gd name="T7" fmla="*/ 0 h 632"/>
                        <a:gd name="T8" fmla="*/ 0 w 1146"/>
                        <a:gd name="T9" fmla="*/ 620 h 6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46" h="632">
                          <a:moveTo>
                            <a:pt x="0" y="620"/>
                          </a:moveTo>
                          <a:lnTo>
                            <a:pt x="6" y="632"/>
                          </a:lnTo>
                          <a:lnTo>
                            <a:pt x="1146" y="12"/>
                          </a:lnTo>
                          <a:lnTo>
                            <a:pt x="1141" y="0"/>
                          </a:lnTo>
                          <a:lnTo>
                            <a:pt x="0" y="620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000"/>
                    </a:p>
                  </p:txBody>
                </p:sp>
                <p:sp>
                  <p:nvSpPr>
                    <p:cNvPr id="35865" name="Freeform 2073"/>
                    <p:cNvSpPr>
                      <a:spLocks/>
                    </p:cNvSpPr>
                    <p:nvPr/>
                  </p:nvSpPr>
                  <p:spPr bwMode="auto">
                    <a:xfrm>
                      <a:off x="4095" y="2249"/>
                      <a:ext cx="106" cy="88"/>
                    </a:xfrm>
                    <a:custGeom>
                      <a:avLst/>
                      <a:gdLst>
                        <a:gd name="T0" fmla="*/ 47 w 106"/>
                        <a:gd name="T1" fmla="*/ 88 h 88"/>
                        <a:gd name="T2" fmla="*/ 106 w 106"/>
                        <a:gd name="T3" fmla="*/ 0 h 88"/>
                        <a:gd name="T4" fmla="*/ 0 w 106"/>
                        <a:gd name="T5" fmla="*/ 4 h 88"/>
                        <a:gd name="T6" fmla="*/ 47 w 106"/>
                        <a:gd name="T7" fmla="*/ 88 h 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06" h="88">
                          <a:moveTo>
                            <a:pt x="47" y="88"/>
                          </a:moveTo>
                          <a:lnTo>
                            <a:pt x="106" y="0"/>
                          </a:lnTo>
                          <a:lnTo>
                            <a:pt x="0" y="4"/>
                          </a:lnTo>
                          <a:lnTo>
                            <a:pt x="47" y="88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000"/>
                    </a:p>
                  </p:txBody>
                </p:sp>
              </p:grpSp>
              <p:sp>
                <p:nvSpPr>
                  <p:cNvPr id="35868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778" y="2505"/>
                    <a:ext cx="114" cy="1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800" b="1">
                        <a:latin typeface="Arial" charset="0"/>
                      </a:rPr>
                      <a:t>r’</a:t>
                    </a:r>
                    <a:endParaRPr lang="es-ES" sz="3000"/>
                  </a:p>
                </p:txBody>
              </p:sp>
            </p:grpSp>
            <p:sp>
              <p:nvSpPr>
                <p:cNvPr id="35869" name="Rectangle 2077"/>
                <p:cNvSpPr>
                  <a:spLocks noChangeArrowheads="1"/>
                </p:cNvSpPr>
                <p:nvPr/>
              </p:nvSpPr>
              <p:spPr bwMode="auto">
                <a:xfrm>
                  <a:off x="3864" y="2570"/>
                  <a:ext cx="7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" sz="1200" b="1">
                      <a:latin typeface="Arial" charset="0"/>
                    </a:rPr>
                    <a:t>B</a:t>
                  </a:r>
                  <a:endParaRPr lang="es-ES" sz="3000"/>
                </a:p>
              </p:txBody>
            </p:sp>
            <p:grpSp>
              <p:nvGrpSpPr>
                <p:cNvPr id="35892" name="Group 2100"/>
                <p:cNvGrpSpPr>
                  <a:grpSpLocks/>
                </p:cNvGrpSpPr>
                <p:nvPr/>
              </p:nvGrpSpPr>
              <p:grpSpPr bwMode="auto">
                <a:xfrm>
                  <a:off x="2943" y="2274"/>
                  <a:ext cx="378" cy="650"/>
                  <a:chOff x="2943" y="2274"/>
                  <a:chExt cx="378" cy="650"/>
                </a:xfrm>
              </p:grpSpPr>
              <p:sp>
                <p:nvSpPr>
                  <p:cNvPr id="35890" name="Freeform 2098"/>
                  <p:cNvSpPr>
                    <a:spLocks/>
                  </p:cNvSpPr>
                  <p:nvPr/>
                </p:nvSpPr>
                <p:spPr bwMode="auto">
                  <a:xfrm>
                    <a:off x="2943" y="2351"/>
                    <a:ext cx="340" cy="573"/>
                  </a:xfrm>
                  <a:custGeom>
                    <a:avLst/>
                    <a:gdLst>
                      <a:gd name="T0" fmla="*/ 0 w 340"/>
                      <a:gd name="T1" fmla="*/ 567 h 573"/>
                      <a:gd name="T2" fmla="*/ 12 w 340"/>
                      <a:gd name="T3" fmla="*/ 573 h 573"/>
                      <a:gd name="T4" fmla="*/ 340 w 340"/>
                      <a:gd name="T5" fmla="*/ 6 h 573"/>
                      <a:gd name="T6" fmla="*/ 329 w 340"/>
                      <a:gd name="T7" fmla="*/ 0 h 573"/>
                      <a:gd name="T8" fmla="*/ 0 w 340"/>
                      <a:gd name="T9" fmla="*/ 567 h 5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0" h="573">
                        <a:moveTo>
                          <a:pt x="0" y="567"/>
                        </a:moveTo>
                        <a:lnTo>
                          <a:pt x="12" y="573"/>
                        </a:lnTo>
                        <a:lnTo>
                          <a:pt x="340" y="6"/>
                        </a:lnTo>
                        <a:lnTo>
                          <a:pt x="329" y="0"/>
                        </a:lnTo>
                        <a:lnTo>
                          <a:pt x="0" y="567"/>
                        </a:lnTo>
                        <a:close/>
                      </a:path>
                    </a:pathLst>
                  </a:custGeom>
                  <a:solidFill>
                    <a:srgbClr val="0000FF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91" name="Freeform 2099"/>
                  <p:cNvSpPr>
                    <a:spLocks/>
                  </p:cNvSpPr>
                  <p:nvPr/>
                </p:nvSpPr>
                <p:spPr bwMode="auto">
                  <a:xfrm>
                    <a:off x="3233" y="2274"/>
                    <a:ext cx="88" cy="106"/>
                  </a:xfrm>
                  <a:custGeom>
                    <a:avLst/>
                    <a:gdLst>
                      <a:gd name="T0" fmla="*/ 84 w 88"/>
                      <a:gd name="T1" fmla="*/ 106 h 106"/>
                      <a:gd name="T2" fmla="*/ 88 w 88"/>
                      <a:gd name="T3" fmla="*/ 0 h 106"/>
                      <a:gd name="T4" fmla="*/ 0 w 88"/>
                      <a:gd name="T5" fmla="*/ 59 h 106"/>
                      <a:gd name="T6" fmla="*/ 84 w 88"/>
                      <a:gd name="T7" fmla="*/ 106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8" h="106">
                        <a:moveTo>
                          <a:pt x="84" y="106"/>
                        </a:moveTo>
                        <a:lnTo>
                          <a:pt x="88" y="0"/>
                        </a:lnTo>
                        <a:lnTo>
                          <a:pt x="0" y="59"/>
                        </a:lnTo>
                        <a:lnTo>
                          <a:pt x="84" y="106"/>
                        </a:lnTo>
                        <a:close/>
                      </a:path>
                    </a:pathLst>
                  </a:custGeom>
                  <a:solidFill>
                    <a:srgbClr val="0000FF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  <p:sp>
              <p:nvSpPr>
                <p:cNvPr id="35897" name="Rectangle 2105"/>
                <p:cNvSpPr>
                  <a:spLocks noChangeArrowheads="1"/>
                </p:cNvSpPr>
                <p:nvPr/>
              </p:nvSpPr>
              <p:spPr bwMode="auto">
                <a:xfrm>
                  <a:off x="3242" y="2274"/>
                  <a:ext cx="333" cy="3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 sz="3000"/>
                </a:p>
              </p:txBody>
            </p:sp>
          </p:grpSp>
          <p:sp>
            <p:nvSpPr>
              <p:cNvPr id="35898" name="Rectangle 2106"/>
              <p:cNvSpPr>
                <a:spLocks noChangeArrowheads="1"/>
              </p:cNvSpPr>
              <p:nvPr/>
            </p:nvSpPr>
            <p:spPr bwMode="auto">
              <a:xfrm>
                <a:off x="3334" y="2310"/>
                <a:ext cx="114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s-ES" sz="1800" b="1">
                    <a:latin typeface="Arial" charset="0"/>
                  </a:rPr>
                  <a:t>r’</a:t>
                </a:r>
                <a:endParaRPr lang="es-ES" sz="3000"/>
              </a:p>
            </p:txBody>
          </p:sp>
        </p:grpSp>
        <p:grpSp>
          <p:nvGrpSpPr>
            <p:cNvPr id="35915" name="Group 2123"/>
            <p:cNvGrpSpPr>
              <a:grpSpLocks/>
            </p:cNvGrpSpPr>
            <p:nvPr/>
          </p:nvGrpSpPr>
          <p:grpSpPr bwMode="auto">
            <a:xfrm>
              <a:off x="2352675" y="2828925"/>
              <a:ext cx="4900613" cy="2538413"/>
              <a:chOff x="1482" y="1782"/>
              <a:chExt cx="3087" cy="1599"/>
            </a:xfrm>
          </p:grpSpPr>
          <p:sp>
            <p:nvSpPr>
              <p:cNvPr id="35893" name="Rectangle 2101"/>
              <p:cNvSpPr>
                <a:spLocks noChangeArrowheads="1"/>
              </p:cNvSpPr>
              <p:nvPr/>
            </p:nvSpPr>
            <p:spPr bwMode="auto">
              <a:xfrm>
                <a:off x="3101" y="1993"/>
                <a:ext cx="227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000"/>
              </a:p>
            </p:txBody>
          </p:sp>
          <p:sp>
            <p:nvSpPr>
              <p:cNvPr id="35895" name="Rectangle 2103"/>
              <p:cNvSpPr>
                <a:spLocks noChangeArrowheads="1"/>
              </p:cNvSpPr>
              <p:nvPr/>
            </p:nvSpPr>
            <p:spPr bwMode="auto">
              <a:xfrm>
                <a:off x="4087" y="1993"/>
                <a:ext cx="227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000"/>
              </a:p>
            </p:txBody>
          </p:sp>
          <p:grpSp>
            <p:nvGrpSpPr>
              <p:cNvPr id="35913" name="Group 2121"/>
              <p:cNvGrpSpPr>
                <a:grpSpLocks/>
              </p:cNvGrpSpPr>
              <p:nvPr/>
            </p:nvGrpSpPr>
            <p:grpSpPr bwMode="auto">
              <a:xfrm>
                <a:off x="1482" y="1782"/>
                <a:ext cx="3087" cy="1599"/>
                <a:chOff x="1482" y="1782"/>
                <a:chExt cx="3087" cy="1599"/>
              </a:xfrm>
            </p:grpSpPr>
            <p:grpSp>
              <p:nvGrpSpPr>
                <p:cNvPr id="35860" name="Group 2068"/>
                <p:cNvGrpSpPr>
                  <a:grpSpLocks/>
                </p:cNvGrpSpPr>
                <p:nvPr/>
              </p:nvGrpSpPr>
              <p:grpSpPr bwMode="auto">
                <a:xfrm>
                  <a:off x="2108" y="2212"/>
                  <a:ext cx="2069" cy="745"/>
                  <a:chOff x="2108" y="2212"/>
                  <a:chExt cx="2069" cy="745"/>
                </a:xfrm>
              </p:grpSpPr>
              <p:sp>
                <p:nvSpPr>
                  <p:cNvPr id="35858" name="Freeform 2066"/>
                  <p:cNvSpPr>
                    <a:spLocks/>
                  </p:cNvSpPr>
                  <p:nvPr/>
                </p:nvSpPr>
                <p:spPr bwMode="auto">
                  <a:xfrm>
                    <a:off x="2108" y="2251"/>
                    <a:ext cx="1987" cy="706"/>
                  </a:xfrm>
                  <a:custGeom>
                    <a:avLst/>
                    <a:gdLst>
                      <a:gd name="T0" fmla="*/ 0 w 1987"/>
                      <a:gd name="T1" fmla="*/ 694 h 706"/>
                      <a:gd name="T2" fmla="*/ 4 w 1987"/>
                      <a:gd name="T3" fmla="*/ 706 h 706"/>
                      <a:gd name="T4" fmla="*/ 1987 w 1987"/>
                      <a:gd name="T5" fmla="*/ 12 h 706"/>
                      <a:gd name="T6" fmla="*/ 1983 w 1987"/>
                      <a:gd name="T7" fmla="*/ 0 h 706"/>
                      <a:gd name="T8" fmla="*/ 0 w 1987"/>
                      <a:gd name="T9" fmla="*/ 694 h 7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87" h="706">
                        <a:moveTo>
                          <a:pt x="0" y="694"/>
                        </a:moveTo>
                        <a:lnTo>
                          <a:pt x="4" y="706"/>
                        </a:lnTo>
                        <a:lnTo>
                          <a:pt x="1987" y="12"/>
                        </a:lnTo>
                        <a:lnTo>
                          <a:pt x="1983" y="0"/>
                        </a:lnTo>
                        <a:lnTo>
                          <a:pt x="0" y="694"/>
                        </a:lnTo>
                        <a:close/>
                      </a:path>
                    </a:pathLst>
                  </a:custGeom>
                  <a:solidFill>
                    <a:srgbClr val="FC0128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59" name="Freeform 2067"/>
                  <p:cNvSpPr>
                    <a:spLocks/>
                  </p:cNvSpPr>
                  <p:nvPr/>
                </p:nvSpPr>
                <p:spPr bwMode="auto">
                  <a:xfrm>
                    <a:off x="4074" y="2212"/>
                    <a:ext cx="103" cy="92"/>
                  </a:xfrm>
                  <a:custGeom>
                    <a:avLst/>
                    <a:gdLst>
                      <a:gd name="T0" fmla="*/ 31 w 103"/>
                      <a:gd name="T1" fmla="*/ 92 h 92"/>
                      <a:gd name="T2" fmla="*/ 103 w 103"/>
                      <a:gd name="T3" fmla="*/ 14 h 92"/>
                      <a:gd name="T4" fmla="*/ 0 w 103"/>
                      <a:gd name="T5" fmla="*/ 0 h 92"/>
                      <a:gd name="T6" fmla="*/ 31 w 103"/>
                      <a:gd name="T7" fmla="*/ 9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3" h="92">
                        <a:moveTo>
                          <a:pt x="31" y="92"/>
                        </a:moveTo>
                        <a:lnTo>
                          <a:pt x="103" y="14"/>
                        </a:lnTo>
                        <a:lnTo>
                          <a:pt x="0" y="0"/>
                        </a:lnTo>
                        <a:lnTo>
                          <a:pt x="31" y="92"/>
                        </a:lnTo>
                        <a:close/>
                      </a:path>
                    </a:pathLst>
                  </a:custGeom>
                  <a:solidFill>
                    <a:srgbClr val="FC0128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  <p:grpSp>
              <p:nvGrpSpPr>
                <p:cNvPr id="35889" name="Group 2097"/>
                <p:cNvGrpSpPr>
                  <a:grpSpLocks/>
                </p:cNvGrpSpPr>
                <p:nvPr/>
              </p:nvGrpSpPr>
              <p:grpSpPr bwMode="auto">
                <a:xfrm>
                  <a:off x="2127" y="2229"/>
                  <a:ext cx="1233" cy="697"/>
                  <a:chOff x="2127" y="2229"/>
                  <a:chExt cx="1233" cy="697"/>
                </a:xfrm>
              </p:grpSpPr>
              <p:sp>
                <p:nvSpPr>
                  <p:cNvPr id="35887" name="Freeform 2095"/>
                  <p:cNvSpPr>
                    <a:spLocks/>
                  </p:cNvSpPr>
                  <p:nvPr/>
                </p:nvSpPr>
                <p:spPr bwMode="auto">
                  <a:xfrm>
                    <a:off x="2127" y="2265"/>
                    <a:ext cx="1158" cy="661"/>
                  </a:xfrm>
                  <a:custGeom>
                    <a:avLst/>
                    <a:gdLst>
                      <a:gd name="T0" fmla="*/ 0 w 1158"/>
                      <a:gd name="T1" fmla="*/ 649 h 661"/>
                      <a:gd name="T2" fmla="*/ 6 w 1158"/>
                      <a:gd name="T3" fmla="*/ 661 h 661"/>
                      <a:gd name="T4" fmla="*/ 1158 w 1158"/>
                      <a:gd name="T5" fmla="*/ 11 h 661"/>
                      <a:gd name="T6" fmla="*/ 1152 w 1158"/>
                      <a:gd name="T7" fmla="*/ 0 h 661"/>
                      <a:gd name="T8" fmla="*/ 0 w 1158"/>
                      <a:gd name="T9" fmla="*/ 649 h 6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58" h="661">
                        <a:moveTo>
                          <a:pt x="0" y="649"/>
                        </a:moveTo>
                        <a:lnTo>
                          <a:pt x="6" y="661"/>
                        </a:lnTo>
                        <a:lnTo>
                          <a:pt x="1158" y="11"/>
                        </a:lnTo>
                        <a:lnTo>
                          <a:pt x="1152" y="0"/>
                        </a:lnTo>
                        <a:lnTo>
                          <a:pt x="0" y="649"/>
                        </a:lnTo>
                        <a:close/>
                      </a:path>
                    </a:pathLst>
                  </a:custGeom>
                  <a:solidFill>
                    <a:srgbClr val="FC0128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88" name="Freeform 2096"/>
                  <p:cNvSpPr>
                    <a:spLocks/>
                  </p:cNvSpPr>
                  <p:nvPr/>
                </p:nvSpPr>
                <p:spPr bwMode="auto">
                  <a:xfrm>
                    <a:off x="3254" y="2229"/>
                    <a:ext cx="106" cy="88"/>
                  </a:xfrm>
                  <a:custGeom>
                    <a:avLst/>
                    <a:gdLst>
                      <a:gd name="T0" fmla="*/ 47 w 106"/>
                      <a:gd name="T1" fmla="*/ 88 h 88"/>
                      <a:gd name="T2" fmla="*/ 106 w 106"/>
                      <a:gd name="T3" fmla="*/ 0 h 88"/>
                      <a:gd name="T4" fmla="*/ 0 w 106"/>
                      <a:gd name="T5" fmla="*/ 4 h 88"/>
                      <a:gd name="T6" fmla="*/ 47 w 106"/>
                      <a:gd name="T7" fmla="*/ 8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6" h="88">
                        <a:moveTo>
                          <a:pt x="47" y="88"/>
                        </a:moveTo>
                        <a:lnTo>
                          <a:pt x="106" y="0"/>
                        </a:lnTo>
                        <a:lnTo>
                          <a:pt x="0" y="4"/>
                        </a:lnTo>
                        <a:lnTo>
                          <a:pt x="47" y="88"/>
                        </a:lnTo>
                        <a:close/>
                      </a:path>
                    </a:pathLst>
                  </a:custGeom>
                  <a:solidFill>
                    <a:srgbClr val="FC0128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</p:grpSp>
            <p:grpSp>
              <p:nvGrpSpPr>
                <p:cNvPr id="35909" name="Group 2117"/>
                <p:cNvGrpSpPr>
                  <a:grpSpLocks/>
                </p:cNvGrpSpPr>
                <p:nvPr/>
              </p:nvGrpSpPr>
              <p:grpSpPr bwMode="auto">
                <a:xfrm>
                  <a:off x="1482" y="1782"/>
                  <a:ext cx="3087" cy="1599"/>
                  <a:chOff x="1482" y="1782"/>
                  <a:chExt cx="3087" cy="1599"/>
                </a:xfrm>
              </p:grpSpPr>
              <p:sp>
                <p:nvSpPr>
                  <p:cNvPr id="35884" name="Rectangle 2092"/>
                  <p:cNvSpPr>
                    <a:spLocks noChangeArrowheads="1"/>
                  </p:cNvSpPr>
                  <p:nvPr/>
                </p:nvSpPr>
                <p:spPr bwMode="auto">
                  <a:xfrm>
                    <a:off x="1764" y="1782"/>
                    <a:ext cx="211" cy="2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86" name="Freeform 2094"/>
                  <p:cNvSpPr>
                    <a:spLocks/>
                  </p:cNvSpPr>
                  <p:nvPr/>
                </p:nvSpPr>
                <p:spPr bwMode="auto">
                  <a:xfrm>
                    <a:off x="3334" y="2233"/>
                    <a:ext cx="845" cy="32"/>
                  </a:xfrm>
                  <a:custGeom>
                    <a:avLst/>
                    <a:gdLst>
                      <a:gd name="T0" fmla="*/ 845 w 845"/>
                      <a:gd name="T1" fmla="*/ 30 h 32"/>
                      <a:gd name="T2" fmla="*/ 845 w 845"/>
                      <a:gd name="T3" fmla="*/ 0 h 32"/>
                      <a:gd name="T4" fmla="*/ 0 w 845"/>
                      <a:gd name="T5" fmla="*/ 2 h 32"/>
                      <a:gd name="T6" fmla="*/ 0 w 845"/>
                      <a:gd name="T7" fmla="*/ 32 h 32"/>
                      <a:gd name="T8" fmla="*/ 845 w 845"/>
                      <a:gd name="T9" fmla="*/ 3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5" h="32">
                        <a:moveTo>
                          <a:pt x="845" y="30"/>
                        </a:moveTo>
                        <a:lnTo>
                          <a:pt x="845" y="0"/>
                        </a:lnTo>
                        <a:lnTo>
                          <a:pt x="0" y="2"/>
                        </a:lnTo>
                        <a:lnTo>
                          <a:pt x="0" y="32"/>
                        </a:lnTo>
                        <a:lnTo>
                          <a:pt x="845" y="3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grpSp>
                <p:nvGrpSpPr>
                  <p:cNvPr id="35908" name="Group 2116"/>
                  <p:cNvGrpSpPr>
                    <a:grpSpLocks/>
                  </p:cNvGrpSpPr>
                  <p:nvPr/>
                </p:nvGrpSpPr>
                <p:grpSpPr bwMode="auto">
                  <a:xfrm>
                    <a:off x="1482" y="1819"/>
                    <a:ext cx="3087" cy="1562"/>
                    <a:chOff x="1482" y="1819"/>
                    <a:chExt cx="3087" cy="1562"/>
                  </a:xfrm>
                </p:grpSpPr>
                <p:sp>
                  <p:nvSpPr>
                    <p:cNvPr id="35863" name="Rectangle 20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7" y="2302"/>
                      <a:ext cx="78" cy="1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r>
                        <a:rPr lang="es-ES" sz="1200" b="1">
                          <a:latin typeface="Arial" charset="0"/>
                        </a:rPr>
                        <a:t>A</a:t>
                      </a:r>
                      <a:endParaRPr lang="es-ES" sz="3000"/>
                    </a:p>
                  </p:txBody>
                </p:sp>
                <p:grpSp>
                  <p:nvGrpSpPr>
                    <p:cNvPr id="35907" name="Group 21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82" y="1819"/>
                      <a:ext cx="3087" cy="1562"/>
                      <a:chOff x="1482" y="1819"/>
                      <a:chExt cx="3087" cy="1562"/>
                    </a:xfrm>
                  </p:grpSpPr>
                  <p:sp>
                    <p:nvSpPr>
                      <p:cNvPr id="35861" name="Rectangle 20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609" y="2204"/>
                        <a:ext cx="336" cy="2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s-ES" sz="3000"/>
                      </a:p>
                    </p:txBody>
                  </p:sp>
                  <p:grpSp>
                    <p:nvGrpSpPr>
                      <p:cNvPr id="35906" name="Group 211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82" y="1819"/>
                        <a:ext cx="3087" cy="1562"/>
                        <a:chOff x="1482" y="1819"/>
                        <a:chExt cx="3087" cy="1562"/>
                      </a:xfrm>
                    </p:grpSpPr>
                    <p:sp>
                      <p:nvSpPr>
                        <p:cNvPr id="35862" name="Rectangle 207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71" y="2192"/>
                          <a:ext cx="103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square" lIns="0" tIns="0" rIns="0" bIns="0">
                          <a:spAutoFit/>
                        </a:bodyPr>
                        <a:lstStyle/>
                        <a:p>
                          <a:r>
                            <a:rPr lang="es-ES" sz="1800" b="1" dirty="0">
                              <a:latin typeface="Arial" charset="0"/>
                            </a:rPr>
                            <a:t>r</a:t>
                          </a:r>
                          <a:endParaRPr lang="es-ES" sz="3000" dirty="0"/>
                        </a:p>
                      </p:txBody>
                    </p:sp>
                    <p:grpSp>
                      <p:nvGrpSpPr>
                        <p:cNvPr id="35903" name="Group 211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482" y="1819"/>
                          <a:ext cx="3087" cy="1562"/>
                          <a:chOff x="1482" y="1819"/>
                          <a:chExt cx="3087" cy="1562"/>
                        </a:xfrm>
                      </p:grpSpPr>
                      <p:grpSp>
                        <p:nvGrpSpPr>
                          <p:cNvPr id="35851" name="Group 205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051" y="1864"/>
                            <a:ext cx="84" cy="1068"/>
                            <a:chOff x="2051" y="1864"/>
                            <a:chExt cx="84" cy="1068"/>
                          </a:xfrm>
                        </p:grpSpPr>
                        <p:sp>
                          <p:nvSpPr>
                            <p:cNvPr id="35849" name="Line 2057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2092" y="1942"/>
                              <a:ext cx="2" cy="990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  <p:sp>
                          <p:nvSpPr>
                            <p:cNvPr id="35850" name="Freeform 2058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051" y="1864"/>
                              <a:ext cx="84" cy="82"/>
                            </a:xfrm>
                            <a:custGeom>
                              <a:avLst/>
                              <a:gdLst>
                                <a:gd name="T0" fmla="*/ 84 w 84"/>
                                <a:gd name="T1" fmla="*/ 82 h 82"/>
                                <a:gd name="T2" fmla="*/ 41 w 84"/>
                                <a:gd name="T3" fmla="*/ 0 h 82"/>
                                <a:gd name="T4" fmla="*/ 0 w 84"/>
                                <a:gd name="T5" fmla="*/ 82 h 82"/>
                                <a:gd name="T6" fmla="*/ 84 w 84"/>
                                <a:gd name="T7" fmla="*/ 82 h 8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</a:cxnLst>
                              <a:rect l="0" t="0" r="r" b="b"/>
                              <a:pathLst>
                                <a:path w="84" h="82">
                                  <a:moveTo>
                                    <a:pt x="84" y="82"/>
                                  </a:moveTo>
                                  <a:lnTo>
                                    <a:pt x="41" y="0"/>
                                  </a:lnTo>
                                  <a:lnTo>
                                    <a:pt x="0" y="82"/>
                                  </a:lnTo>
                                  <a:lnTo>
                                    <a:pt x="84" y="82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</p:grpSp>
                      <p:grpSp>
                        <p:nvGrpSpPr>
                          <p:cNvPr id="35854" name="Group 206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098" y="2896"/>
                            <a:ext cx="2471" cy="84"/>
                            <a:chOff x="2098" y="2896"/>
                            <a:chExt cx="2471" cy="84"/>
                          </a:xfrm>
                        </p:grpSpPr>
                        <p:sp>
                          <p:nvSpPr>
                            <p:cNvPr id="35852" name="Line 2060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2098" y="2936"/>
                              <a:ext cx="2392" cy="1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  <p:sp>
                          <p:nvSpPr>
                            <p:cNvPr id="35853" name="Freeform 2061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486" y="2896"/>
                              <a:ext cx="83" cy="84"/>
                            </a:xfrm>
                            <a:custGeom>
                              <a:avLst/>
                              <a:gdLst>
                                <a:gd name="T0" fmla="*/ 0 w 83"/>
                                <a:gd name="T1" fmla="*/ 84 h 84"/>
                                <a:gd name="T2" fmla="*/ 83 w 83"/>
                                <a:gd name="T3" fmla="*/ 41 h 84"/>
                                <a:gd name="T4" fmla="*/ 0 w 83"/>
                                <a:gd name="T5" fmla="*/ 0 h 84"/>
                                <a:gd name="T6" fmla="*/ 0 w 83"/>
                                <a:gd name="T7" fmla="*/ 84 h 84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</a:cxnLst>
                              <a:rect l="0" t="0" r="r" b="b"/>
                              <a:pathLst>
                                <a:path w="83" h="84">
                                  <a:moveTo>
                                    <a:pt x="0" y="84"/>
                                  </a:moveTo>
                                  <a:lnTo>
                                    <a:pt x="83" y="41"/>
                                  </a:lnTo>
                                  <a:lnTo>
                                    <a:pt x="0" y="0"/>
                                  </a:lnTo>
                                  <a:lnTo>
                                    <a:pt x="0" y="84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</p:grpSp>
                      <p:grpSp>
                        <p:nvGrpSpPr>
                          <p:cNvPr id="35857" name="Group 206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482" y="2939"/>
                            <a:ext cx="616" cy="442"/>
                            <a:chOff x="1482" y="2939"/>
                            <a:chExt cx="616" cy="442"/>
                          </a:xfrm>
                        </p:grpSpPr>
                        <p:sp>
                          <p:nvSpPr>
                            <p:cNvPr id="35855" name="Line 2063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H="1">
                              <a:off x="1544" y="2939"/>
                              <a:ext cx="554" cy="399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=""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  <p:sp>
                          <p:nvSpPr>
                            <p:cNvPr id="35856" name="Freeform 2064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1482" y="3299"/>
                              <a:ext cx="90" cy="82"/>
                            </a:xfrm>
                            <a:custGeom>
                              <a:avLst/>
                              <a:gdLst>
                                <a:gd name="T0" fmla="*/ 43 w 90"/>
                                <a:gd name="T1" fmla="*/ 0 h 82"/>
                                <a:gd name="T2" fmla="*/ 0 w 90"/>
                                <a:gd name="T3" fmla="*/ 82 h 82"/>
                                <a:gd name="T4" fmla="*/ 90 w 90"/>
                                <a:gd name="T5" fmla="*/ 69 h 82"/>
                                <a:gd name="T6" fmla="*/ 43 w 90"/>
                                <a:gd name="T7" fmla="*/ 0 h 82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  <a:cxn ang="0">
                                  <a:pos x="T6" y="T7"/>
                                </a:cxn>
                              </a:cxnLst>
                              <a:rect l="0" t="0" r="r" b="b"/>
                              <a:pathLst>
                                <a:path w="90" h="82">
                                  <a:moveTo>
                                    <a:pt x="43" y="0"/>
                                  </a:moveTo>
                                  <a:lnTo>
                                    <a:pt x="0" y="82"/>
                                  </a:lnTo>
                                  <a:lnTo>
                                    <a:pt x="90" y="69"/>
                                  </a:lnTo>
                                  <a:lnTo>
                                    <a:pt x="4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000000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="" xmlns:a14="http://schemas.microsoft.com/office/drawing/2010/main"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endParaRPr lang="es-ES" sz="3000"/>
                            </a:p>
                          </p:txBody>
                        </p:sp>
                      </p:grpSp>
                      <p:sp>
                        <p:nvSpPr>
                          <p:cNvPr id="35885" name="Rectangle 209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861" y="1819"/>
                            <a:ext cx="81" cy="19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none" lIns="0" tIns="0" rIns="0" bIns="0">
                            <a:spAutoFit/>
                          </a:bodyPr>
                          <a:lstStyle/>
                          <a:p>
                            <a:r>
                              <a:rPr lang="es-ES" sz="1800">
                                <a:latin typeface="Arial" charset="0"/>
                              </a:rPr>
                              <a:t>z</a:t>
                            </a:r>
                            <a:endParaRPr lang="es-ES" sz="3000"/>
                          </a:p>
                        </p:txBody>
                      </p:sp>
                      <p:sp>
                        <p:nvSpPr>
                          <p:cNvPr id="35894" name="Rectangle 210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191" y="2022"/>
                            <a:ext cx="98" cy="1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none" lIns="0" tIns="0" rIns="0" bIns="0">
                            <a:spAutoFit/>
                          </a:bodyPr>
                          <a:lstStyle/>
                          <a:p>
                            <a:r>
                              <a:rPr lang="es-ES" sz="1500" b="1">
                                <a:latin typeface="Arial" charset="0"/>
                              </a:rPr>
                              <a:t>A</a:t>
                            </a:r>
                            <a:endParaRPr lang="es-ES" sz="3000"/>
                          </a:p>
                        </p:txBody>
                      </p:sp>
                      <p:sp>
                        <p:nvSpPr>
                          <p:cNvPr id="35896" name="Rectangle 210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182" y="2022"/>
                            <a:ext cx="98" cy="1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 wrap="none" lIns="0" tIns="0" rIns="0" bIns="0">
                            <a:spAutoFit/>
                          </a:bodyPr>
                          <a:lstStyle/>
                          <a:p>
                            <a:r>
                              <a:rPr lang="es-ES" sz="1500" b="1">
                                <a:latin typeface="Arial" charset="0"/>
                              </a:rPr>
                              <a:t>B</a:t>
                            </a:r>
                            <a:endParaRPr lang="es-ES" sz="3000"/>
                          </a:p>
                        </p:txBody>
                      </p:sp>
                    </p:grpSp>
                  </p:grpSp>
                </p:grpSp>
              </p:grpSp>
            </p:grpSp>
            <p:sp>
              <p:nvSpPr>
                <p:cNvPr id="35899" name="Rectangle 2107"/>
                <p:cNvSpPr>
                  <a:spLocks noChangeArrowheads="1"/>
                </p:cNvSpPr>
                <p:nvPr/>
              </p:nvSpPr>
              <p:spPr bwMode="auto">
                <a:xfrm>
                  <a:off x="3418" y="2374"/>
                  <a:ext cx="78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s-ES" sz="1200" b="1">
                      <a:latin typeface="Arial" charset="0"/>
                    </a:rPr>
                    <a:t>A</a:t>
                  </a:r>
                  <a:endParaRPr lang="es-ES" sz="3000"/>
                </a:p>
              </p:txBody>
            </p:sp>
          </p:grpSp>
        </p:grpSp>
        <p:grpSp>
          <p:nvGrpSpPr>
            <p:cNvPr id="35917" name="Group 2125"/>
            <p:cNvGrpSpPr>
              <a:grpSpLocks/>
            </p:cNvGrpSpPr>
            <p:nvPr/>
          </p:nvGrpSpPr>
          <p:grpSpPr bwMode="auto">
            <a:xfrm>
              <a:off x="3336925" y="4130678"/>
              <a:ext cx="1449388" cy="827088"/>
              <a:chOff x="2102" y="2602"/>
              <a:chExt cx="913" cy="521"/>
            </a:xfrm>
          </p:grpSpPr>
          <p:sp>
            <p:nvSpPr>
              <p:cNvPr id="35900" name="Rectangle 2108"/>
              <p:cNvSpPr>
                <a:spLocks noChangeArrowheads="1"/>
              </p:cNvSpPr>
              <p:nvPr/>
            </p:nvSpPr>
            <p:spPr bwMode="auto">
              <a:xfrm>
                <a:off x="2679" y="2697"/>
                <a:ext cx="336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 sz="3000"/>
              </a:p>
            </p:txBody>
          </p:sp>
          <p:sp>
            <p:nvSpPr>
              <p:cNvPr id="35901" name="Rectangle 2109"/>
              <p:cNvSpPr>
                <a:spLocks noChangeArrowheads="1"/>
              </p:cNvSpPr>
              <p:nvPr/>
            </p:nvSpPr>
            <p:spPr bwMode="auto">
              <a:xfrm>
                <a:off x="2698" y="2602"/>
                <a:ext cx="109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s-ES" sz="1800" b="1" dirty="0">
                    <a:latin typeface="Arial" charset="0"/>
                  </a:rPr>
                  <a:t>r</a:t>
                </a:r>
                <a:endParaRPr lang="es-ES" sz="3000" dirty="0"/>
              </a:p>
            </p:txBody>
          </p:sp>
          <p:grpSp>
            <p:nvGrpSpPr>
              <p:cNvPr id="35914" name="Group 2122"/>
              <p:cNvGrpSpPr>
                <a:grpSpLocks/>
              </p:cNvGrpSpPr>
              <p:nvPr/>
            </p:nvGrpSpPr>
            <p:grpSpPr bwMode="auto">
              <a:xfrm>
                <a:off x="2102" y="2713"/>
                <a:ext cx="825" cy="410"/>
                <a:chOff x="2102" y="2713"/>
                <a:chExt cx="825" cy="410"/>
              </a:xfrm>
            </p:grpSpPr>
            <p:grpSp>
              <p:nvGrpSpPr>
                <p:cNvPr id="35911" name="Group 2119"/>
                <p:cNvGrpSpPr>
                  <a:grpSpLocks/>
                </p:cNvGrpSpPr>
                <p:nvPr/>
              </p:nvGrpSpPr>
              <p:grpSpPr bwMode="auto">
                <a:xfrm>
                  <a:off x="2102" y="2875"/>
                  <a:ext cx="825" cy="248"/>
                  <a:chOff x="2102" y="2875"/>
                  <a:chExt cx="825" cy="248"/>
                </a:xfrm>
              </p:grpSpPr>
              <p:grpSp>
                <p:nvGrpSpPr>
                  <p:cNvPr id="35872" name="Group 2080"/>
                  <p:cNvGrpSpPr>
                    <a:grpSpLocks/>
                  </p:cNvGrpSpPr>
                  <p:nvPr/>
                </p:nvGrpSpPr>
                <p:grpSpPr bwMode="auto">
                  <a:xfrm>
                    <a:off x="2102" y="2875"/>
                    <a:ext cx="825" cy="96"/>
                    <a:chOff x="2102" y="2875"/>
                    <a:chExt cx="825" cy="96"/>
                  </a:xfrm>
                </p:grpSpPr>
                <p:sp>
                  <p:nvSpPr>
                    <p:cNvPr id="35870" name="Freeform 2078"/>
                    <p:cNvSpPr>
                      <a:spLocks/>
                    </p:cNvSpPr>
                    <p:nvPr/>
                  </p:nvSpPr>
                  <p:spPr bwMode="auto">
                    <a:xfrm>
                      <a:off x="2102" y="2916"/>
                      <a:ext cx="735" cy="21"/>
                    </a:xfrm>
                    <a:custGeom>
                      <a:avLst/>
                      <a:gdLst>
                        <a:gd name="T0" fmla="*/ 0 w 735"/>
                        <a:gd name="T1" fmla="*/ 8 h 21"/>
                        <a:gd name="T2" fmla="*/ 0 w 735"/>
                        <a:gd name="T3" fmla="*/ 21 h 21"/>
                        <a:gd name="T4" fmla="*/ 735 w 735"/>
                        <a:gd name="T5" fmla="*/ 14 h 21"/>
                        <a:gd name="T6" fmla="*/ 735 w 735"/>
                        <a:gd name="T7" fmla="*/ 0 h 21"/>
                        <a:gd name="T8" fmla="*/ 0 w 735"/>
                        <a:gd name="T9" fmla="*/ 8 h 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35" h="21">
                          <a:moveTo>
                            <a:pt x="0" y="8"/>
                          </a:moveTo>
                          <a:lnTo>
                            <a:pt x="0" y="21"/>
                          </a:lnTo>
                          <a:lnTo>
                            <a:pt x="735" y="14"/>
                          </a:lnTo>
                          <a:lnTo>
                            <a:pt x="735" y="0"/>
                          </a:lnTo>
                          <a:lnTo>
                            <a:pt x="0" y="8"/>
                          </a:lnTo>
                          <a:close/>
                        </a:path>
                      </a:pathLst>
                    </a:custGeom>
                    <a:solidFill>
                      <a:srgbClr val="00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000"/>
                    </a:p>
                  </p:txBody>
                </p:sp>
                <p:sp>
                  <p:nvSpPr>
                    <p:cNvPr id="35871" name="Freeform 2079"/>
                    <p:cNvSpPr>
                      <a:spLocks/>
                    </p:cNvSpPr>
                    <p:nvPr/>
                  </p:nvSpPr>
                  <p:spPr bwMode="auto">
                    <a:xfrm>
                      <a:off x="2834" y="2875"/>
                      <a:ext cx="93" cy="96"/>
                    </a:xfrm>
                    <a:custGeom>
                      <a:avLst/>
                      <a:gdLst>
                        <a:gd name="T0" fmla="*/ 0 w 93"/>
                        <a:gd name="T1" fmla="*/ 96 h 96"/>
                        <a:gd name="T2" fmla="*/ 93 w 93"/>
                        <a:gd name="T3" fmla="*/ 47 h 96"/>
                        <a:gd name="T4" fmla="*/ 0 w 93"/>
                        <a:gd name="T5" fmla="*/ 0 h 96"/>
                        <a:gd name="T6" fmla="*/ 0 w 93"/>
                        <a:gd name="T7" fmla="*/ 96 h 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93" h="96">
                          <a:moveTo>
                            <a:pt x="0" y="96"/>
                          </a:moveTo>
                          <a:lnTo>
                            <a:pt x="93" y="47"/>
                          </a:lnTo>
                          <a:lnTo>
                            <a:pt x="0" y="0"/>
                          </a:lnTo>
                          <a:lnTo>
                            <a:pt x="0" y="96"/>
                          </a:lnTo>
                          <a:close/>
                        </a:path>
                      </a:pathLst>
                    </a:custGeom>
                    <a:solidFill>
                      <a:srgbClr val="00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s-ES" sz="3000"/>
                    </a:p>
                  </p:txBody>
                </p:sp>
              </p:grpSp>
              <p:sp>
                <p:nvSpPr>
                  <p:cNvPr id="35873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2278" y="2910"/>
                    <a:ext cx="227" cy="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s-ES" sz="3000"/>
                  </a:p>
                </p:txBody>
              </p:sp>
              <p:sp>
                <p:nvSpPr>
                  <p:cNvPr id="35874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2486" y="2964"/>
                    <a:ext cx="98" cy="1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s-ES" sz="1500" b="1" dirty="0">
                        <a:latin typeface="Arial" charset="0"/>
                      </a:rPr>
                      <a:t>R</a:t>
                    </a:r>
                    <a:endParaRPr lang="es-ES" sz="3000" dirty="0"/>
                  </a:p>
                </p:txBody>
              </p:sp>
            </p:grpSp>
            <p:sp>
              <p:nvSpPr>
                <p:cNvPr id="35902" name="Rectangle 2110"/>
                <p:cNvSpPr>
                  <a:spLocks noChangeArrowheads="1"/>
                </p:cNvSpPr>
                <p:nvPr/>
              </p:nvSpPr>
              <p:spPr bwMode="auto">
                <a:xfrm>
                  <a:off x="2774" y="2713"/>
                  <a:ext cx="107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>
                  <a:spAutoFit/>
                </a:bodyPr>
                <a:lstStyle/>
                <a:p>
                  <a:r>
                    <a:rPr lang="es-ES" sz="1200" b="1" dirty="0">
                      <a:latin typeface="Arial" charset="0"/>
                    </a:rPr>
                    <a:t>B</a:t>
                  </a:r>
                  <a:endParaRPr lang="es-ES" sz="3000" dirty="0"/>
                </a:p>
              </p:txBody>
            </p:sp>
          </p:grpSp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23AA4-9C7F-A34B-B9E5-04BF9018C165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9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57B83-1C27-4848-B275-E5FA502EF9AF}" type="slidenum">
              <a:rPr lang="es-ES_tradnl"/>
              <a:pPr/>
              <a:t>46</a:t>
            </a:fld>
            <a:endParaRPr lang="es-ES_tradnl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647488"/>
              </p:ext>
            </p:extLst>
          </p:nvPr>
        </p:nvGraphicFramePr>
        <p:xfrm>
          <a:off x="2792016" y="1153716"/>
          <a:ext cx="3305175" cy="939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84400" imgH="622300" progId="Equation.DSMT4">
                  <p:embed/>
                </p:oleObj>
              </mc:Choice>
              <mc:Fallback>
                <p:oleObj name="Equation" r:id="rId3" imgW="2184400" imgH="622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016" y="1153716"/>
                        <a:ext cx="3305175" cy="9394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613322"/>
              </p:ext>
            </p:extLst>
          </p:nvPr>
        </p:nvGraphicFramePr>
        <p:xfrm>
          <a:off x="2239566" y="2247900"/>
          <a:ext cx="2080022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30300" imgH="444500" progId="Equation.DSMT4">
                  <p:embed/>
                </p:oleObj>
              </mc:Choice>
              <mc:Fallback>
                <p:oleObj name="Equation" r:id="rId5" imgW="1130300" imgH="444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566" y="2247900"/>
                        <a:ext cx="2080022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628177"/>
              </p:ext>
            </p:extLst>
          </p:nvPr>
        </p:nvGraphicFramePr>
        <p:xfrm>
          <a:off x="4710113" y="2139554"/>
          <a:ext cx="1635919" cy="1012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66800" imgH="660400" progId="Equation.DSMT4">
                  <p:embed/>
                </p:oleObj>
              </mc:Choice>
              <mc:Fallback>
                <p:oleObj name="Equation" r:id="rId7" imgW="1066800" imgH="660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0113" y="2139554"/>
                        <a:ext cx="1635919" cy="10120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884972"/>
              </p:ext>
            </p:extLst>
          </p:nvPr>
        </p:nvGraphicFramePr>
        <p:xfrm>
          <a:off x="3665935" y="3754041"/>
          <a:ext cx="1868090" cy="1150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23900" imgH="444500" progId="Equation.DSMT4">
                  <p:embed/>
                </p:oleObj>
              </mc:Choice>
              <mc:Fallback>
                <p:oleObj name="Equation" r:id="rId9" imgW="723900" imgH="444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935" y="3754041"/>
                        <a:ext cx="1868090" cy="115014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3072220" y="3200400"/>
            <a:ext cx="289835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100"/>
              <a:t>Transformación de Galileo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2.16 Transformación de Galileo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532F-E776-D347-8A0E-CDD848D5C36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5F6B-06C2-4348-8A30-9C0E4A37F70E}" type="slidenum">
              <a:rPr lang="es-ES_tradnl"/>
              <a:pPr/>
              <a:t>47</a:t>
            </a:fld>
            <a:endParaRPr lang="es-ES_tradnl"/>
          </a:p>
        </p:txBody>
      </p:sp>
      <p:graphicFrame>
        <p:nvGraphicFramePr>
          <p:cNvPr id="747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301548"/>
              </p:ext>
            </p:extLst>
          </p:nvPr>
        </p:nvGraphicFramePr>
        <p:xfrm>
          <a:off x="2553892" y="1444229"/>
          <a:ext cx="3488531" cy="1248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84300" imgH="495300" progId="Equation.DSMT4">
                  <p:embed/>
                </p:oleObj>
              </mc:Choice>
              <mc:Fallback>
                <p:oleObj name="Equation" r:id="rId3" imgW="1384300" imgH="495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3892" y="1444229"/>
                        <a:ext cx="3488531" cy="1248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058947"/>
              </p:ext>
            </p:extLst>
          </p:nvPr>
        </p:nvGraphicFramePr>
        <p:xfrm>
          <a:off x="3795713" y="3024188"/>
          <a:ext cx="1040606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0700" imgH="177800" progId="Equation.DSMT4">
                  <p:embed/>
                </p:oleObj>
              </mc:Choice>
              <mc:Fallback>
                <p:oleObj name="Equation" r:id="rId5" imgW="520700" imgH="177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713" y="3024188"/>
                        <a:ext cx="1040606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2.17 Transformación de Galileo de Velocidad y Aceleración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19D60-0D01-B647-9F85-8DFEB531C1E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8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13BD6-4E44-7840-AF50-5EC6C0503C22}" type="slidenum">
              <a:rPr lang="es-ES_tradnl"/>
              <a:pPr/>
              <a:t>48</a:t>
            </a:fld>
            <a:endParaRPr lang="es-ES_tradnl"/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522972"/>
              </p:ext>
            </p:extLst>
          </p:nvPr>
        </p:nvGraphicFramePr>
        <p:xfrm>
          <a:off x="2975373" y="1510252"/>
          <a:ext cx="2736056" cy="698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38300" imgH="419100" progId="Equation.DSMT4">
                  <p:embed/>
                </p:oleObj>
              </mc:Choice>
              <mc:Fallback>
                <p:oleObj name="Equation" r:id="rId3" imgW="1638300" imgH="419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5373" y="1510252"/>
                        <a:ext cx="2736056" cy="6988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695570"/>
              </p:ext>
            </p:extLst>
          </p:nvPr>
        </p:nvGraphicFramePr>
        <p:xfrm>
          <a:off x="3669506" y="2668731"/>
          <a:ext cx="1352550" cy="364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9600" imgH="165100" progId="Equation.DSMT4">
                  <p:embed/>
                </p:oleObj>
              </mc:Choice>
              <mc:Fallback>
                <p:oleObj name="Equation" r:id="rId5" imgW="609600" imgH="165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9506" y="2668731"/>
                        <a:ext cx="1352550" cy="364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64861"/>
              </p:ext>
            </p:extLst>
          </p:nvPr>
        </p:nvGraphicFramePr>
        <p:xfrm>
          <a:off x="3170635" y="3431920"/>
          <a:ext cx="2745581" cy="146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68400" imgH="622300" progId="Equation.DSMT4">
                  <p:embed/>
                </p:oleObj>
              </mc:Choice>
              <mc:Fallback>
                <p:oleObj name="Equation" r:id="rId7" imgW="1168400" imgH="6223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0635" y="3431920"/>
                        <a:ext cx="2745581" cy="146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/>
              <a:t>2.18 Trabajo con Sistemas en Movimiento Relativo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54C3-B3FA-0546-A493-4CDA44E26489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02C5-625E-904F-8F9D-B854E474449C}" type="slidenum">
              <a:rPr lang="es-ES_tradnl"/>
              <a:pPr/>
              <a:t>49</a:t>
            </a:fld>
            <a:endParaRPr lang="es-ES_tradnl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669123"/>
              </p:ext>
            </p:extLst>
          </p:nvPr>
        </p:nvGraphicFramePr>
        <p:xfrm>
          <a:off x="2267744" y="1195722"/>
          <a:ext cx="4423172" cy="1550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4691520" imgH="1644120" progId="Word.Picture.8">
                  <p:embed/>
                </p:oleObj>
              </mc:Choice>
              <mc:Fallback>
                <p:oleObj name="Imagen" r:id="rId3" imgW="4691520" imgH="164412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195722"/>
                        <a:ext cx="4423172" cy="15501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23528" y="2355726"/>
            <a:ext cx="7776864" cy="2405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75"/>
              </a:spcBef>
              <a:spcAft>
                <a:spcPts val="375"/>
              </a:spcAft>
            </a:pPr>
            <a:r>
              <a:rPr lang="es-ES_tradnl" sz="2100" dirty="0">
                <a:latin typeface="+mj-lt"/>
                <a:ea typeface="Times New Roman"/>
                <a:cs typeface="Times New Roman"/>
              </a:rPr>
              <a:t>Una persona pretende  cruzar un río desde un punto A a otro B situado en la otra orilla enfrente de ella. El agua del río se mueve hacia la derecha con velocidad u, mientras que el bote que se va a usar puede desarrollar una velocidad v</a:t>
            </a:r>
            <a:r>
              <a:rPr lang="es-ES_tradnl" sz="2100" baseline="-25000" dirty="0">
                <a:latin typeface="+mj-lt"/>
                <a:ea typeface="Times New Roman"/>
                <a:cs typeface="Times New Roman"/>
              </a:rPr>
              <a:t>0 </a:t>
            </a:r>
            <a:r>
              <a:rPr lang="es-ES_tradnl" sz="2100" u="sng" dirty="0">
                <a:latin typeface="+mj-lt"/>
                <a:ea typeface="Times New Roman"/>
                <a:cs typeface="Times New Roman"/>
              </a:rPr>
              <a:t>respecto al agua.</a:t>
            </a:r>
            <a:r>
              <a:rPr lang="es-ES_tradnl" sz="2100" dirty="0">
                <a:latin typeface="+mj-lt"/>
                <a:ea typeface="Times New Roman"/>
                <a:cs typeface="Times New Roman"/>
              </a:rPr>
              <a:t> La pregunta es ¿hacia dónde debe dirigir la proa del bote? y ¿ cuánto demora en cruzar si el ancho del río es d?</a:t>
            </a:r>
            <a:endParaRPr lang="es-UY" sz="2100" dirty="0">
              <a:latin typeface="+mj-lt"/>
              <a:ea typeface="Times New Roman"/>
              <a:cs typeface="Times New Roman"/>
            </a:endParaRPr>
          </a:p>
          <a:p>
            <a:endParaRPr lang="es-ES" sz="2100" dirty="0">
              <a:latin typeface="+mj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000" dirty="0"/>
              <a:t>2.18 Trabajo con Sistemas en Movimiento Relativo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7F77-8337-314C-8DB5-B5570E3C2C56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7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B02C5-625E-904F-8F9D-B854E474449C}" type="slidenum">
              <a:rPr lang="es-ES_tradnl"/>
              <a:pPr/>
              <a:t>50</a:t>
            </a:fld>
            <a:endParaRPr lang="es-ES_tradnl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410607"/>
              </p:ext>
            </p:extLst>
          </p:nvPr>
        </p:nvGraphicFramePr>
        <p:xfrm>
          <a:off x="1298419" y="2031691"/>
          <a:ext cx="5502431" cy="3078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 Publisher Image" r:id="rId3" imgW="3848040" imgH="2152800" progId="PictPub.Image.7">
                  <p:embed/>
                </p:oleObj>
              </mc:Choice>
              <mc:Fallback>
                <p:oleObj name="Picture Publisher Image" r:id="rId3" imgW="3848040" imgH="2152800" progId="PictPub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419" y="2031691"/>
                        <a:ext cx="5502431" cy="30783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259530"/>
              </p:ext>
            </p:extLst>
          </p:nvPr>
        </p:nvGraphicFramePr>
        <p:xfrm>
          <a:off x="2286001" y="1116676"/>
          <a:ext cx="4423172" cy="1550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5" imgW="4691520" imgH="1644120" progId="Word.Picture.8">
                  <p:embed/>
                </p:oleObj>
              </mc:Choice>
              <mc:Fallback>
                <p:oleObj name="Imagen" r:id="rId5" imgW="4691520" imgH="16441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1116676"/>
                        <a:ext cx="4423172" cy="15501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>
            <a:hlinkClick r:id="rId7" tooltip="Movimiento Relativo"/>
          </p:cNvPr>
          <p:cNvSpPr/>
          <p:nvPr/>
        </p:nvSpPr>
        <p:spPr>
          <a:xfrm>
            <a:off x="5544108" y="3705876"/>
            <a:ext cx="2228345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8"/>
              </a:rPr>
              <a:t>Simulación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1045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0636-F228-F94A-B40E-E287E35F512A}" type="datetime6">
              <a:rPr lang="es-UY" smtClean="0"/>
              <a:t>Agosto de 2025</a:t>
            </a:fld>
            <a:endParaRPr lang="es-ES_tradnl"/>
          </a:p>
        </p:txBody>
      </p:sp>
      <p:sp>
        <p:nvSpPr>
          <p:cNvPr id="5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20807-154B-EB4F-B0F5-C000617EF96A}" type="slidenum">
              <a:rPr lang="es-ES_tradnl"/>
              <a:pPr/>
              <a:t>51</a:t>
            </a:fld>
            <a:endParaRPr lang="es-ES_tradnl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375483"/>
              </p:ext>
            </p:extLst>
          </p:nvPr>
        </p:nvGraphicFramePr>
        <p:xfrm>
          <a:off x="457200" y="133025"/>
          <a:ext cx="7485271" cy="4994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 Publisher Image" r:id="rId3" imgW="5410080" imgH="3610080" progId="PictPub.Image.7">
                  <p:embed/>
                </p:oleObj>
              </mc:Choice>
              <mc:Fallback>
                <p:oleObj name="Picture Publisher Image" r:id="rId3" imgW="5410080" imgH="3610080" progId="PictPub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3025"/>
                        <a:ext cx="7485271" cy="49940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Resumen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100454"/>
            <a:ext cx="6164442" cy="358584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dirty="0">
                <a:latin typeface="+mj-lt"/>
              </a:rPr>
              <a:t>¿Qué aprendimos?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Definición de Vector y Operaciones.   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Definimos posición, velocidad y aceleración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Relaciones entre ellas directas e inversas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Tipos de Movimientos MRU y MRUA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Movimiento en un  plano. Proyectil.</a:t>
            </a:r>
          </a:p>
          <a:p>
            <a:pPr lvl="2">
              <a:lnSpc>
                <a:spcPct val="90000"/>
              </a:lnSpc>
            </a:pPr>
            <a:r>
              <a:rPr lang="es-ES" dirty="0">
                <a:latin typeface="+mj-lt"/>
              </a:rPr>
              <a:t>Ecuación horario, Trayectoria. Alcance.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Movimiento en un plano. MCU.</a:t>
            </a:r>
          </a:p>
          <a:p>
            <a:pPr lvl="2">
              <a:lnSpc>
                <a:spcPct val="90000"/>
              </a:lnSpc>
            </a:pPr>
            <a:r>
              <a:rPr lang="es-ES" dirty="0">
                <a:latin typeface="+mj-lt"/>
              </a:rPr>
              <a:t>Velocidad, aceleración.</a:t>
            </a:r>
          </a:p>
          <a:p>
            <a:pPr lvl="2">
              <a:lnSpc>
                <a:spcPct val="90000"/>
              </a:lnSpc>
            </a:pPr>
            <a:r>
              <a:rPr lang="es-ES" dirty="0">
                <a:latin typeface="+mj-lt"/>
              </a:rPr>
              <a:t>Vectores en el MCU</a:t>
            </a:r>
          </a:p>
          <a:p>
            <a:pPr lvl="1">
              <a:lnSpc>
                <a:spcPct val="90000"/>
              </a:lnSpc>
            </a:pPr>
            <a:r>
              <a:rPr lang="es-ES" dirty="0">
                <a:latin typeface="+mj-lt"/>
              </a:rPr>
              <a:t>Movimiento Relativo</a:t>
            </a:r>
          </a:p>
          <a:p>
            <a:pPr lvl="2">
              <a:lnSpc>
                <a:spcPct val="90000"/>
              </a:lnSpc>
            </a:pPr>
            <a:r>
              <a:rPr lang="es-ES" dirty="0">
                <a:latin typeface="+mj-lt"/>
              </a:rPr>
              <a:t>Transformación de Galileo (y de </a:t>
            </a:r>
            <a:r>
              <a:rPr lang="es-ES" dirty="0" err="1">
                <a:latin typeface="+mj-lt"/>
              </a:rPr>
              <a:t>Lorentz</a:t>
            </a:r>
            <a:r>
              <a:rPr lang="es-ES" dirty="0">
                <a:latin typeface="+mj-lt"/>
              </a:rPr>
              <a:t>).</a:t>
            </a:r>
          </a:p>
          <a:p>
            <a:pPr lvl="1">
              <a:lnSpc>
                <a:spcPct val="90000"/>
              </a:lnSpc>
            </a:pPr>
            <a:endParaRPr lang="es-ES" dirty="0">
              <a:latin typeface="+mj-lt"/>
            </a:endParaRPr>
          </a:p>
        </p:txBody>
      </p:sp>
      <p:sp>
        <p:nvSpPr>
          <p:cNvPr id="56322" name="5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1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1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>
              <a:defRPr sz="15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676F3FC-BF27-1941-939C-B474781291B7}" type="slidenum">
              <a:rPr lang="es-ES_tradnl" sz="1050"/>
              <a:pPr/>
              <a:t>52</a:t>
            </a:fld>
            <a:endParaRPr lang="es-ES_tradnl" sz="105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173A-B493-CB40-9C31-9C2F3C6BB1E9}" type="datetime6">
              <a:rPr lang="es-UY" smtClean="0"/>
              <a:t>Agosto de 2025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5553160"/>
      </p:ext>
    </p:extLst>
  </p:cSld>
  <p:clrMapOvr>
    <a:masterClrMapping/>
  </p:clrMapOvr>
</p:sld>
</file>

<file path=ppt/theme/theme1.xml><?xml version="1.0" encoding="utf-8"?>
<a:theme xmlns:a="http://schemas.openxmlformats.org/drawingml/2006/main" name="faccio">
  <a:themeElements>
    <a:clrScheme name="Ni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i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faccio.thmx</Template>
  <TotalTime>10898</TotalTime>
  <Words>1944</Words>
  <Application>Microsoft Macintosh PowerPoint</Application>
  <PresentationFormat>Presentación en pantalla (16:9)</PresentationFormat>
  <Paragraphs>536</Paragraphs>
  <Slides>52</Slides>
  <Notes>47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7</vt:i4>
      </vt:variant>
      <vt:variant>
        <vt:lpstr>Títulos de diapositiva</vt:lpstr>
      </vt:variant>
      <vt:variant>
        <vt:i4>52</vt:i4>
      </vt:variant>
    </vt:vector>
  </HeadingPairs>
  <TitlesOfParts>
    <vt:vector size="67" baseType="lpstr">
      <vt:lpstr>Arial</vt:lpstr>
      <vt:lpstr>Cambria Math</vt:lpstr>
      <vt:lpstr>Garamond</vt:lpstr>
      <vt:lpstr>Symbol</vt:lpstr>
      <vt:lpstr>Times New Roman</vt:lpstr>
      <vt:lpstr>Verdana</vt:lpstr>
      <vt:lpstr>Wingdings</vt:lpstr>
      <vt:lpstr>faccio</vt:lpstr>
      <vt:lpstr>Equation</vt:lpstr>
      <vt:lpstr>Word.Picture.8</vt:lpstr>
      <vt:lpstr>Imagen</vt:lpstr>
      <vt:lpstr>Ecuación</vt:lpstr>
      <vt:lpstr>Picture</vt:lpstr>
      <vt:lpstr>Hoja de cálculo</vt:lpstr>
      <vt:lpstr>Picture Publisher Image</vt:lpstr>
      <vt:lpstr>Curso de Física 101 Cinemática</vt:lpstr>
      <vt:lpstr>Punteo</vt:lpstr>
      <vt:lpstr>2.1 Porqué la masa puntual y cómo describir su posición</vt:lpstr>
      <vt:lpstr>2.2 Definición de Vector</vt:lpstr>
      <vt:lpstr>Ejemplo: Vectores en Espacio Curvo</vt:lpstr>
      <vt:lpstr>Presentación de PowerPoint</vt:lpstr>
      <vt:lpstr>2.3 Operaciones con Vectores</vt:lpstr>
      <vt:lpstr>2.3 Productos con Vectores</vt:lpstr>
      <vt:lpstr>2.3 Productos con Vectores</vt:lpstr>
      <vt:lpstr>2.3 Productos con Vectores</vt:lpstr>
      <vt:lpstr>Ejercicio:</vt:lpstr>
      <vt:lpstr>2.3 Productos con Vectores</vt:lpstr>
      <vt:lpstr>2.3 Productos con Vectores</vt:lpstr>
      <vt:lpstr>2.3 Productos con Vectores</vt:lpstr>
      <vt:lpstr>Ejercicio: Área de un triángulo</vt:lpstr>
      <vt:lpstr>2.4 Posición en Función del tiempo</vt:lpstr>
      <vt:lpstr>2.4 Posición en Función del tiempo</vt:lpstr>
      <vt:lpstr>2.5 Velocidad en Función del tiempo</vt:lpstr>
      <vt:lpstr>2.5 Velocidad en Función del tiempo</vt:lpstr>
      <vt:lpstr>Ejercicio:</vt:lpstr>
      <vt:lpstr>2.7 Relaciones integrales</vt:lpstr>
      <vt:lpstr>2.7 Relaciones integrales</vt:lpstr>
      <vt:lpstr>2.8 MRU y MRUA</vt:lpstr>
      <vt:lpstr>2.8 MRUA a=a0 (constante)</vt:lpstr>
      <vt:lpstr>2.9 Cinemática en tres dimensiones</vt:lpstr>
      <vt:lpstr>2.9 Cinemática en tres dimensiones</vt:lpstr>
      <vt:lpstr>2.10 Movimiento en un plano</vt:lpstr>
      <vt:lpstr>2.11 Movimiento del Proyectil</vt:lpstr>
      <vt:lpstr>Presentación de PowerPoint</vt:lpstr>
      <vt:lpstr>Presentación de PowerPoint</vt:lpstr>
      <vt:lpstr>Presentación de PowerPoint</vt:lpstr>
      <vt:lpstr>Problema Movimiento de Proyectil</vt:lpstr>
      <vt:lpstr>2.13 Movimiento Circular</vt:lpstr>
      <vt:lpstr>Presentación de PowerPoint</vt:lpstr>
      <vt:lpstr>Presentación de PowerPoint</vt:lpstr>
      <vt:lpstr>2.13 La dirección del vector velocidad</vt:lpstr>
      <vt:lpstr>2.13 La dirección del vector aceleración</vt:lpstr>
      <vt:lpstr>Presentación de PowerPoint</vt:lpstr>
      <vt:lpstr>2.14 Cantidades Vectoriales en MCU</vt:lpstr>
      <vt:lpstr>Presentación de PowerPoint</vt:lpstr>
      <vt:lpstr>Presentación de PowerPoint</vt:lpstr>
      <vt:lpstr>2.15 Movimiento Relativo</vt:lpstr>
      <vt:lpstr>Caso 1: Traslación</vt:lpstr>
      <vt:lpstr>Observadores en reposo entre sí</vt:lpstr>
      <vt:lpstr>2.16 Transformación de Galileo</vt:lpstr>
      <vt:lpstr>Presentación de PowerPoint</vt:lpstr>
      <vt:lpstr>2.16 Transformación de Galileo</vt:lpstr>
      <vt:lpstr>2.17 Transformación de Galileo de Velocidad y Aceleración</vt:lpstr>
      <vt:lpstr>2.18 Trabajo con Sistemas en Movimiento Relativo</vt:lpstr>
      <vt:lpstr>2.18 Trabajo con Sistemas en Movimiento Relativo</vt:lpstr>
      <vt:lpstr>Presentación de PowerPoint</vt:lpstr>
      <vt:lpstr>Resumen</vt:lpstr>
    </vt:vector>
  </TitlesOfParts>
  <Company>Catedra de Física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Cinemática del Punto</dc:title>
  <dc:creator>Ricky</dc:creator>
  <cp:lastModifiedBy>Ricardo Faccio</cp:lastModifiedBy>
  <cp:revision>181</cp:revision>
  <cp:lastPrinted>2023-08-02T12:47:25Z</cp:lastPrinted>
  <dcterms:created xsi:type="dcterms:W3CDTF">2000-08-09T19:18:36Z</dcterms:created>
  <dcterms:modified xsi:type="dcterms:W3CDTF">2025-08-04T14:01:41Z</dcterms:modified>
</cp:coreProperties>
</file>