
<file path=[Content_Types].xml><?xml version="1.0" encoding="utf-8"?>
<Types xmlns="http://schemas.openxmlformats.org/package/2006/content-types">
  <Default Extension="xml" ContentType="application/xml"/>
  <Default Extension="mov" ContentType="video/quicktime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16"/>
  </p:notesMasterIdLst>
  <p:sldIdLst>
    <p:sldId id="256" r:id="rId2"/>
    <p:sldId id="300" r:id="rId3"/>
    <p:sldId id="302" r:id="rId4"/>
    <p:sldId id="301" r:id="rId5"/>
    <p:sldId id="303" r:id="rId6"/>
    <p:sldId id="309" r:id="rId7"/>
    <p:sldId id="304" r:id="rId8"/>
    <p:sldId id="305" r:id="rId9"/>
    <p:sldId id="306" r:id="rId10"/>
    <p:sldId id="308" r:id="rId11"/>
    <p:sldId id="295" r:id="rId12"/>
    <p:sldId id="264" r:id="rId13"/>
    <p:sldId id="296" r:id="rId14"/>
    <p:sldId id="299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73" autoAdjust="0"/>
    <p:restoredTop sz="92255" autoAdjust="0"/>
  </p:normalViewPr>
  <p:slideViewPr>
    <p:cSldViewPr>
      <p:cViewPr varScale="1">
        <p:scale>
          <a:sx n="118" d="100"/>
          <a:sy n="118" d="100"/>
        </p:scale>
        <p:origin x="210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7" d="100"/>
          <a:sy n="37" d="100"/>
        </p:scale>
        <p:origin x="-145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75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75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75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0AA1303-E5B9-6741-BDA4-BA2658E80129}" type="slidenum">
              <a:rPr lang="es-ES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98612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en-US" smtClean="0"/>
              <a:t>Clic para editar título</a:t>
            </a:r>
            <a:endParaRPr lang="es-ES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 smtClean="0"/>
              <a:t>Haga clic para modificar el estilo de subtítulo del patrón</a:t>
            </a:r>
            <a:endParaRPr lang="es-ES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9302650-D5F6-5A4F-A218-DDE63D54AA6F}" type="slidenum">
              <a:rPr lang="es-ES" smtClean="0"/>
              <a:pPr/>
              <a:t>‹Nr.›</a:t>
            </a:fld>
            <a:endParaRPr lang="es-ES"/>
          </a:p>
        </p:txBody>
      </p:sp>
      <p:grpSp>
        <p:nvGrpSpPr>
          <p:cNvPr id="51207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1208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UY"/>
            </a:p>
          </p:txBody>
        </p:sp>
        <p:sp>
          <p:nvSpPr>
            <p:cNvPr id="51209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UY"/>
            </a:p>
          </p:txBody>
        </p:sp>
        <p:sp>
          <p:nvSpPr>
            <p:cNvPr id="51210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UY"/>
            </a:p>
          </p:txBody>
        </p:sp>
      </p:grpSp>
    </p:spTree>
    <p:extLst>
      <p:ext uri="{BB962C8B-B14F-4D97-AF65-F5344CB8AC3E}">
        <p14:creationId xmlns:p14="http://schemas.microsoft.com/office/powerpoint/2010/main" val="136518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 para editar título</a:t>
            </a:r>
            <a:endParaRPr lang="es-U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U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302650-D5F6-5A4F-A218-DDE63D54AA6F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0383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 para editar título</a:t>
            </a:r>
            <a:endParaRPr lang="es-U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302650-D5F6-5A4F-A218-DDE63D54AA6F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089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 para editar título</a:t>
            </a:r>
            <a:endParaRPr lang="es-U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U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U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302650-D5F6-5A4F-A218-DDE63D54AA6F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3455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 para editar título</a:t>
            </a:r>
            <a:endParaRPr lang="es-U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U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U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302650-D5F6-5A4F-A218-DDE63D54AA6F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05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 para editar título</a:t>
            </a:r>
            <a:endParaRPr lang="es-U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302650-D5F6-5A4F-A218-DDE63D54AA6F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1595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302650-D5F6-5A4F-A218-DDE63D54AA6F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702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 para editar título</a:t>
            </a:r>
            <a:endParaRPr lang="es-U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U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302650-D5F6-5A4F-A218-DDE63D54AA6F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956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 para editar título</a:t>
            </a:r>
            <a:endParaRPr lang="es-U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Arrastre la imagen al marcador de posición o haga clic en el icono para agregar</a:t>
            </a:r>
            <a:endParaRPr lang="es-U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302650-D5F6-5A4F-A218-DDE63D54AA6F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465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 para editar título</a:t>
            </a:r>
            <a:endParaRPr lang="es-U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U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302650-D5F6-5A4F-A218-DDE63D54AA6F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1021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 para editar título</a:t>
            </a:r>
            <a:endParaRPr lang="es-U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U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302650-D5F6-5A4F-A218-DDE63D54AA6F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722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 para editar título</a:t>
            </a:r>
            <a:endParaRPr lang="es-UY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UY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UY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UY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U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>
                <a:latin typeface="Verdana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9302650-D5F6-5A4F-A218-DDE63D54AA6F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665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9302650-D5F6-5A4F-A218-DDE63D54AA6F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5174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49302650-D5F6-5A4F-A218-DDE63D54AA6F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" sz="2400">
              <a:latin typeface="Times New Roman" pitchFamily="18" charset="0"/>
            </a:endParaRPr>
          </a:p>
        </p:txBody>
      </p:sp>
      <p:sp>
        <p:nvSpPr>
          <p:cNvPr id="50184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UY"/>
          </a:p>
        </p:txBody>
      </p:sp>
      <p:sp>
        <p:nvSpPr>
          <p:cNvPr id="50185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" sz="2400">
              <a:latin typeface="Times New Roman" pitchFamily="18" charset="0"/>
            </a:endParaRPr>
          </a:p>
        </p:txBody>
      </p:sp>
      <p:sp>
        <p:nvSpPr>
          <p:cNvPr id="50186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" sz="24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513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pslc.ws/modelhtms/atasty3pdb.htm" TargetMode="External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hyperlink" Target="https://en.wikipedia.org/wiki/Acetone" TargetMode="External"/><Relationship Id="rId20" Type="http://schemas.openxmlformats.org/officeDocument/2006/relationships/hyperlink" Target="https://en.wikipedia.org/wiki/Polyurethane" TargetMode="External"/><Relationship Id="rId21" Type="http://schemas.openxmlformats.org/officeDocument/2006/relationships/hyperlink" Target="https://en.wikipedia.org/wiki/Polyethylene_terephthalate" TargetMode="External"/><Relationship Id="rId22" Type="http://schemas.openxmlformats.org/officeDocument/2006/relationships/hyperlink" Target="https://en.wikipedia.org/wiki/Nylon_6,6" TargetMode="External"/><Relationship Id="rId23" Type="http://schemas.openxmlformats.org/officeDocument/2006/relationships/hyperlink" Target="https://en.wikipedia.org/wiki/Poly(methyl_methacrylate)" TargetMode="External"/><Relationship Id="rId24" Type="http://schemas.openxmlformats.org/officeDocument/2006/relationships/hyperlink" Target="https://en.wikipedia.org/wiki/(Hydroxyethyl)methacrylate" TargetMode="External"/><Relationship Id="rId25" Type="http://schemas.openxmlformats.org/officeDocument/2006/relationships/hyperlink" Target="https://en.wikipedia.org/wiki/Hildebrand_solubility_parameter#cite_note-kwok-4" TargetMode="External"/><Relationship Id="rId26" Type="http://schemas.openxmlformats.org/officeDocument/2006/relationships/hyperlink" Target="https://en.wikipedia.org/wiki/Polyhydroxyethylmethacrylate" TargetMode="External"/><Relationship Id="rId27" Type="http://schemas.openxmlformats.org/officeDocument/2006/relationships/hyperlink" Target="https://en.wikipedia.org/wiki/Ethylene_Glycol" TargetMode="External"/><Relationship Id="rId10" Type="http://schemas.openxmlformats.org/officeDocument/2006/relationships/hyperlink" Target="https://en.wikipedia.org/wiki/2-propanol" TargetMode="External"/><Relationship Id="rId11" Type="http://schemas.openxmlformats.org/officeDocument/2006/relationships/hyperlink" Target="https://en.wikipedia.org/wiki/Ethanol" TargetMode="External"/><Relationship Id="rId12" Type="http://schemas.openxmlformats.org/officeDocument/2006/relationships/hyperlink" Target="https://en.wikipedia.org/wiki/PTFE" TargetMode="External"/><Relationship Id="rId13" Type="http://schemas.openxmlformats.org/officeDocument/2006/relationships/hyperlink" Target="https://en.wikipedia.org/wiki/Hildebrand_solubility_parameter#cite_note-jstoffer-2" TargetMode="External"/><Relationship Id="rId14" Type="http://schemas.openxmlformats.org/officeDocument/2006/relationships/hyperlink" Target="https://en.wikipedia.org/wiki/Poly(ethylene)" TargetMode="External"/><Relationship Id="rId15" Type="http://schemas.openxmlformats.org/officeDocument/2006/relationships/hyperlink" Target="https://en.wikipedia.org/wiki/Poly(propylene)" TargetMode="External"/><Relationship Id="rId16" Type="http://schemas.openxmlformats.org/officeDocument/2006/relationships/hyperlink" Target="https://en.wikipedia.org/wiki/Hildebrand_solubility_parameter#cite_note-vandenburg-3" TargetMode="External"/><Relationship Id="rId17" Type="http://schemas.openxmlformats.org/officeDocument/2006/relationships/hyperlink" Target="https://en.wikipedia.org/wiki/Poly(styrene)" TargetMode="External"/><Relationship Id="rId18" Type="http://schemas.openxmlformats.org/officeDocument/2006/relationships/hyperlink" Target="https://en.wikipedia.org/wiki/Poly(phenylene_oxide)" TargetMode="External"/><Relationship Id="rId19" Type="http://schemas.openxmlformats.org/officeDocument/2006/relationships/hyperlink" Target="https://en.wikipedia.org/wiki/PVC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n.wikipedia.org/wiki/Hildebrand_solubility_parameter#cite_note-burke-1" TargetMode="External"/><Relationship Id="rId3" Type="http://schemas.openxmlformats.org/officeDocument/2006/relationships/hyperlink" Target="https://en.wikipedia.org/wiki/N-Pentane" TargetMode="External"/><Relationship Id="rId4" Type="http://schemas.openxmlformats.org/officeDocument/2006/relationships/hyperlink" Target="https://en.wikipedia.org/wiki/N-hexane" TargetMode="External"/><Relationship Id="rId5" Type="http://schemas.openxmlformats.org/officeDocument/2006/relationships/hyperlink" Target="https://en.wikipedia.org/wiki/Diethyl_Ether" TargetMode="External"/><Relationship Id="rId6" Type="http://schemas.openxmlformats.org/officeDocument/2006/relationships/hyperlink" Target="https://en.wikipedia.org/wiki/Ethyl_Acetate" TargetMode="External"/><Relationship Id="rId7" Type="http://schemas.openxmlformats.org/officeDocument/2006/relationships/hyperlink" Target="https://en.wikipedia.org/wiki/Chloroform" TargetMode="External"/><Relationship Id="rId8" Type="http://schemas.openxmlformats.org/officeDocument/2006/relationships/hyperlink" Target="https://en.wikipedia.org/wiki/Dichloromethane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youtu.be/h9Jx8NRkWTo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5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ES" sz="6000" dirty="0" err="1" smtClean="0"/>
              <a:t>Poliestireno</a:t>
            </a:r>
            <a:endParaRPr lang="es-ES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Introducción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Polímero resulta de la polimerización de Estireno</a:t>
            </a:r>
            <a:endParaRPr lang="es-ES_tradn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805112"/>
            <a:ext cx="4902200" cy="21209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115616" y="6371495"/>
            <a:ext cx="4352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dirty="0">
                <a:hlinkClick r:id="rId3"/>
              </a:rPr>
              <a:t>http://</a:t>
            </a:r>
            <a:r>
              <a:rPr lang="es-ES_tradnl" dirty="0" err="1">
                <a:hlinkClick r:id="rId3"/>
              </a:rPr>
              <a:t>pslc.ws</a:t>
            </a:r>
            <a:r>
              <a:rPr lang="es-ES_tradnl" dirty="0">
                <a:hlinkClick r:id="rId3"/>
              </a:rPr>
              <a:t>/</a:t>
            </a:r>
            <a:r>
              <a:rPr lang="es-ES_tradnl" dirty="0" err="1">
                <a:hlinkClick r:id="rId3"/>
              </a:rPr>
              <a:t>modelhtms</a:t>
            </a:r>
            <a:r>
              <a:rPr lang="es-ES_tradnl" dirty="0">
                <a:hlinkClick r:id="rId3"/>
              </a:rPr>
              <a:t>/atasty3pdb.htm</a:t>
            </a:r>
            <a:endParaRPr lang="es-ES_tradnl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852" y="3284984"/>
            <a:ext cx="3520931" cy="35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714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Comparación</a:t>
            </a:r>
            <a:endParaRPr lang="es-ES_tradn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1700808"/>
            <a:ext cx="6350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250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Nafta o Gasolina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/>
          <a:lstStyle/>
          <a:p>
            <a:r>
              <a:rPr lang="es-ES_tradnl" dirty="0" smtClean="0"/>
              <a:t>Producto refinado del petróleo, que resulta en una mezcla de hidrocarburos y aditivos. La composición varia según:</a:t>
            </a:r>
          </a:p>
          <a:p>
            <a:pPr lvl="1"/>
            <a:r>
              <a:rPr lang="es-ES_tradnl" dirty="0" smtClean="0"/>
              <a:t>4-8</a:t>
            </a:r>
            <a:r>
              <a:rPr lang="es-ES_tradnl" dirty="0"/>
              <a:t>% </a:t>
            </a:r>
            <a:r>
              <a:rPr lang="es-ES_tradnl" dirty="0" smtClean="0"/>
              <a:t>alcanos; </a:t>
            </a:r>
          </a:p>
          <a:p>
            <a:pPr lvl="1"/>
            <a:r>
              <a:rPr lang="es-ES_tradnl" dirty="0" smtClean="0"/>
              <a:t>2-5</a:t>
            </a:r>
            <a:r>
              <a:rPr lang="es-ES_tradnl" dirty="0"/>
              <a:t>% </a:t>
            </a:r>
            <a:r>
              <a:rPr lang="es-ES_tradnl" dirty="0" smtClean="0"/>
              <a:t>alquenos; </a:t>
            </a:r>
          </a:p>
          <a:p>
            <a:pPr lvl="1"/>
            <a:r>
              <a:rPr lang="es-ES_tradnl" dirty="0" smtClean="0"/>
              <a:t>25-40</a:t>
            </a:r>
            <a:r>
              <a:rPr lang="es-ES_tradnl" dirty="0"/>
              <a:t>% </a:t>
            </a:r>
            <a:r>
              <a:rPr lang="es-ES_tradnl" dirty="0" err="1" smtClean="0"/>
              <a:t>isoalcanos</a:t>
            </a:r>
            <a:r>
              <a:rPr lang="es-ES_tradnl" dirty="0" smtClean="0"/>
              <a:t>;</a:t>
            </a:r>
          </a:p>
          <a:p>
            <a:pPr lvl="1"/>
            <a:r>
              <a:rPr lang="es-ES_tradnl" dirty="0" smtClean="0"/>
              <a:t>3-7</a:t>
            </a:r>
            <a:r>
              <a:rPr lang="es-ES_tradnl" dirty="0"/>
              <a:t>% </a:t>
            </a:r>
            <a:r>
              <a:rPr lang="es-ES_tradnl" dirty="0" err="1" smtClean="0"/>
              <a:t>cicloalcanos</a:t>
            </a:r>
            <a:endParaRPr lang="es-ES_tradnl" dirty="0" smtClean="0"/>
          </a:p>
          <a:p>
            <a:pPr lvl="1"/>
            <a:r>
              <a:rPr lang="es-ES_tradnl" dirty="0" smtClean="0"/>
              <a:t>l-4</a:t>
            </a:r>
            <a:r>
              <a:rPr lang="es-ES_tradnl" dirty="0"/>
              <a:t>% </a:t>
            </a:r>
            <a:r>
              <a:rPr lang="es-ES_tradnl" dirty="0" err="1" smtClean="0"/>
              <a:t>cicloalquenos</a:t>
            </a:r>
            <a:endParaRPr lang="es-ES_tradnl" dirty="0" smtClean="0"/>
          </a:p>
          <a:p>
            <a:pPr lvl="1"/>
            <a:r>
              <a:rPr lang="es-ES_tradnl" dirty="0" smtClean="0"/>
              <a:t>20-50</a:t>
            </a:r>
            <a:r>
              <a:rPr lang="es-ES_tradnl" dirty="0"/>
              <a:t>% </a:t>
            </a:r>
            <a:r>
              <a:rPr lang="es-ES_tradnl" dirty="0" smtClean="0"/>
              <a:t>de aromáticos</a:t>
            </a:r>
          </a:p>
          <a:p>
            <a:pPr lvl="1"/>
            <a:r>
              <a:rPr lang="es-ES_tradnl" dirty="0" smtClean="0"/>
              <a:t>(</a:t>
            </a:r>
            <a:r>
              <a:rPr lang="es-ES_tradnl" dirty="0"/>
              <a:t>0.5-2.5% </a:t>
            </a:r>
            <a:r>
              <a:rPr lang="es-ES_tradnl" dirty="0" smtClean="0"/>
              <a:t>Benceno) </a:t>
            </a:r>
            <a:endParaRPr lang="es-ES_tradnl" dirty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186861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 smtClean="0"/>
              <a:t>Diesel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Es una mezcla compleja que mezcla hidrocarburos alifáticos y aromáticos. Los alcanos alifáticos (parafinas) y </a:t>
            </a:r>
            <a:r>
              <a:rPr lang="es-ES_tradnl" dirty="0" err="1" smtClean="0"/>
              <a:t>cicloalcanos</a:t>
            </a:r>
            <a:r>
              <a:rPr lang="es-ES_tradnl" dirty="0" smtClean="0"/>
              <a:t> (naftenos) son saturados y componen aproximadamente el 80-90% del fuel </a:t>
            </a:r>
            <a:r>
              <a:rPr lang="es-ES_tradnl" dirty="0" err="1" smtClean="0"/>
              <a:t>oil</a:t>
            </a:r>
            <a:r>
              <a:rPr lang="es-ES_tradnl" dirty="0" smtClean="0"/>
              <a:t>. </a:t>
            </a:r>
          </a:p>
          <a:p>
            <a:r>
              <a:rPr lang="es-ES_tradnl" dirty="0" smtClean="0"/>
              <a:t>Compuestos aromáticos (ej. benceno) </a:t>
            </a:r>
            <a:r>
              <a:rPr lang="es-ES_tradnl" dirty="0" smtClean="0"/>
              <a:t>componen sólo </a:t>
            </a:r>
            <a:r>
              <a:rPr lang="es-ES_tradnl" dirty="0" smtClean="0"/>
              <a:t>10-20</a:t>
            </a:r>
            <a:r>
              <a:rPr lang="es-ES_tradnl" dirty="0" smtClean="0"/>
              <a:t>%.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016961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Comparación</a:t>
            </a:r>
            <a:endParaRPr lang="es-ES_tradn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1700808"/>
            <a:ext cx="6350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11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Mejores Solvente para un Soluto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Grado </a:t>
            </a:r>
            <a:r>
              <a:rPr lang="es-ES_tradnl" dirty="0"/>
              <a:t>de Solubilidad de </a:t>
            </a:r>
            <a:r>
              <a:rPr lang="es-ES_tradnl" dirty="0" err="1" smtClean="0"/>
              <a:t>Hildebrand</a:t>
            </a:r>
            <a:r>
              <a:rPr lang="es-ES_tradnl" dirty="0" smtClean="0"/>
              <a:t> (HSP):</a:t>
            </a:r>
          </a:p>
          <a:p>
            <a:pPr lvl="1"/>
            <a:r>
              <a:rPr lang="es-ES_tradnl" dirty="0" smtClean="0"/>
              <a:t>Estima de forma cuantitativa el grado de interacción entre materiales diferentes</a:t>
            </a:r>
          </a:p>
          <a:p>
            <a:pPr lvl="1"/>
            <a:r>
              <a:rPr lang="es-ES_tradnl" dirty="0" smtClean="0"/>
              <a:t>Soluto y solvente con iguales valores </a:t>
            </a:r>
            <a:r>
              <a:rPr lang="es-ES_tradnl" dirty="0" smtClean="0"/>
              <a:t>permiten una </a:t>
            </a:r>
            <a:r>
              <a:rPr lang="es-ES_tradnl" dirty="0" smtClean="0"/>
              <a:t>mejor disolución.</a:t>
            </a:r>
          </a:p>
          <a:p>
            <a:pPr lvl="1"/>
            <a:r>
              <a:rPr lang="es-ES_tradnl" dirty="0"/>
              <a:t>La </a:t>
            </a:r>
            <a:r>
              <a:rPr lang="es-ES_tradnl" dirty="0" smtClean="0"/>
              <a:t>interpretación de </a:t>
            </a:r>
            <a:r>
              <a:rPr lang="es-ES_tradnl" dirty="0" err="1" smtClean="0"/>
              <a:t>Hildebrand</a:t>
            </a:r>
            <a:r>
              <a:rPr lang="es-ES_tradnl" dirty="0" smtClean="0"/>
              <a:t> </a:t>
            </a:r>
            <a:r>
              <a:rPr lang="es-ES_tradnl" dirty="0"/>
              <a:t>supone que materiales con una capacidad determinada de "separarse" de ellos mismos </a:t>
            </a:r>
            <a:r>
              <a:rPr lang="es-ES_tradnl" dirty="0" smtClean="0"/>
              <a:t>de forma semejante </a:t>
            </a:r>
            <a:r>
              <a:rPr lang="es-ES_tradnl" dirty="0"/>
              <a:t>tenderán a ser </a:t>
            </a:r>
            <a:r>
              <a:rPr lang="es-ES_tradnl" dirty="0" smtClean="0"/>
              <a:t>miscibles entre sí.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640962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graphicFrame>
        <p:nvGraphicFramePr>
          <p:cNvPr id="10" name="Marcador de contenido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7384425"/>
              </p:ext>
            </p:extLst>
          </p:nvPr>
        </p:nvGraphicFramePr>
        <p:xfrm>
          <a:off x="179512" y="0"/>
          <a:ext cx="8856984" cy="68579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2328"/>
                <a:gridCol w="2952328"/>
                <a:gridCol w="2952328"/>
              </a:tblGrid>
              <a:tr h="28532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dirty="0" err="1">
                          <a:effectLst/>
                        </a:rPr>
                        <a:t>Substance</a:t>
                      </a:r>
                      <a:endParaRPr lang="es-ES_trad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172115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dirty="0" err="1">
                          <a:effectLst/>
                        </a:rPr>
                        <a:t>δ</a:t>
                      </a:r>
                      <a:r>
                        <a:rPr lang="es-ES_tradnl" sz="1100" u="none" strike="noStrike" baseline="30000" dirty="0">
                          <a:effectLst/>
                          <a:hlinkClick r:id="rId2"/>
                        </a:rPr>
                        <a:t>[1]</a:t>
                      </a:r>
                      <a:r>
                        <a:rPr lang="es-ES_tradnl" sz="1400" dirty="0">
                          <a:effectLst/>
                        </a:rPr>
                        <a:t> [cal</a:t>
                      </a:r>
                      <a:r>
                        <a:rPr lang="es-ES_tradnl" sz="1100" baseline="30000" dirty="0">
                          <a:effectLst/>
                        </a:rPr>
                        <a:t>1/2</a:t>
                      </a:r>
                      <a:r>
                        <a:rPr lang="es-ES_tradnl" sz="1400" dirty="0">
                          <a:effectLst/>
                        </a:rPr>
                        <a:t> cm</a:t>
                      </a:r>
                      <a:r>
                        <a:rPr lang="es-ES_tradnl" sz="1100" baseline="30000" dirty="0">
                          <a:effectLst/>
                        </a:rPr>
                        <a:t>−3/2</a:t>
                      </a:r>
                      <a:r>
                        <a:rPr lang="es-ES_tradnl" sz="1400" dirty="0">
                          <a:effectLst/>
                        </a:rPr>
                        <a:t>]</a:t>
                      </a:r>
                      <a:endParaRPr lang="es-ES_trad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172115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δ [MPa</a:t>
                      </a:r>
                      <a:r>
                        <a:rPr lang="es-ES_tradnl" sz="1100" baseline="30000">
                          <a:effectLst/>
                        </a:rPr>
                        <a:t>1/2</a:t>
                      </a:r>
                      <a:r>
                        <a:rPr lang="es-ES_tradnl" sz="1400">
                          <a:effectLst/>
                        </a:rPr>
                        <a:t>]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172115" marT="26227" marB="26227" anchor="ctr"/>
                </a:tc>
              </a:tr>
              <a:tr h="28532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u="none" strike="noStrike" dirty="0" smtClean="0">
                          <a:solidFill>
                            <a:schemeClr val="tx1"/>
                          </a:solidFill>
                          <a:effectLst/>
                          <a:hlinkClick r:id="rId3" tooltip="N-Pentane"/>
                        </a:rPr>
                        <a:t>n-Pentane</a:t>
                      </a:r>
                      <a:endParaRPr lang="es-ES_tradnl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7.0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14.4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</a:tr>
              <a:tr h="28532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u="none" strike="noStrike" dirty="0" smtClean="0">
                          <a:solidFill>
                            <a:schemeClr val="tx1"/>
                          </a:solidFill>
                          <a:effectLst/>
                          <a:hlinkClick r:id="rId4" tooltip="N-hexane"/>
                        </a:rPr>
                        <a:t>n-hexane</a:t>
                      </a:r>
                      <a:endParaRPr lang="es-ES_tradnl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7.24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14.9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</a:tr>
              <a:tr h="28532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u="none" strike="noStrike" dirty="0" smtClean="0">
                          <a:solidFill>
                            <a:schemeClr val="tx1"/>
                          </a:solidFill>
                          <a:effectLst/>
                          <a:hlinkClick r:id="rId5" tooltip="Diethyl Ether"/>
                        </a:rPr>
                        <a:t>Diethyl Ether</a:t>
                      </a:r>
                      <a:endParaRPr lang="es-ES_tradnl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7.62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15.4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</a:tr>
              <a:tr h="28532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u="none" strike="noStrike" dirty="0" smtClean="0">
                          <a:solidFill>
                            <a:schemeClr val="tx1"/>
                          </a:solidFill>
                          <a:effectLst/>
                          <a:hlinkClick r:id="rId6" tooltip="Ethyl Acetate"/>
                        </a:rPr>
                        <a:t>Ethyl Acetate</a:t>
                      </a:r>
                      <a:endParaRPr lang="es-ES_tradnl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dirty="0">
                          <a:effectLst/>
                        </a:rPr>
                        <a:t>9.1</a:t>
                      </a:r>
                      <a:endParaRPr lang="es-ES_trad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18.2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</a:tr>
              <a:tr h="28532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u="none" strike="noStrike" dirty="0" smtClean="0">
                          <a:solidFill>
                            <a:schemeClr val="tx1"/>
                          </a:solidFill>
                          <a:effectLst/>
                          <a:hlinkClick r:id="rId7" tooltip="Chloroform"/>
                        </a:rPr>
                        <a:t>Chloroform</a:t>
                      </a:r>
                      <a:endParaRPr lang="es-ES_tradnl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dirty="0">
                          <a:effectLst/>
                        </a:rPr>
                        <a:t>9.21</a:t>
                      </a:r>
                      <a:endParaRPr lang="es-ES_trad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18.7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</a:tr>
              <a:tr h="28532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u="none" strike="noStrike" dirty="0" smtClean="0">
                          <a:solidFill>
                            <a:schemeClr val="tx1"/>
                          </a:solidFill>
                          <a:effectLst/>
                          <a:hlinkClick r:id="rId8" tooltip="Dichloromethane"/>
                        </a:rPr>
                        <a:t>Dichloromethane</a:t>
                      </a:r>
                      <a:endParaRPr lang="es-ES_tradnl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9.93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19.8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</a:tr>
              <a:tr h="28532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u="none" strike="noStrike" dirty="0" smtClean="0">
                          <a:solidFill>
                            <a:schemeClr val="tx1"/>
                          </a:solidFill>
                          <a:effectLst/>
                          <a:hlinkClick r:id="rId9" tooltip="Acetone"/>
                        </a:rPr>
                        <a:t>Acetone</a:t>
                      </a:r>
                      <a:endParaRPr lang="es-ES_tradnl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dirty="0">
                          <a:effectLst/>
                        </a:rPr>
                        <a:t>9.77</a:t>
                      </a:r>
                      <a:endParaRPr lang="es-ES_trad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19.9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</a:tr>
              <a:tr h="28532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u="none" strike="noStrike" dirty="0" smtClean="0">
                          <a:solidFill>
                            <a:schemeClr val="tx1"/>
                          </a:solidFill>
                          <a:effectLst/>
                          <a:hlinkClick r:id="rId10" tooltip="2-propanol"/>
                        </a:rPr>
                        <a:t>2-propanol</a:t>
                      </a:r>
                      <a:endParaRPr lang="es-ES_tradnl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11.6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23.8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</a:tr>
              <a:tr h="28532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u="none" strike="noStrike" dirty="0" smtClean="0">
                          <a:solidFill>
                            <a:schemeClr val="tx1"/>
                          </a:solidFill>
                          <a:effectLst/>
                          <a:hlinkClick r:id="rId11" tooltip="Ethanol"/>
                        </a:rPr>
                        <a:t>Ethanol</a:t>
                      </a:r>
                      <a:endParaRPr lang="es-ES_tradnl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12.92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dirty="0">
                          <a:effectLst/>
                        </a:rPr>
                        <a:t>26.5</a:t>
                      </a:r>
                      <a:endParaRPr lang="es-ES_trad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</a:tr>
              <a:tr h="322274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u="none" strike="noStrike" dirty="0" smtClean="0">
                          <a:solidFill>
                            <a:schemeClr val="tx1"/>
                          </a:solidFill>
                          <a:effectLst/>
                          <a:hlinkClick r:id="rId12" tooltip="PTFE"/>
                        </a:rPr>
                        <a:t>PTFE</a:t>
                      </a:r>
                      <a:endParaRPr lang="es-ES_tradnl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6.2</a:t>
                      </a:r>
                      <a:r>
                        <a:rPr lang="es-ES_tradnl" sz="1100" u="none" strike="noStrike" baseline="30000">
                          <a:effectLst/>
                          <a:hlinkClick r:id="rId13"/>
                        </a:rPr>
                        <a:t>[2]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/>
                      <a:endParaRPr lang="es-ES_tradnl" sz="1600">
                        <a:effectLst/>
                        <a:latin typeface="Calibri" charset="0"/>
                      </a:endParaRPr>
                    </a:p>
                  </a:txBody>
                  <a:tcPr marL="52454" marR="52454" marT="26227" marB="26227" anchor="ctr"/>
                </a:tc>
              </a:tr>
              <a:tr h="322274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u="none" strike="noStrike" dirty="0" smtClean="0">
                          <a:solidFill>
                            <a:schemeClr val="tx1"/>
                          </a:solidFill>
                          <a:effectLst/>
                          <a:hlinkClick r:id="rId14" tooltip="Poly(ethylene)"/>
                        </a:rPr>
                        <a:t>Poly(ethylene)</a:t>
                      </a:r>
                      <a:endParaRPr lang="es-ES_tradnl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7.9</a:t>
                      </a:r>
                      <a:r>
                        <a:rPr lang="es-ES_tradnl" sz="1100" u="none" strike="noStrike" baseline="30000">
                          <a:effectLst/>
                          <a:hlinkClick r:id="rId13"/>
                        </a:rPr>
                        <a:t>[2]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/>
                      <a:endParaRPr lang="es-ES_tradnl" sz="1600" dirty="0">
                        <a:effectLst/>
                        <a:latin typeface="Calibri" charset="0"/>
                      </a:endParaRPr>
                    </a:p>
                  </a:txBody>
                  <a:tcPr marL="52454" marR="52454" marT="26227" marB="26227" anchor="ctr"/>
                </a:tc>
              </a:tr>
              <a:tr h="28532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u="none" strike="noStrike" dirty="0" smtClean="0">
                          <a:solidFill>
                            <a:schemeClr val="tx1"/>
                          </a:solidFill>
                          <a:effectLst/>
                          <a:hlinkClick r:id="rId15" tooltip="Poly(propylene)"/>
                        </a:rPr>
                        <a:t>Poly(propylene)</a:t>
                      </a:r>
                      <a:endParaRPr lang="es-ES_tradnl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8.2</a:t>
                      </a:r>
                      <a:r>
                        <a:rPr lang="es-ES_tradnl" sz="1100" u="none" strike="noStrike" baseline="30000">
                          <a:effectLst/>
                          <a:hlinkClick r:id="rId16"/>
                        </a:rPr>
                        <a:t>[3]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dirty="0">
                          <a:effectLst/>
                        </a:rPr>
                        <a:t>16.6</a:t>
                      </a:r>
                      <a:endParaRPr lang="es-ES_trad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</a:tr>
              <a:tr h="322274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u="none" strike="noStrike" dirty="0" smtClean="0">
                          <a:solidFill>
                            <a:schemeClr val="tx1"/>
                          </a:solidFill>
                          <a:effectLst/>
                          <a:hlinkClick r:id="rId17" tooltip="Poly(styrene)"/>
                        </a:rPr>
                        <a:t>Poly(styrene)</a:t>
                      </a:r>
                      <a:endParaRPr lang="es-ES_tradnl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9.13</a:t>
                      </a:r>
                      <a:r>
                        <a:rPr lang="es-ES_tradnl" sz="1100" u="none" strike="noStrike" baseline="30000">
                          <a:effectLst/>
                          <a:hlinkClick r:id="rId13"/>
                        </a:rPr>
                        <a:t>[2]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/>
                      <a:endParaRPr lang="es-ES_tradnl" sz="1600" dirty="0">
                        <a:effectLst/>
                        <a:latin typeface="Calibri" charset="0"/>
                      </a:endParaRPr>
                    </a:p>
                  </a:txBody>
                  <a:tcPr marL="52454" marR="52454" marT="26227" marB="26227" anchor="ctr"/>
                </a:tc>
              </a:tr>
              <a:tr h="322274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u="none" strike="noStrike" dirty="0" smtClean="0">
                          <a:solidFill>
                            <a:schemeClr val="tx1"/>
                          </a:solidFill>
                          <a:effectLst/>
                          <a:hlinkClick r:id="rId18" tooltip="Poly(phenylene oxide)"/>
                        </a:rPr>
                        <a:t>Poly(phenylene oxide)</a:t>
                      </a:r>
                      <a:endParaRPr lang="es-ES_tradnl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9.15</a:t>
                      </a:r>
                      <a:r>
                        <a:rPr lang="es-ES_tradnl" sz="1100" u="none" strike="noStrike" baseline="30000">
                          <a:effectLst/>
                          <a:hlinkClick r:id="rId13"/>
                        </a:rPr>
                        <a:t>[2]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/>
                      <a:endParaRPr lang="es-ES_tradnl" sz="1600" dirty="0">
                        <a:effectLst/>
                        <a:latin typeface="Calibri" charset="0"/>
                      </a:endParaRPr>
                    </a:p>
                  </a:txBody>
                  <a:tcPr marL="52454" marR="52454" marT="26227" marB="26227" anchor="ctr"/>
                </a:tc>
              </a:tr>
              <a:tr h="28532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u="none" strike="noStrike" smtClean="0">
                          <a:solidFill>
                            <a:schemeClr val="tx1"/>
                          </a:solidFill>
                          <a:effectLst/>
                          <a:hlinkClick r:id="rId19" tooltip="PVC"/>
                        </a:rPr>
                        <a:t>PVC</a:t>
                      </a:r>
                      <a:endParaRPr lang="es-ES_tradnl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9.5</a:t>
                      </a:r>
                      <a:r>
                        <a:rPr lang="es-ES_tradnl" sz="1100" u="none" strike="noStrike" baseline="30000">
                          <a:effectLst/>
                          <a:hlinkClick r:id="rId16"/>
                        </a:rPr>
                        <a:t>[3]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dirty="0">
                          <a:effectLst/>
                        </a:rPr>
                        <a:t>19.5</a:t>
                      </a:r>
                      <a:endParaRPr lang="es-ES_trad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</a:tr>
              <a:tr h="322274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u="none" strike="noStrike" dirty="0" smtClean="0">
                          <a:solidFill>
                            <a:schemeClr val="tx1"/>
                          </a:solidFill>
                          <a:effectLst/>
                          <a:hlinkClick r:id="rId20" tooltip="Polyurethane"/>
                        </a:rPr>
                        <a:t>Polyurethane (PU/PUR)</a:t>
                      </a:r>
                      <a:endParaRPr lang="es-ES_tradnl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8.9</a:t>
                      </a:r>
                      <a:r>
                        <a:rPr lang="es-ES_tradnl" sz="1100" u="none" strike="noStrike" baseline="30000">
                          <a:effectLst/>
                          <a:hlinkClick r:id="rId16"/>
                        </a:rPr>
                        <a:t>[3]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/>
                      <a:endParaRPr lang="es-ES_tradnl" sz="1600" dirty="0">
                        <a:effectLst/>
                        <a:latin typeface="Calibri" charset="0"/>
                      </a:endParaRPr>
                    </a:p>
                  </a:txBody>
                  <a:tcPr marL="52454" marR="52454" marT="26227" marB="26227" anchor="ctr"/>
                </a:tc>
              </a:tr>
              <a:tr h="28532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u="none" strike="noStrike" dirty="0" smtClean="0">
                          <a:solidFill>
                            <a:schemeClr val="tx1"/>
                          </a:solidFill>
                          <a:effectLst/>
                          <a:hlinkClick r:id="rId21" tooltip="Polyethylene terephthalate"/>
                        </a:rPr>
                        <a:t>PET</a:t>
                      </a:r>
                      <a:endParaRPr lang="es-ES_tradnl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10.1</a:t>
                      </a:r>
                      <a:r>
                        <a:rPr lang="es-ES_tradnl" sz="1100" u="none" strike="noStrike" baseline="30000">
                          <a:effectLst/>
                          <a:hlinkClick r:id="rId16"/>
                        </a:rPr>
                        <a:t>[3]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dirty="0">
                          <a:effectLst/>
                        </a:rPr>
                        <a:t>20.5</a:t>
                      </a:r>
                      <a:endParaRPr lang="es-ES_trad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</a:tr>
              <a:tr h="28532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u="none" strike="noStrike" dirty="0" smtClean="0">
                          <a:solidFill>
                            <a:schemeClr val="tx1"/>
                          </a:solidFill>
                          <a:effectLst/>
                          <a:hlinkClick r:id="rId22" tooltip="Nylon 6,6"/>
                        </a:rPr>
                        <a:t>Nylon 6,6</a:t>
                      </a:r>
                      <a:endParaRPr lang="es-ES_tradnl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13.7</a:t>
                      </a:r>
                      <a:r>
                        <a:rPr lang="es-ES_tradnl" sz="1100" u="none" strike="noStrike" baseline="30000">
                          <a:effectLst/>
                          <a:hlinkClick r:id="rId16"/>
                        </a:rPr>
                        <a:t>[3]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dirty="0">
                          <a:effectLst/>
                        </a:rPr>
                        <a:t>28</a:t>
                      </a:r>
                      <a:endParaRPr lang="es-ES_trad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</a:tr>
              <a:tr h="28532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u="none" strike="noStrike" dirty="0" smtClean="0">
                          <a:solidFill>
                            <a:schemeClr val="tx1"/>
                          </a:solidFill>
                          <a:effectLst/>
                          <a:hlinkClick r:id="rId23" tooltip="Poly(methyl methacrylate)"/>
                        </a:rPr>
                        <a:t>Poly(methyl methacrylate)</a:t>
                      </a:r>
                      <a:endParaRPr lang="es-ES_tradnl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>
                          <a:effectLst/>
                        </a:rPr>
                        <a:t>9.3</a:t>
                      </a:r>
                      <a:r>
                        <a:rPr lang="es-ES_tradnl" sz="1100" u="none" strike="noStrike" baseline="30000">
                          <a:effectLst/>
                          <a:hlinkClick r:id="rId16"/>
                        </a:rPr>
                        <a:t>[3]</a:t>
                      </a:r>
                      <a:endParaRPr lang="es-ES_tradnl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dirty="0">
                          <a:effectLst/>
                        </a:rPr>
                        <a:t>19.0</a:t>
                      </a:r>
                      <a:endParaRPr lang="es-ES_trad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</a:tr>
              <a:tr h="322274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u="none" strike="noStrike" dirty="0" smtClean="0">
                          <a:solidFill>
                            <a:schemeClr val="tx1"/>
                          </a:solidFill>
                          <a:effectLst/>
                          <a:hlinkClick r:id="rId24" tooltip="(Hydroxyethyl)methacrylate"/>
                        </a:rPr>
                        <a:t>(Hydroxyethyl)methacrylate</a:t>
                      </a:r>
                      <a:endParaRPr lang="es-ES_tradnl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/>
                      <a:endParaRPr lang="es-ES_tradnl" sz="1600">
                        <a:effectLst/>
                        <a:latin typeface="Calibri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dirty="0">
                          <a:effectLst/>
                        </a:rPr>
                        <a:t>25-26</a:t>
                      </a:r>
                      <a:r>
                        <a:rPr lang="es-ES_tradnl" sz="1100" u="none" strike="noStrike" baseline="30000" dirty="0">
                          <a:effectLst/>
                          <a:hlinkClick r:id="rId25"/>
                        </a:rPr>
                        <a:t>[4]</a:t>
                      </a:r>
                      <a:endParaRPr lang="es-ES_trad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</a:tr>
              <a:tr h="322274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u="none" strike="noStrike" dirty="0" smtClean="0">
                          <a:solidFill>
                            <a:schemeClr val="tx1"/>
                          </a:solidFill>
                          <a:effectLst/>
                          <a:hlinkClick r:id="rId26" tooltip="Polyhydroxyethylmethacrylate"/>
                        </a:rPr>
                        <a:t>poly(HEMA)</a:t>
                      </a:r>
                      <a:endParaRPr lang="es-ES_tradnl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/>
                      <a:endParaRPr lang="es-ES_tradnl" sz="1600">
                        <a:effectLst/>
                        <a:latin typeface="Calibri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dirty="0">
                          <a:effectLst/>
                        </a:rPr>
                        <a:t>26.93</a:t>
                      </a:r>
                      <a:r>
                        <a:rPr lang="es-ES_tradnl" sz="1100" u="none" strike="noStrike" baseline="30000" dirty="0">
                          <a:effectLst/>
                          <a:hlinkClick r:id="rId25"/>
                        </a:rPr>
                        <a:t>[4]</a:t>
                      </a:r>
                      <a:endParaRPr lang="es-ES_trad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</a:tr>
              <a:tr h="322274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u="none" strike="noStrike" dirty="0" smtClean="0">
                          <a:solidFill>
                            <a:schemeClr val="tx1"/>
                          </a:solidFill>
                          <a:effectLst/>
                          <a:hlinkClick r:id="rId27" tooltip="Ethylene Glycol"/>
                        </a:rPr>
                        <a:t>Ethylene Glycol</a:t>
                      </a:r>
                      <a:endParaRPr lang="es-ES_tradnl" sz="16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/>
                      <a:endParaRPr lang="es-ES_tradnl" sz="1600">
                        <a:effectLst/>
                        <a:latin typeface="Calibri" charset="0"/>
                      </a:endParaRPr>
                    </a:p>
                  </a:txBody>
                  <a:tcPr marL="52454" marR="52454" marT="26227" marB="26227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_tradnl" sz="1400" dirty="0">
                          <a:effectLst/>
                        </a:rPr>
                        <a:t>29.9</a:t>
                      </a:r>
                      <a:r>
                        <a:rPr lang="es-ES_tradnl" sz="1100" u="none" strike="noStrike" baseline="30000" dirty="0">
                          <a:effectLst/>
                          <a:hlinkClick r:id="rId25"/>
                        </a:rPr>
                        <a:t>[4]</a:t>
                      </a:r>
                      <a:r>
                        <a:rPr lang="es-ES_tradnl" sz="1400" dirty="0">
                          <a:effectLst/>
                        </a:rPr>
                        <a:t>, 33.0</a:t>
                      </a:r>
                      <a:endParaRPr lang="es-ES_trad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2454" marR="52454" marT="26227" marB="26227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870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Disolución de PS en Acetona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s-ES_tradnl" dirty="0"/>
              <a:t> </a:t>
            </a:r>
            <a:r>
              <a:rPr lang="es-ES_tradnl" dirty="0" smtClean="0"/>
              <a:t>La solubilidad HSP de PS es 9.13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s-ES_tradnl" dirty="0" smtClean="0"/>
              <a:t> La </a:t>
            </a:r>
            <a:r>
              <a:rPr lang="es-ES_tradnl" dirty="0"/>
              <a:t>solubilidad</a:t>
            </a:r>
            <a:r>
              <a:rPr lang="es-ES_tradnl" dirty="0" smtClean="0"/>
              <a:t> HSP de Acetona es 9.77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s-ES_tradnl" dirty="0"/>
          </a:p>
          <a:p>
            <a:pPr lvl="1"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s-ES_tradnl" dirty="0" smtClean="0"/>
              <a:t>Tienen un balance de interacciones “polares”, ”apolares” y de “enlace de hidrógeno” similares, lo que favorecerá su disolución.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s-ES_tradnl" dirty="0" smtClean="0"/>
          </a:p>
        </p:txBody>
      </p:sp>
      <p:sp>
        <p:nvSpPr>
          <p:cNvPr id="4" name="Bisel 3">
            <a:hlinkClick r:id="rId2"/>
          </p:cNvPr>
          <p:cNvSpPr/>
          <p:nvPr/>
        </p:nvSpPr>
        <p:spPr>
          <a:xfrm>
            <a:off x="3419872" y="4437112"/>
            <a:ext cx="2304256" cy="108012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1628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dirty="0" smtClean="0"/>
              <a:t>Procesamiento de PS</a:t>
            </a:r>
            <a:endParaRPr lang="es-ES_tradn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2619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dirty="0" smtClean="0"/>
              <a:t> </a:t>
            </a:r>
            <a:r>
              <a:rPr lang="es-ES" dirty="0"/>
              <a:t>Moldeo de PS Expandible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es-ES" sz="2800" dirty="0" smtClean="0">
                <a:latin typeface="+mj-lt"/>
              </a:rPr>
              <a:t>Introducción</a:t>
            </a:r>
            <a:endParaRPr lang="es-ES" sz="2400" dirty="0">
              <a:latin typeface="+mj-lt"/>
            </a:endParaRPr>
          </a:p>
          <a:p>
            <a:pPr lvl="1" algn="just">
              <a:lnSpc>
                <a:spcPct val="80000"/>
              </a:lnSpc>
            </a:pPr>
            <a:r>
              <a:rPr lang="es-ES" sz="2400" dirty="0" smtClean="0">
                <a:latin typeface="+mj-lt"/>
              </a:rPr>
              <a:t>La </a:t>
            </a:r>
            <a:r>
              <a:rPr lang="es-ES" sz="2400" dirty="0">
                <a:latin typeface="+mj-lt"/>
              </a:rPr>
              <a:t>espuma PS expandible es un producto de célula cerrada, rígido y de bajo peso. Sus uso van desde aislantes, empaquetamiento, recipientes para comida, copas, sistemas de flotación, </a:t>
            </a:r>
            <a:r>
              <a:rPr lang="es-ES" sz="2400" dirty="0" err="1" smtClean="0">
                <a:latin typeface="+mj-lt"/>
              </a:rPr>
              <a:t>etc</a:t>
            </a:r>
            <a:endParaRPr lang="es-ES" sz="2400" dirty="0">
              <a:latin typeface="+mj-lt"/>
            </a:endParaRPr>
          </a:p>
          <a:p>
            <a:pPr lvl="1" algn="just">
              <a:lnSpc>
                <a:spcPct val="80000"/>
              </a:lnSpc>
            </a:pPr>
            <a:r>
              <a:rPr lang="es-ES" sz="2400" dirty="0" smtClean="0">
                <a:latin typeface="+mj-lt"/>
              </a:rPr>
              <a:t>El </a:t>
            </a:r>
            <a:r>
              <a:rPr lang="es-ES" sz="2400" dirty="0">
                <a:latin typeface="+mj-lt"/>
              </a:rPr>
              <a:t>proceso consiste básicamente en la expansión de esferas de </a:t>
            </a:r>
            <a:r>
              <a:rPr lang="es-ES" sz="2400" dirty="0" err="1">
                <a:latin typeface="+mj-lt"/>
              </a:rPr>
              <a:t>poliestireno</a:t>
            </a:r>
            <a:r>
              <a:rPr lang="es-ES" sz="2400" dirty="0">
                <a:latin typeface="+mj-lt"/>
              </a:rPr>
              <a:t> que contienen el agente esponjante en su interior. </a:t>
            </a:r>
          </a:p>
          <a:p>
            <a:pPr lvl="1" algn="just">
              <a:lnSpc>
                <a:spcPct val="80000"/>
              </a:lnSpc>
            </a:pPr>
            <a:r>
              <a:rPr lang="es-ES" sz="2400" dirty="0" smtClean="0">
                <a:latin typeface="+mj-lt"/>
              </a:rPr>
              <a:t>La </a:t>
            </a:r>
            <a:r>
              <a:rPr lang="es-ES" sz="2400" dirty="0">
                <a:latin typeface="+mj-lt"/>
              </a:rPr>
              <a:t>expansión se realiza en dos etapas, la pre-expansión y la expansión final. Esto permite estabilizar el material antes de darle su conformación final.</a:t>
            </a:r>
          </a:p>
          <a:p>
            <a:pPr lvl="1" algn="just">
              <a:lnSpc>
                <a:spcPct val="80000"/>
              </a:lnSpc>
            </a:pPr>
            <a:r>
              <a:rPr lang="es-ES" sz="2400" dirty="0" smtClean="0">
                <a:latin typeface="+mj-lt"/>
              </a:rPr>
              <a:t>Se </a:t>
            </a:r>
            <a:r>
              <a:rPr lang="es-ES" sz="2400" dirty="0">
                <a:latin typeface="+mj-lt"/>
              </a:rPr>
              <a:t>conocen tres tipos de calidades de esferas de </a:t>
            </a:r>
            <a:r>
              <a:rPr lang="es-ES" sz="2400" dirty="0" err="1">
                <a:latin typeface="+mj-lt"/>
              </a:rPr>
              <a:t>poliestireno</a:t>
            </a:r>
            <a:r>
              <a:rPr lang="es-ES" sz="2400" dirty="0">
                <a:latin typeface="+mj-lt"/>
              </a:rPr>
              <a:t>, que son para: bloques, formas y vasos.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4000" dirty="0" smtClean="0"/>
              <a:t> </a:t>
            </a:r>
            <a:r>
              <a:rPr lang="es-ES" sz="4000" dirty="0"/>
              <a:t>Extrusión de Espumas </a:t>
            </a:r>
            <a:r>
              <a:rPr lang="es-ES" sz="4000" dirty="0" smtClean="0"/>
              <a:t>de PS</a:t>
            </a:r>
            <a:endParaRPr lang="es-ES" sz="4000" dirty="0"/>
          </a:p>
        </p:txBody>
      </p:sp>
      <p:sp>
        <p:nvSpPr>
          <p:cNvPr id="1126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es-ES" sz="2800" dirty="0">
                <a:latin typeface="+mj-lt"/>
              </a:rPr>
              <a:t>Introducción</a:t>
            </a:r>
          </a:p>
          <a:p>
            <a:pPr lvl="1" algn="just" eaLnBrk="1" hangingPunct="1">
              <a:lnSpc>
                <a:spcPct val="80000"/>
              </a:lnSpc>
              <a:buFontTx/>
              <a:buNone/>
            </a:pPr>
            <a:r>
              <a:rPr lang="es-ES" sz="2400" dirty="0">
                <a:latin typeface="+mj-lt"/>
              </a:rPr>
              <a:t>	</a:t>
            </a:r>
          </a:p>
          <a:p>
            <a:pPr lvl="1" algn="just" eaLnBrk="1" hangingPunct="1">
              <a:lnSpc>
                <a:spcPct val="80000"/>
              </a:lnSpc>
              <a:buFontTx/>
              <a:buNone/>
            </a:pPr>
            <a:r>
              <a:rPr lang="es-ES" sz="2400" dirty="0">
                <a:latin typeface="+mj-lt"/>
              </a:rPr>
              <a:t>	Se prepara una mezcla de los polímeros con un agente nucleante y un agente esponjante. La mezcla se </a:t>
            </a:r>
            <a:r>
              <a:rPr lang="es-ES" sz="2400" dirty="0" err="1">
                <a:latin typeface="+mj-lt"/>
              </a:rPr>
              <a:t>extruye</a:t>
            </a:r>
            <a:r>
              <a:rPr lang="es-ES" sz="2400" dirty="0">
                <a:latin typeface="+mj-lt"/>
              </a:rPr>
              <a:t> a presión, manteniendo de esta forma el esponjante al estado líquido, pero cuando este sale a la atmósfera se transforma en gas esponjando el material. Las burbujas formas están unidas al agente nucleante. </a:t>
            </a:r>
          </a:p>
          <a:p>
            <a:pPr lvl="1" algn="just" eaLnBrk="1" hangingPunct="1">
              <a:lnSpc>
                <a:spcPct val="80000"/>
              </a:lnSpc>
              <a:buFontTx/>
              <a:buNone/>
            </a:pPr>
            <a:r>
              <a:rPr lang="es-ES" sz="2400" dirty="0">
                <a:latin typeface="+mj-lt"/>
              </a:rPr>
              <a:t>	</a:t>
            </a:r>
          </a:p>
          <a:p>
            <a:pPr lvl="1" algn="just" eaLnBrk="1" hangingPunct="1">
              <a:lnSpc>
                <a:spcPct val="80000"/>
              </a:lnSpc>
              <a:buFontTx/>
              <a:buNone/>
            </a:pPr>
            <a:r>
              <a:rPr lang="es-ES" sz="2400" dirty="0">
                <a:latin typeface="+mj-lt"/>
              </a:rPr>
              <a:t>	El tamaño y número de células depende del agente nucleante, mientras que la densidad del material depende de la cantidad de agente esponjante utilizado.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4000" dirty="0" smtClean="0"/>
              <a:t> </a:t>
            </a:r>
            <a:r>
              <a:rPr lang="es-ES" sz="4000" dirty="0"/>
              <a:t>Extrusión de Espumas de </a:t>
            </a:r>
            <a:r>
              <a:rPr lang="es-ES" sz="4000" dirty="0" smtClean="0"/>
              <a:t> </a:t>
            </a:r>
            <a:r>
              <a:rPr lang="es-ES" sz="4000" dirty="0"/>
              <a:t>PS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es-ES" sz="2800" dirty="0">
                <a:latin typeface="+mj-lt"/>
              </a:rPr>
              <a:t>Agentes </a:t>
            </a:r>
            <a:r>
              <a:rPr lang="es-ES" sz="2800" dirty="0" err="1" smtClean="0">
                <a:latin typeface="+mj-lt"/>
              </a:rPr>
              <a:t>esponjantes</a:t>
            </a:r>
            <a:r>
              <a:rPr lang="es-ES" sz="2800" dirty="0" smtClean="0">
                <a:latin typeface="+mj-lt"/>
              </a:rPr>
              <a:t>:</a:t>
            </a:r>
            <a:r>
              <a:rPr lang="es-ES" sz="2800" dirty="0">
                <a:latin typeface="+mj-lt"/>
              </a:rPr>
              <a:t>	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es-ES" sz="2400" dirty="0">
                <a:latin typeface="+mj-lt"/>
              </a:rPr>
              <a:t>	Cloro-</a:t>
            </a:r>
            <a:r>
              <a:rPr lang="es-ES" sz="2400" dirty="0" err="1">
                <a:latin typeface="+mj-lt"/>
              </a:rPr>
              <a:t>fluoro</a:t>
            </a:r>
            <a:r>
              <a:rPr lang="es-ES" sz="2400" dirty="0">
                <a:latin typeface="+mj-lt"/>
              </a:rPr>
              <a:t>-carbono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es-ES" sz="2400" dirty="0">
                <a:latin typeface="+mj-lt"/>
              </a:rPr>
              <a:t>	Butano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es-ES" sz="2400" dirty="0">
                <a:latin typeface="+mj-lt"/>
              </a:rPr>
              <a:t>	</a:t>
            </a:r>
            <a:r>
              <a:rPr lang="es-ES" sz="2400" dirty="0" smtClean="0">
                <a:latin typeface="+mj-lt"/>
              </a:rPr>
              <a:t>Pentano</a:t>
            </a:r>
          </a:p>
          <a:p>
            <a:pPr algn="just">
              <a:lnSpc>
                <a:spcPct val="80000"/>
              </a:lnSpc>
            </a:pPr>
            <a:r>
              <a:rPr lang="es-ES" dirty="0">
                <a:latin typeface="+mj-lt"/>
              </a:rPr>
              <a:t>Agentes </a:t>
            </a:r>
            <a:r>
              <a:rPr lang="es-ES" dirty="0" err="1">
                <a:latin typeface="+mj-lt"/>
              </a:rPr>
              <a:t>nucleantes</a:t>
            </a:r>
            <a:r>
              <a:rPr lang="es-ES" dirty="0">
                <a:latin typeface="+mj-lt"/>
              </a:rPr>
              <a:t>: (usualmente un polvo fino de un 0.2 a un 2%)</a:t>
            </a:r>
          </a:p>
          <a:p>
            <a:pPr lvl="1" algn="just">
              <a:lnSpc>
                <a:spcPct val="80000"/>
              </a:lnSpc>
            </a:pPr>
            <a:r>
              <a:rPr lang="es-ES" dirty="0">
                <a:latin typeface="+mj-lt"/>
              </a:rPr>
              <a:t>Talco</a:t>
            </a:r>
          </a:p>
          <a:p>
            <a:pPr lvl="1" algn="just">
              <a:lnSpc>
                <a:spcPct val="80000"/>
              </a:lnSpc>
            </a:pPr>
            <a:r>
              <a:rPr lang="es-ES" dirty="0">
                <a:latin typeface="+mj-lt"/>
              </a:rPr>
              <a:t>Combinación de ácido cítrico y </a:t>
            </a:r>
            <a:r>
              <a:rPr lang="es-ES" dirty="0" smtClean="0">
                <a:latin typeface="+mj-lt"/>
              </a:rPr>
              <a:t>bicarbonato</a:t>
            </a:r>
          </a:p>
          <a:p>
            <a:pPr algn="just">
              <a:lnSpc>
                <a:spcPct val="80000"/>
              </a:lnSpc>
            </a:pPr>
            <a:r>
              <a:rPr lang="es-ES" dirty="0">
                <a:latin typeface="+mj-lt"/>
              </a:rPr>
              <a:t>Resinas</a:t>
            </a:r>
          </a:p>
          <a:p>
            <a:pPr lvl="1" algn="just">
              <a:lnSpc>
                <a:spcPct val="80000"/>
              </a:lnSpc>
            </a:pPr>
            <a:r>
              <a:rPr lang="es-ES" dirty="0">
                <a:latin typeface="+mj-lt"/>
              </a:rPr>
              <a:t>	</a:t>
            </a:r>
            <a:r>
              <a:rPr lang="es-ES" dirty="0" smtClean="0">
                <a:latin typeface="+mj-lt"/>
              </a:rPr>
              <a:t>Se </a:t>
            </a:r>
            <a:r>
              <a:rPr lang="es-ES" dirty="0">
                <a:latin typeface="+mj-lt"/>
              </a:rPr>
              <a:t>utilizan generalmente bajo forma de pellet</a:t>
            </a:r>
          </a:p>
          <a:p>
            <a:pPr lvl="1" algn="just">
              <a:lnSpc>
                <a:spcPct val="80000"/>
              </a:lnSpc>
            </a:pPr>
            <a:endParaRPr lang="es-ES" b="1" dirty="0" smtClean="0">
              <a:latin typeface="Arial" charset="0"/>
            </a:endParaRPr>
          </a:p>
          <a:p>
            <a:pPr lvl="1" algn="just">
              <a:lnSpc>
                <a:spcPct val="80000"/>
              </a:lnSpc>
            </a:pPr>
            <a:endParaRPr lang="es-ES" b="1" dirty="0" smtClean="0">
              <a:latin typeface="Arial" charset="0"/>
            </a:endParaRPr>
          </a:p>
          <a:p>
            <a:pPr lvl="1" algn="just" eaLnBrk="1" hangingPunct="1">
              <a:lnSpc>
                <a:spcPct val="80000"/>
              </a:lnSpc>
            </a:pPr>
            <a:endParaRPr lang="es-ES" sz="2400" b="1" dirty="0">
              <a:latin typeface="Arial" charset="0"/>
            </a:endParaRPr>
          </a:p>
        </p:txBody>
      </p:sp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395288" y="4652963"/>
            <a:ext cx="8218487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charset="0"/>
              <a:buBlip>
                <a:blip r:embed="rId2"/>
              </a:buBlip>
            </a:pPr>
            <a:endParaRPr lang="es-E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5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50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0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50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50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50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50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50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1" grpId="0" build="p"/>
      <p:bldP spid="1505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 Espuma PS</a:t>
            </a:r>
            <a:endParaRPr lang="es-ES" dirty="0"/>
          </a:p>
        </p:txBody>
      </p:sp>
      <p:pic>
        <p:nvPicPr>
          <p:cNvPr id="3" name="Expanded Polystyrene Foam Products Discovery Channel Video How It's Made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07636" y="1484784"/>
            <a:ext cx="7152795" cy="536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37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faccio">
  <a:themeElements>
    <a:clrScheme name="Ni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Etiqueta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i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5986</TotalTime>
  <Words>447</Words>
  <Application>Microsoft Macintosh PowerPoint</Application>
  <PresentationFormat>Presentación en pantalla (4:3)</PresentationFormat>
  <Paragraphs>114</Paragraphs>
  <Slides>14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2" baseType="lpstr">
      <vt:lpstr>Calibri</vt:lpstr>
      <vt:lpstr>Garamond</vt:lpstr>
      <vt:lpstr>ＭＳ Ｐゴシック</vt:lpstr>
      <vt:lpstr>Times New Roman</vt:lpstr>
      <vt:lpstr>Verdana</vt:lpstr>
      <vt:lpstr>Wingdings</vt:lpstr>
      <vt:lpstr>Arial</vt:lpstr>
      <vt:lpstr>faccio</vt:lpstr>
      <vt:lpstr>Poliestireno</vt:lpstr>
      <vt:lpstr>Introducción</vt:lpstr>
      <vt:lpstr>Comparación</vt:lpstr>
      <vt:lpstr>Nafta o Gasolina</vt:lpstr>
      <vt:lpstr>Diesel</vt:lpstr>
      <vt:lpstr>Comparación</vt:lpstr>
      <vt:lpstr>Mejores Solvente para un Soluto</vt:lpstr>
      <vt:lpstr>Presentación de PowerPoint</vt:lpstr>
      <vt:lpstr>Disolución de PS en Acetona</vt:lpstr>
      <vt:lpstr>Procesamiento de PS</vt:lpstr>
      <vt:lpstr> Moldeo de PS Expandible</vt:lpstr>
      <vt:lpstr> Extrusión de Espumas de PS</vt:lpstr>
      <vt:lpstr> Extrusión de Espumas de  PS</vt:lpstr>
      <vt:lpstr> Espuma PS</vt:lpstr>
    </vt:vector>
  </TitlesOfParts>
  <Company>Fisica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Plastómeros</dc:title>
  <dc:creator>Ricardo Faccio</dc:creator>
  <cp:lastModifiedBy>Ricardo Faccio</cp:lastModifiedBy>
  <cp:revision>100</cp:revision>
  <cp:lastPrinted>1601-01-01T00:00:00Z</cp:lastPrinted>
  <dcterms:created xsi:type="dcterms:W3CDTF">2004-02-27T16:40:07Z</dcterms:created>
  <dcterms:modified xsi:type="dcterms:W3CDTF">2017-10-30T12:19:00Z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7</vt:i4>
  </property>
</Properties>
</file>