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546" r:id="rId2"/>
    <p:sldId id="552" r:id="rId3"/>
    <p:sldId id="553" r:id="rId4"/>
    <p:sldId id="905" r:id="rId5"/>
    <p:sldId id="257" r:id="rId6"/>
    <p:sldId id="902" r:id="rId7"/>
    <p:sldId id="263" r:id="rId8"/>
    <p:sldId id="862" r:id="rId9"/>
    <p:sldId id="910" r:id="rId10"/>
    <p:sldId id="258" r:id="rId11"/>
    <p:sldId id="259" r:id="rId12"/>
    <p:sldId id="311" r:id="rId13"/>
    <p:sldId id="324" r:id="rId14"/>
    <p:sldId id="550" r:id="rId15"/>
    <p:sldId id="906" r:id="rId16"/>
    <p:sldId id="907" r:id="rId17"/>
    <p:sldId id="908" r:id="rId18"/>
    <p:sldId id="551" r:id="rId19"/>
    <p:sldId id="911" r:id="rId20"/>
  </p:sldIdLst>
  <p:sldSz cx="12192000" cy="6858000"/>
  <p:notesSz cx="6858000" cy="91440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48"/>
    <p:restoredTop sz="94658"/>
  </p:normalViewPr>
  <p:slideViewPr>
    <p:cSldViewPr snapToGrid="0">
      <p:cViewPr varScale="1">
        <p:scale>
          <a:sx n="102" d="100"/>
          <a:sy n="102" d="100"/>
        </p:scale>
        <p:origin x="76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4" Type="http://schemas.openxmlformats.org/officeDocument/2006/relationships/image" Target="../media/image6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svg"/><Relationship Id="rId1" Type="http://schemas.openxmlformats.org/officeDocument/2006/relationships/image" Target="../media/image67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svg"/><Relationship Id="rId1" Type="http://schemas.openxmlformats.org/officeDocument/2006/relationships/image" Target="../media/image62.png"/><Relationship Id="rId4" Type="http://schemas.openxmlformats.org/officeDocument/2006/relationships/image" Target="../media/image6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svg"/><Relationship Id="rId1" Type="http://schemas.openxmlformats.org/officeDocument/2006/relationships/image" Target="../media/image67.png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67B76E-1EFD-44CF-9A13-97A00631E3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EA8ED4A-4520-4126-8F74-6F9C2E6FF0D3}">
      <dgm:prSet/>
      <dgm:spPr/>
      <dgm:t>
        <a:bodyPr/>
        <a:lstStyle/>
        <a:p>
          <a:r>
            <a:rPr lang="en-US"/>
            <a:t>Determinación de elementos químicos identifica los elementos presentes en una muestra.</a:t>
          </a:r>
        </a:p>
      </dgm:t>
    </dgm:pt>
    <dgm:pt modelId="{93ECAF15-0CF6-4598-BF4F-8307A44C595A}" type="parTrans" cxnId="{BFCE625E-4004-4A3E-B093-7C263454F7E8}">
      <dgm:prSet/>
      <dgm:spPr/>
      <dgm:t>
        <a:bodyPr/>
        <a:lstStyle/>
        <a:p>
          <a:endParaRPr lang="en-US"/>
        </a:p>
      </dgm:t>
    </dgm:pt>
    <dgm:pt modelId="{4F11DACB-6D22-42D5-ACC6-736D9085374D}" type="sibTrans" cxnId="{BFCE625E-4004-4A3E-B093-7C263454F7E8}">
      <dgm:prSet/>
      <dgm:spPr/>
      <dgm:t>
        <a:bodyPr/>
        <a:lstStyle/>
        <a:p>
          <a:endParaRPr lang="en-US"/>
        </a:p>
      </dgm:t>
    </dgm:pt>
    <dgm:pt modelId="{ADB95413-F222-4FFD-9901-F0E1911E9893}">
      <dgm:prSet/>
      <dgm:spPr/>
      <dgm:t>
        <a:bodyPr/>
        <a:lstStyle/>
        <a:p>
          <a:r>
            <a:rPr lang="en-US" dirty="0" err="1"/>
            <a:t>Determinación</a:t>
          </a:r>
          <a:r>
            <a:rPr lang="en-US" dirty="0"/>
            <a:t> de </a:t>
          </a:r>
          <a:r>
            <a:rPr lang="en-US" dirty="0" err="1"/>
            <a:t>estructura</a:t>
          </a:r>
          <a:r>
            <a:rPr lang="en-US" dirty="0"/>
            <a:t> </a:t>
          </a:r>
          <a:r>
            <a:rPr lang="en-US" dirty="0" err="1"/>
            <a:t>revela</a:t>
          </a:r>
          <a:r>
            <a:rPr lang="en-US" dirty="0"/>
            <a:t> </a:t>
          </a:r>
          <a:r>
            <a:rPr lang="en-US" dirty="0" err="1"/>
            <a:t>cómo</a:t>
          </a:r>
          <a:r>
            <a:rPr lang="en-US" dirty="0"/>
            <a:t> </a:t>
          </a:r>
          <a:r>
            <a:rPr lang="en-US" dirty="0" err="1"/>
            <a:t>los</a:t>
          </a:r>
          <a:r>
            <a:rPr lang="en-US" dirty="0"/>
            <a:t> </a:t>
          </a:r>
          <a:r>
            <a:rPr lang="en-US" dirty="0" err="1"/>
            <a:t>átomos</a:t>
          </a:r>
          <a:r>
            <a:rPr lang="en-US" dirty="0"/>
            <a:t> se </a:t>
          </a:r>
          <a:r>
            <a:rPr lang="en-US" dirty="0" err="1"/>
            <a:t>organizan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compuestos</a:t>
          </a:r>
          <a:r>
            <a:rPr lang="en-US" dirty="0"/>
            <a:t> </a:t>
          </a:r>
          <a:r>
            <a:rPr lang="en-US" dirty="0" err="1"/>
            <a:t>químicos</a:t>
          </a:r>
          <a:r>
            <a:rPr lang="en-US" dirty="0"/>
            <a:t>.</a:t>
          </a:r>
        </a:p>
      </dgm:t>
    </dgm:pt>
    <dgm:pt modelId="{385645D1-5197-4991-A685-3F23D4B5E6E5}" type="parTrans" cxnId="{9BEEF298-E471-46E6-89D8-D661127606FA}">
      <dgm:prSet/>
      <dgm:spPr/>
      <dgm:t>
        <a:bodyPr/>
        <a:lstStyle/>
        <a:p>
          <a:endParaRPr lang="en-US"/>
        </a:p>
      </dgm:t>
    </dgm:pt>
    <dgm:pt modelId="{28339425-BB99-4108-B0C6-71D3BAD21E7D}" type="sibTrans" cxnId="{9BEEF298-E471-46E6-89D8-D661127606FA}">
      <dgm:prSet/>
      <dgm:spPr/>
      <dgm:t>
        <a:bodyPr/>
        <a:lstStyle/>
        <a:p>
          <a:endParaRPr lang="en-US"/>
        </a:p>
      </dgm:t>
    </dgm:pt>
    <dgm:pt modelId="{490A8C96-6AA8-4DD2-A0F0-A92C93B8295D}">
      <dgm:prSet/>
      <dgm:spPr/>
      <dgm:t>
        <a:bodyPr/>
        <a:lstStyle/>
        <a:p>
          <a:r>
            <a:rPr lang="en-US" dirty="0" err="1"/>
            <a:t>Compuestos</a:t>
          </a:r>
          <a:r>
            <a:rPr lang="en-US" dirty="0"/>
            <a:t> </a:t>
          </a:r>
          <a:r>
            <a:rPr lang="en-US" dirty="0" err="1"/>
            <a:t>orgánicos</a:t>
          </a:r>
          <a:r>
            <a:rPr lang="en-US" dirty="0"/>
            <a:t> </a:t>
          </a:r>
          <a:r>
            <a:rPr lang="en-US" dirty="0" err="1"/>
            <a:t>contienen</a:t>
          </a:r>
          <a:r>
            <a:rPr lang="en-US" dirty="0"/>
            <a:t> </a:t>
          </a:r>
          <a:r>
            <a:rPr lang="en-US" dirty="0" err="1"/>
            <a:t>carbono</a:t>
          </a:r>
          <a:r>
            <a:rPr lang="en-US" dirty="0"/>
            <a:t> y </a:t>
          </a:r>
          <a:r>
            <a:rPr lang="en-US" dirty="0" err="1"/>
            <a:t>tienen</a:t>
          </a:r>
          <a:r>
            <a:rPr lang="en-US" dirty="0"/>
            <a:t> </a:t>
          </a:r>
          <a:r>
            <a:rPr lang="en-US" dirty="0" err="1"/>
            <a:t>estructuras</a:t>
          </a:r>
          <a:r>
            <a:rPr lang="en-US" dirty="0"/>
            <a:t> </a:t>
          </a:r>
          <a:r>
            <a:rPr lang="en-US" dirty="0" err="1"/>
            <a:t>variadas</a:t>
          </a:r>
          <a:r>
            <a:rPr lang="en-US" dirty="0"/>
            <a:t> y </a:t>
          </a:r>
          <a:r>
            <a:rPr lang="en-US" dirty="0" err="1"/>
            <a:t>complejas</a:t>
          </a:r>
          <a:r>
            <a:rPr lang="en-US" dirty="0"/>
            <a:t>.</a:t>
          </a:r>
        </a:p>
      </dgm:t>
    </dgm:pt>
    <dgm:pt modelId="{CF160159-872D-4F72-942F-816887CE4030}" type="parTrans" cxnId="{61040309-C601-44AC-A0E0-9F84182266E1}">
      <dgm:prSet/>
      <dgm:spPr/>
      <dgm:t>
        <a:bodyPr/>
        <a:lstStyle/>
        <a:p>
          <a:endParaRPr lang="en-US"/>
        </a:p>
      </dgm:t>
    </dgm:pt>
    <dgm:pt modelId="{5D8A1711-91F4-4D35-AFE1-C4BFBE92D604}" type="sibTrans" cxnId="{61040309-C601-44AC-A0E0-9F84182266E1}">
      <dgm:prSet/>
      <dgm:spPr/>
      <dgm:t>
        <a:bodyPr/>
        <a:lstStyle/>
        <a:p>
          <a:endParaRPr lang="en-US"/>
        </a:p>
      </dgm:t>
    </dgm:pt>
    <dgm:pt modelId="{8B0E5320-686F-43C2-94FE-C4E6F0CA1FBA}">
      <dgm:prSet/>
      <dgm:spPr/>
      <dgm:t>
        <a:bodyPr/>
        <a:lstStyle/>
        <a:p>
          <a:r>
            <a:rPr lang="en-US" dirty="0" err="1"/>
            <a:t>Compuestos</a:t>
          </a:r>
          <a:r>
            <a:rPr lang="en-US" dirty="0"/>
            <a:t> </a:t>
          </a:r>
          <a:r>
            <a:rPr lang="en-US" dirty="0" err="1"/>
            <a:t>inorgánicos</a:t>
          </a:r>
          <a:r>
            <a:rPr lang="en-US" dirty="0"/>
            <a:t> </a:t>
          </a:r>
          <a:r>
            <a:rPr lang="en-US" dirty="0" err="1"/>
            <a:t>incluyen</a:t>
          </a:r>
          <a:r>
            <a:rPr lang="en-US" dirty="0"/>
            <a:t> sales, </a:t>
          </a:r>
          <a:r>
            <a:rPr lang="en-US" dirty="0" err="1"/>
            <a:t>minerales</a:t>
          </a:r>
          <a:r>
            <a:rPr lang="en-US" dirty="0"/>
            <a:t> y </a:t>
          </a:r>
          <a:r>
            <a:rPr lang="en-US" dirty="0" err="1"/>
            <a:t>metales</a:t>
          </a:r>
          <a:r>
            <a:rPr lang="en-US" dirty="0"/>
            <a:t> con </a:t>
          </a:r>
          <a:r>
            <a:rPr lang="en-US" dirty="0" err="1"/>
            <a:t>estructuras</a:t>
          </a:r>
          <a:r>
            <a:rPr lang="en-US" dirty="0"/>
            <a:t> </a:t>
          </a:r>
          <a:r>
            <a:rPr lang="en-US" dirty="0" err="1"/>
            <a:t>definidas</a:t>
          </a:r>
          <a:r>
            <a:rPr lang="en-US" dirty="0"/>
            <a:t>.</a:t>
          </a:r>
        </a:p>
      </dgm:t>
    </dgm:pt>
    <dgm:pt modelId="{5B3E3957-E716-4A18-AA46-C598AFCA6AF7}" type="parTrans" cxnId="{91F6AA91-2392-4034-B13C-D7D4CF124F76}">
      <dgm:prSet/>
      <dgm:spPr/>
      <dgm:t>
        <a:bodyPr/>
        <a:lstStyle/>
        <a:p>
          <a:endParaRPr lang="en-US"/>
        </a:p>
      </dgm:t>
    </dgm:pt>
    <dgm:pt modelId="{0A253017-699F-4D0D-B3BF-D800EB7276C1}" type="sibTrans" cxnId="{91F6AA91-2392-4034-B13C-D7D4CF124F76}">
      <dgm:prSet/>
      <dgm:spPr/>
      <dgm:t>
        <a:bodyPr/>
        <a:lstStyle/>
        <a:p>
          <a:endParaRPr lang="en-US"/>
        </a:p>
      </dgm:t>
    </dgm:pt>
    <dgm:pt modelId="{98A99689-3AFF-4055-A9E3-0A1F4DC3B62B}">
      <dgm:prSet/>
      <dgm:spPr/>
      <dgm:t>
        <a:bodyPr/>
        <a:lstStyle/>
        <a:p>
          <a:r>
            <a:rPr lang="en-US" dirty="0" err="1"/>
            <a:t>Sólidos</a:t>
          </a:r>
          <a:r>
            <a:rPr lang="en-US" dirty="0"/>
            <a:t> </a:t>
          </a:r>
          <a:r>
            <a:rPr lang="en-US" dirty="0" err="1"/>
            <a:t>cristalinos</a:t>
          </a:r>
          <a:r>
            <a:rPr lang="en-US" dirty="0"/>
            <a:t> </a:t>
          </a:r>
          <a:r>
            <a:rPr lang="en-US" dirty="0" err="1"/>
            <a:t>presentan</a:t>
          </a:r>
          <a:r>
            <a:rPr lang="en-US" dirty="0"/>
            <a:t> </a:t>
          </a:r>
          <a:r>
            <a:rPr lang="en-US" dirty="0" err="1"/>
            <a:t>orden</a:t>
          </a:r>
          <a:r>
            <a:rPr lang="en-US" dirty="0"/>
            <a:t> </a:t>
          </a:r>
          <a:r>
            <a:rPr lang="en-US" dirty="0" err="1"/>
            <a:t>atómico</a:t>
          </a:r>
          <a:r>
            <a:rPr lang="en-US" dirty="0"/>
            <a:t> regular y </a:t>
          </a:r>
          <a:r>
            <a:rPr lang="en-US" dirty="0" err="1"/>
            <a:t>patrones</a:t>
          </a:r>
          <a:r>
            <a:rPr lang="en-US" dirty="0"/>
            <a:t> </a:t>
          </a:r>
          <a:r>
            <a:rPr lang="en-US" dirty="0" err="1"/>
            <a:t>definidos</a:t>
          </a:r>
          <a:r>
            <a:rPr lang="en-US" dirty="0"/>
            <a:t>.</a:t>
          </a:r>
        </a:p>
      </dgm:t>
    </dgm:pt>
    <dgm:pt modelId="{9FE9946E-03BF-43CC-B5A7-9CD0981CEDF8}" type="parTrans" cxnId="{8C47CCE9-EC02-49F5-9E08-20BA74C81088}">
      <dgm:prSet/>
      <dgm:spPr/>
      <dgm:t>
        <a:bodyPr/>
        <a:lstStyle/>
        <a:p>
          <a:endParaRPr lang="en-US"/>
        </a:p>
      </dgm:t>
    </dgm:pt>
    <dgm:pt modelId="{23FDCCD3-17CE-4092-8E2E-8AA91EA94FD7}" type="sibTrans" cxnId="{8C47CCE9-EC02-49F5-9E08-20BA74C81088}">
      <dgm:prSet/>
      <dgm:spPr/>
      <dgm:t>
        <a:bodyPr/>
        <a:lstStyle/>
        <a:p>
          <a:endParaRPr lang="en-US"/>
        </a:p>
      </dgm:t>
    </dgm:pt>
    <dgm:pt modelId="{02099B9A-6E48-47F8-AFCF-34C44A944146}">
      <dgm:prSet/>
      <dgm:spPr/>
      <dgm:t>
        <a:bodyPr/>
        <a:lstStyle/>
        <a:p>
          <a:r>
            <a:rPr lang="en-US" dirty="0" err="1"/>
            <a:t>Sólidos</a:t>
          </a:r>
          <a:r>
            <a:rPr lang="en-US" dirty="0"/>
            <a:t> </a:t>
          </a:r>
          <a:r>
            <a:rPr lang="en-US" dirty="0" err="1"/>
            <a:t>amorfos</a:t>
          </a:r>
          <a:r>
            <a:rPr lang="en-US" dirty="0"/>
            <a:t> </a:t>
          </a:r>
          <a:r>
            <a:rPr lang="en-US" dirty="0" err="1"/>
            <a:t>muestran</a:t>
          </a:r>
          <a:r>
            <a:rPr lang="en-US" dirty="0"/>
            <a:t> </a:t>
          </a:r>
          <a:r>
            <a:rPr lang="en-US" dirty="0" err="1"/>
            <a:t>átomos</a:t>
          </a:r>
          <a:r>
            <a:rPr lang="en-US" dirty="0"/>
            <a:t> </a:t>
          </a:r>
          <a:r>
            <a:rPr lang="en-US" dirty="0" err="1"/>
            <a:t>distribuidos</a:t>
          </a:r>
          <a:r>
            <a:rPr lang="en-US" dirty="0"/>
            <a:t> </a:t>
          </a:r>
          <a:r>
            <a:rPr lang="en-US" dirty="0" err="1"/>
            <a:t>desordenadamente</a:t>
          </a:r>
          <a:r>
            <a:rPr lang="en-US" dirty="0"/>
            <a:t> sin </a:t>
          </a:r>
          <a:r>
            <a:rPr lang="en-US" dirty="0" err="1"/>
            <a:t>patrón</a:t>
          </a:r>
          <a:r>
            <a:rPr lang="en-US" dirty="0"/>
            <a:t> </a:t>
          </a:r>
          <a:r>
            <a:rPr lang="en-US" dirty="0" err="1"/>
            <a:t>fijo</a:t>
          </a:r>
          <a:r>
            <a:rPr lang="en-US" dirty="0"/>
            <a:t>.</a:t>
          </a:r>
        </a:p>
      </dgm:t>
    </dgm:pt>
    <dgm:pt modelId="{25C730BA-E2F5-4D59-A6F6-31682319378C}" type="parTrans" cxnId="{0E8B2391-BF49-4274-8F9C-2DDB3B43413E}">
      <dgm:prSet/>
      <dgm:spPr/>
      <dgm:t>
        <a:bodyPr/>
        <a:lstStyle/>
        <a:p>
          <a:endParaRPr lang="en-US"/>
        </a:p>
      </dgm:t>
    </dgm:pt>
    <dgm:pt modelId="{DEF72B33-B931-4CFC-B86D-A1439DF359E4}" type="sibTrans" cxnId="{0E8B2391-BF49-4274-8F9C-2DDB3B43413E}">
      <dgm:prSet/>
      <dgm:spPr/>
      <dgm:t>
        <a:bodyPr/>
        <a:lstStyle/>
        <a:p>
          <a:endParaRPr lang="en-US"/>
        </a:p>
      </dgm:t>
    </dgm:pt>
    <dgm:pt modelId="{2477ED4A-18F6-9845-8568-9EA4665E4D6F}">
      <dgm:prSet/>
      <dgm:spPr/>
      <dgm:t>
        <a:bodyPr/>
        <a:lstStyle/>
        <a:p>
          <a:r>
            <a:rPr lang="en-US" dirty="0" err="1"/>
            <a:t>Clasificación</a:t>
          </a:r>
          <a:r>
            <a:rPr lang="en-US" dirty="0"/>
            <a:t> </a:t>
          </a:r>
        </a:p>
      </dgm:t>
    </dgm:pt>
    <dgm:pt modelId="{8F9CF6DC-D5E3-B143-BFB3-B72CC15A57EF}" type="parTrans" cxnId="{34D85F61-AD3D-1844-ADE8-4E949021D49B}">
      <dgm:prSet/>
      <dgm:spPr/>
      <dgm:t>
        <a:bodyPr/>
        <a:lstStyle/>
        <a:p>
          <a:endParaRPr lang="es-MX"/>
        </a:p>
      </dgm:t>
    </dgm:pt>
    <dgm:pt modelId="{0A15FA27-AF13-974E-953F-00971C51F10C}" type="sibTrans" cxnId="{34D85F61-AD3D-1844-ADE8-4E949021D49B}">
      <dgm:prSet/>
      <dgm:spPr/>
      <dgm:t>
        <a:bodyPr/>
        <a:lstStyle/>
        <a:p>
          <a:endParaRPr lang="es-MX"/>
        </a:p>
      </dgm:t>
    </dgm:pt>
    <dgm:pt modelId="{E1B6A5FD-1AFA-7A4D-8D10-365B5F051AB6}">
      <dgm:prSet/>
      <dgm:spPr/>
      <dgm:t>
        <a:bodyPr/>
        <a:lstStyle/>
        <a:p>
          <a:r>
            <a:rPr lang="en-US" dirty="0" err="1"/>
            <a:t>Clasificación</a:t>
          </a:r>
          <a:endParaRPr lang="en-US" dirty="0"/>
        </a:p>
      </dgm:t>
    </dgm:pt>
    <dgm:pt modelId="{6BF190A7-AABF-9F47-9CF4-0C779CC1CAA2}" type="parTrans" cxnId="{14AF5DD4-A910-6C4B-99FC-CCED5D16962B}">
      <dgm:prSet/>
      <dgm:spPr/>
      <dgm:t>
        <a:bodyPr/>
        <a:lstStyle/>
        <a:p>
          <a:endParaRPr lang="es-MX"/>
        </a:p>
      </dgm:t>
    </dgm:pt>
    <dgm:pt modelId="{806BE8CE-46AA-1548-A25A-582181DADC24}" type="sibTrans" cxnId="{14AF5DD4-A910-6C4B-99FC-CCED5D16962B}">
      <dgm:prSet/>
      <dgm:spPr/>
      <dgm:t>
        <a:bodyPr/>
        <a:lstStyle/>
        <a:p>
          <a:endParaRPr lang="es-MX"/>
        </a:p>
      </dgm:t>
    </dgm:pt>
    <dgm:pt modelId="{6B314C6C-4698-7047-8392-40387766CA84}" type="pres">
      <dgm:prSet presAssocID="{B567B76E-1EFD-44CF-9A13-97A00631E388}" presName="linear" presStyleCnt="0">
        <dgm:presLayoutVars>
          <dgm:animLvl val="lvl"/>
          <dgm:resizeHandles val="exact"/>
        </dgm:presLayoutVars>
      </dgm:prSet>
      <dgm:spPr/>
    </dgm:pt>
    <dgm:pt modelId="{0211A7B1-BDDB-E247-A9B5-246B16A21BC6}" type="pres">
      <dgm:prSet presAssocID="{0EA8ED4A-4520-4126-8F74-6F9C2E6FF0D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3F9E3DD-F850-764E-833C-2DCCDE96A2DE}" type="pres">
      <dgm:prSet presAssocID="{4F11DACB-6D22-42D5-ACC6-736D9085374D}" presName="spacer" presStyleCnt="0"/>
      <dgm:spPr/>
    </dgm:pt>
    <dgm:pt modelId="{12143738-010A-7540-913A-9DAD0DB0A996}" type="pres">
      <dgm:prSet presAssocID="{ADB95413-F222-4FFD-9901-F0E1911E989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FE343BB-A22A-5840-AE0F-E69F525453E5}" type="pres">
      <dgm:prSet presAssocID="{28339425-BB99-4108-B0C6-71D3BAD21E7D}" presName="spacer" presStyleCnt="0"/>
      <dgm:spPr/>
    </dgm:pt>
    <dgm:pt modelId="{9F4656E3-7EAF-4441-8D41-E3A2ECED9873}" type="pres">
      <dgm:prSet presAssocID="{E1B6A5FD-1AFA-7A4D-8D10-365B5F051AB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6A4D7F1-F25E-F840-B1B5-C6A005306194}" type="pres">
      <dgm:prSet presAssocID="{E1B6A5FD-1AFA-7A4D-8D10-365B5F051AB6}" presName="childText" presStyleLbl="revTx" presStyleIdx="0" presStyleCnt="2">
        <dgm:presLayoutVars>
          <dgm:bulletEnabled val="1"/>
        </dgm:presLayoutVars>
      </dgm:prSet>
      <dgm:spPr/>
    </dgm:pt>
    <dgm:pt modelId="{3F886B22-8CC2-D744-9420-30FFEF973D3E}" type="pres">
      <dgm:prSet presAssocID="{2477ED4A-18F6-9845-8568-9EA4665E4D6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E6D0B31-493E-7C4F-9985-3452D04EC853}" type="pres">
      <dgm:prSet presAssocID="{2477ED4A-18F6-9845-8568-9EA4665E4D6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1040309-C601-44AC-A0E0-9F84182266E1}" srcId="{E1B6A5FD-1AFA-7A4D-8D10-365B5F051AB6}" destId="{490A8C96-6AA8-4DD2-A0F0-A92C93B8295D}" srcOrd="0" destOrd="0" parTransId="{CF160159-872D-4F72-942F-816887CE4030}" sibTransId="{5D8A1711-91F4-4D35-AFE1-C4BFBE92D604}"/>
    <dgm:cxn modelId="{B3647B14-8EC6-6B46-8229-E1FF915D99F8}" type="presOf" srcId="{0EA8ED4A-4520-4126-8F74-6F9C2E6FF0D3}" destId="{0211A7B1-BDDB-E247-A9B5-246B16A21BC6}" srcOrd="0" destOrd="0" presId="urn:microsoft.com/office/officeart/2005/8/layout/vList2"/>
    <dgm:cxn modelId="{9EDF773B-C4CF-7542-A922-CA8CC2659A5C}" type="presOf" srcId="{02099B9A-6E48-47F8-AFCF-34C44A944146}" destId="{6E6D0B31-493E-7C4F-9985-3452D04EC853}" srcOrd="0" destOrd="1" presId="urn:microsoft.com/office/officeart/2005/8/layout/vList2"/>
    <dgm:cxn modelId="{BB764C3E-EF36-C24E-A466-75A38B472D4C}" type="presOf" srcId="{8B0E5320-686F-43C2-94FE-C4E6F0CA1FBA}" destId="{F6A4D7F1-F25E-F840-B1B5-C6A005306194}" srcOrd="0" destOrd="1" presId="urn:microsoft.com/office/officeart/2005/8/layout/vList2"/>
    <dgm:cxn modelId="{6403EF3E-D2CC-E349-B0DC-E44A5D6C6B72}" type="presOf" srcId="{2477ED4A-18F6-9845-8568-9EA4665E4D6F}" destId="{3F886B22-8CC2-D744-9420-30FFEF973D3E}" srcOrd="0" destOrd="0" presId="urn:microsoft.com/office/officeart/2005/8/layout/vList2"/>
    <dgm:cxn modelId="{2BBB7C51-3563-B445-AC4C-AF38269547B9}" type="presOf" srcId="{ADB95413-F222-4FFD-9901-F0E1911E9893}" destId="{12143738-010A-7540-913A-9DAD0DB0A996}" srcOrd="0" destOrd="0" presId="urn:microsoft.com/office/officeart/2005/8/layout/vList2"/>
    <dgm:cxn modelId="{BFCE625E-4004-4A3E-B093-7C263454F7E8}" srcId="{B567B76E-1EFD-44CF-9A13-97A00631E388}" destId="{0EA8ED4A-4520-4126-8F74-6F9C2E6FF0D3}" srcOrd="0" destOrd="0" parTransId="{93ECAF15-0CF6-4598-BF4F-8307A44C595A}" sibTransId="{4F11DACB-6D22-42D5-ACC6-736D9085374D}"/>
    <dgm:cxn modelId="{34D85F61-AD3D-1844-ADE8-4E949021D49B}" srcId="{B567B76E-1EFD-44CF-9A13-97A00631E388}" destId="{2477ED4A-18F6-9845-8568-9EA4665E4D6F}" srcOrd="3" destOrd="0" parTransId="{8F9CF6DC-D5E3-B143-BFB3-B72CC15A57EF}" sibTransId="{0A15FA27-AF13-974E-953F-00971C51F10C}"/>
    <dgm:cxn modelId="{E86C958C-B315-2A41-8474-F3690940C51B}" type="presOf" srcId="{B567B76E-1EFD-44CF-9A13-97A00631E388}" destId="{6B314C6C-4698-7047-8392-40387766CA84}" srcOrd="0" destOrd="0" presId="urn:microsoft.com/office/officeart/2005/8/layout/vList2"/>
    <dgm:cxn modelId="{0E8B2391-BF49-4274-8F9C-2DDB3B43413E}" srcId="{2477ED4A-18F6-9845-8568-9EA4665E4D6F}" destId="{02099B9A-6E48-47F8-AFCF-34C44A944146}" srcOrd="1" destOrd="0" parTransId="{25C730BA-E2F5-4D59-A6F6-31682319378C}" sibTransId="{DEF72B33-B931-4CFC-B86D-A1439DF359E4}"/>
    <dgm:cxn modelId="{91F6AA91-2392-4034-B13C-D7D4CF124F76}" srcId="{E1B6A5FD-1AFA-7A4D-8D10-365B5F051AB6}" destId="{8B0E5320-686F-43C2-94FE-C4E6F0CA1FBA}" srcOrd="1" destOrd="0" parTransId="{5B3E3957-E716-4A18-AA46-C598AFCA6AF7}" sibTransId="{0A253017-699F-4D0D-B3BF-D800EB7276C1}"/>
    <dgm:cxn modelId="{9BEEF298-E471-46E6-89D8-D661127606FA}" srcId="{B567B76E-1EFD-44CF-9A13-97A00631E388}" destId="{ADB95413-F222-4FFD-9901-F0E1911E9893}" srcOrd="1" destOrd="0" parTransId="{385645D1-5197-4991-A685-3F23D4B5E6E5}" sibTransId="{28339425-BB99-4108-B0C6-71D3BAD21E7D}"/>
    <dgm:cxn modelId="{1B5686AF-6989-AF4C-BAA7-66EAC114BAE3}" type="presOf" srcId="{E1B6A5FD-1AFA-7A4D-8D10-365B5F051AB6}" destId="{9F4656E3-7EAF-4441-8D41-E3A2ECED9873}" srcOrd="0" destOrd="0" presId="urn:microsoft.com/office/officeart/2005/8/layout/vList2"/>
    <dgm:cxn modelId="{3BCE6ECE-3BDB-6B4B-A885-A79D343A25BC}" type="presOf" srcId="{98A99689-3AFF-4055-A9E3-0A1F4DC3B62B}" destId="{6E6D0B31-493E-7C4F-9985-3452D04EC853}" srcOrd="0" destOrd="0" presId="urn:microsoft.com/office/officeart/2005/8/layout/vList2"/>
    <dgm:cxn modelId="{14AF5DD4-A910-6C4B-99FC-CCED5D16962B}" srcId="{B567B76E-1EFD-44CF-9A13-97A00631E388}" destId="{E1B6A5FD-1AFA-7A4D-8D10-365B5F051AB6}" srcOrd="2" destOrd="0" parTransId="{6BF190A7-AABF-9F47-9CF4-0C779CC1CAA2}" sibTransId="{806BE8CE-46AA-1548-A25A-582181DADC24}"/>
    <dgm:cxn modelId="{8C47CCE9-EC02-49F5-9E08-20BA74C81088}" srcId="{2477ED4A-18F6-9845-8568-9EA4665E4D6F}" destId="{98A99689-3AFF-4055-A9E3-0A1F4DC3B62B}" srcOrd="0" destOrd="0" parTransId="{9FE9946E-03BF-43CC-B5A7-9CD0981CEDF8}" sibTransId="{23FDCCD3-17CE-4092-8E2E-8AA91EA94FD7}"/>
    <dgm:cxn modelId="{DA4E22F3-D644-4D48-A8EC-E42C1599FA01}" type="presOf" srcId="{490A8C96-6AA8-4DD2-A0F0-A92C93B8295D}" destId="{F6A4D7F1-F25E-F840-B1B5-C6A005306194}" srcOrd="0" destOrd="0" presId="urn:microsoft.com/office/officeart/2005/8/layout/vList2"/>
    <dgm:cxn modelId="{85BA10B2-8CAB-6C49-9737-565974F24F64}" type="presParOf" srcId="{6B314C6C-4698-7047-8392-40387766CA84}" destId="{0211A7B1-BDDB-E247-A9B5-246B16A21BC6}" srcOrd="0" destOrd="0" presId="urn:microsoft.com/office/officeart/2005/8/layout/vList2"/>
    <dgm:cxn modelId="{7A683706-D9F2-1746-8A24-18AF5C5C9F64}" type="presParOf" srcId="{6B314C6C-4698-7047-8392-40387766CA84}" destId="{B3F9E3DD-F850-764E-833C-2DCCDE96A2DE}" srcOrd="1" destOrd="0" presId="urn:microsoft.com/office/officeart/2005/8/layout/vList2"/>
    <dgm:cxn modelId="{9BCEA020-E880-2C40-81B0-0237B26D687F}" type="presParOf" srcId="{6B314C6C-4698-7047-8392-40387766CA84}" destId="{12143738-010A-7540-913A-9DAD0DB0A996}" srcOrd="2" destOrd="0" presId="urn:microsoft.com/office/officeart/2005/8/layout/vList2"/>
    <dgm:cxn modelId="{A5188C30-3027-804A-821B-A51B91F89F60}" type="presParOf" srcId="{6B314C6C-4698-7047-8392-40387766CA84}" destId="{BFE343BB-A22A-5840-AE0F-E69F525453E5}" srcOrd="3" destOrd="0" presId="urn:microsoft.com/office/officeart/2005/8/layout/vList2"/>
    <dgm:cxn modelId="{9B90B7C0-1AE8-3C4C-8255-329784AFD6BA}" type="presParOf" srcId="{6B314C6C-4698-7047-8392-40387766CA84}" destId="{9F4656E3-7EAF-4441-8D41-E3A2ECED9873}" srcOrd="4" destOrd="0" presId="urn:microsoft.com/office/officeart/2005/8/layout/vList2"/>
    <dgm:cxn modelId="{9C311F8F-92F8-034E-9442-4D9F84EA66C9}" type="presParOf" srcId="{6B314C6C-4698-7047-8392-40387766CA84}" destId="{F6A4D7F1-F25E-F840-B1B5-C6A005306194}" srcOrd="5" destOrd="0" presId="urn:microsoft.com/office/officeart/2005/8/layout/vList2"/>
    <dgm:cxn modelId="{DC7EE2C6-C597-0244-A76D-16561D92B501}" type="presParOf" srcId="{6B314C6C-4698-7047-8392-40387766CA84}" destId="{3F886B22-8CC2-D744-9420-30FFEF973D3E}" srcOrd="6" destOrd="0" presId="urn:microsoft.com/office/officeart/2005/8/layout/vList2"/>
    <dgm:cxn modelId="{BC93E791-02DD-7C4C-9AF7-316E1E641DD2}" type="presParOf" srcId="{6B314C6C-4698-7047-8392-40387766CA84}" destId="{6E6D0B31-493E-7C4F-9985-3452D04EC853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C0B403-E8F1-4D5E-AD40-A79BAD06340D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4E20FF-AFAE-445E-A24A-7DFA02AEEC7F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UY" sz="2400" b="1"/>
            <a:t>Caracterización de la Preparación Pictórica</a:t>
          </a:r>
          <a:endParaRPr lang="en-US" sz="2400"/>
        </a:p>
      </dgm:t>
    </dgm:pt>
    <dgm:pt modelId="{FB3E8F58-B102-48A3-8DC4-7D90958CB630}" type="parTrans" cxnId="{209342F4-9B0A-49E5-BD4A-5B03FCA08EEC}">
      <dgm:prSet/>
      <dgm:spPr/>
      <dgm:t>
        <a:bodyPr/>
        <a:lstStyle/>
        <a:p>
          <a:endParaRPr lang="en-US" sz="2400"/>
        </a:p>
      </dgm:t>
    </dgm:pt>
    <dgm:pt modelId="{DAF52B43-468B-486B-9EFA-65A107ADB731}" type="sibTrans" cxnId="{209342F4-9B0A-49E5-BD4A-5B03FCA08EEC}">
      <dgm:prSet/>
      <dgm:spPr/>
      <dgm:t>
        <a:bodyPr/>
        <a:lstStyle/>
        <a:p>
          <a:endParaRPr lang="en-US" sz="2400"/>
        </a:p>
      </dgm:t>
    </dgm:pt>
    <dgm:pt modelId="{02F0676A-2373-4154-AF32-45496272BEF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UY" sz="1800"/>
            <a:t>Toda la tela fue preparada con </a:t>
          </a:r>
          <a:r>
            <a:rPr lang="es-UY" sz="1800" b="1"/>
            <a:t>una base uniforme de blanco de plomo (Pb₃(CO₃)₂(OH)₂)</a:t>
          </a:r>
          <a:r>
            <a:rPr lang="es-UY" sz="1800"/>
            <a:t>.</a:t>
          </a:r>
          <a:endParaRPr lang="en-US" sz="1800"/>
        </a:p>
      </dgm:t>
    </dgm:pt>
    <dgm:pt modelId="{990C24A8-866C-4ABD-BA19-82F22031EC55}" type="parTrans" cxnId="{3A1C451B-1B38-48F1-8F4B-E2128A1B7BE9}">
      <dgm:prSet/>
      <dgm:spPr/>
      <dgm:t>
        <a:bodyPr/>
        <a:lstStyle/>
        <a:p>
          <a:endParaRPr lang="en-US" sz="2400"/>
        </a:p>
      </dgm:t>
    </dgm:pt>
    <dgm:pt modelId="{67F75F71-7A0B-4F9C-BC21-D4A42B764E38}" type="sibTrans" cxnId="{3A1C451B-1B38-48F1-8F4B-E2128A1B7BE9}">
      <dgm:prSet/>
      <dgm:spPr/>
      <dgm:t>
        <a:bodyPr/>
        <a:lstStyle/>
        <a:p>
          <a:endParaRPr lang="en-US" sz="2400"/>
        </a:p>
      </dgm:t>
    </dgm:pt>
    <dgm:pt modelId="{5EB885CA-7CBD-4597-A51B-3A13AFDB4D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UY" sz="1800"/>
            <a:t>Inclusiones medianas de sílice, aplicación uniforme, posiblemente preparada de forma industrial o planificada por el artista.</a:t>
          </a:r>
          <a:endParaRPr lang="en-US" sz="1800"/>
        </a:p>
      </dgm:t>
    </dgm:pt>
    <dgm:pt modelId="{8CFDFAF0-63D8-4E9A-8B76-01E2104BB3DC}" type="parTrans" cxnId="{5A437C81-62B5-4A7A-ADFA-7FED81115EBA}">
      <dgm:prSet/>
      <dgm:spPr/>
      <dgm:t>
        <a:bodyPr/>
        <a:lstStyle/>
        <a:p>
          <a:endParaRPr lang="en-US" sz="2400"/>
        </a:p>
      </dgm:t>
    </dgm:pt>
    <dgm:pt modelId="{FD395C3F-6695-414F-9C5D-F420A7914EF0}" type="sibTrans" cxnId="{5A437C81-62B5-4A7A-ADFA-7FED81115EBA}">
      <dgm:prSet/>
      <dgm:spPr/>
      <dgm:t>
        <a:bodyPr/>
        <a:lstStyle/>
        <a:p>
          <a:endParaRPr lang="en-US" sz="2400"/>
        </a:p>
      </dgm:t>
    </dgm:pt>
    <dgm:pt modelId="{D4441163-14ED-4DAB-94D5-55E4372EB6B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UY" sz="1800"/>
            <a:t>Espesor máximo: </a:t>
          </a:r>
          <a:r>
            <a:rPr lang="es-UY" sz="1800" b="1"/>
            <a:t>180 </a:t>
          </a:r>
          <a:r>
            <a:rPr lang="el-GR" sz="1800" b="1"/>
            <a:t>μ</a:t>
          </a:r>
          <a:r>
            <a:rPr lang="es-UY" sz="1800" b="1"/>
            <a:t>m</a:t>
          </a:r>
          <a:r>
            <a:rPr lang="es-UY" sz="1800"/>
            <a:t>, inclusiones hasta </a:t>
          </a:r>
          <a:r>
            <a:rPr lang="es-UY" sz="1800" b="1"/>
            <a:t>50 </a:t>
          </a:r>
          <a:r>
            <a:rPr lang="el-GR" sz="1800" b="1"/>
            <a:t>μ</a:t>
          </a:r>
          <a:r>
            <a:rPr lang="es-UY" sz="1800" b="1"/>
            <a:t>m</a:t>
          </a:r>
          <a:r>
            <a:rPr lang="es-UY" sz="1800"/>
            <a:t>.</a:t>
          </a:r>
          <a:endParaRPr lang="en-US" sz="1800"/>
        </a:p>
      </dgm:t>
    </dgm:pt>
    <dgm:pt modelId="{0AEBEF45-BC6C-4F1D-9983-1AD886089BAA}" type="parTrans" cxnId="{D6A7A743-C70B-47B1-9C5C-48181A2B36BD}">
      <dgm:prSet/>
      <dgm:spPr/>
      <dgm:t>
        <a:bodyPr/>
        <a:lstStyle/>
        <a:p>
          <a:endParaRPr lang="en-US" sz="2400"/>
        </a:p>
      </dgm:t>
    </dgm:pt>
    <dgm:pt modelId="{D6D12F61-04E5-4EB0-AD1D-2D6A97849EC7}" type="sibTrans" cxnId="{D6A7A743-C70B-47B1-9C5C-48181A2B36BD}">
      <dgm:prSet/>
      <dgm:spPr/>
      <dgm:t>
        <a:bodyPr/>
        <a:lstStyle/>
        <a:p>
          <a:endParaRPr lang="en-US" sz="2400"/>
        </a:p>
      </dgm:t>
    </dgm:pt>
    <dgm:pt modelId="{AA02969A-C686-43EE-80E0-5DDDFE35F584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s-UY" sz="2400" b="1"/>
            <a:t>Diversidad Cromática y Técnica Pictórica</a:t>
          </a:r>
          <a:endParaRPr lang="en-US" sz="2400"/>
        </a:p>
      </dgm:t>
    </dgm:pt>
    <dgm:pt modelId="{12CA2331-75E6-439D-82E7-7FE958E01C16}" type="parTrans" cxnId="{1480118D-C932-4916-9CAC-B237FC4B8257}">
      <dgm:prSet/>
      <dgm:spPr/>
      <dgm:t>
        <a:bodyPr/>
        <a:lstStyle/>
        <a:p>
          <a:endParaRPr lang="en-US" sz="2400"/>
        </a:p>
      </dgm:t>
    </dgm:pt>
    <dgm:pt modelId="{99AC0FC3-E5FA-4651-AE5F-7561B9C3BBBF}" type="sibTrans" cxnId="{1480118D-C932-4916-9CAC-B237FC4B8257}">
      <dgm:prSet/>
      <dgm:spPr/>
      <dgm:t>
        <a:bodyPr/>
        <a:lstStyle/>
        <a:p>
          <a:endParaRPr lang="en-US" sz="2400"/>
        </a:p>
      </dgm:t>
    </dgm:pt>
    <dgm:pt modelId="{128E3A99-2599-441F-AE23-3AE75D9CE6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UY" sz="1800"/>
            <a:t>Blanes utilizó </a:t>
          </a:r>
          <a:r>
            <a:rPr lang="es-UY" sz="1800" b="1"/>
            <a:t>una paleta amplia</a:t>
          </a:r>
          <a:r>
            <a:rPr lang="es-UY" sz="1800"/>
            <a:t>: ocres, verdes, rojos, azules intensos.</a:t>
          </a:r>
          <a:endParaRPr lang="en-US" sz="1800"/>
        </a:p>
      </dgm:t>
    </dgm:pt>
    <dgm:pt modelId="{B61838D8-2D14-4D28-B8B2-784FD9D66196}" type="parTrans" cxnId="{02365344-1DBA-433B-8D1B-573C65A972A8}">
      <dgm:prSet/>
      <dgm:spPr/>
      <dgm:t>
        <a:bodyPr/>
        <a:lstStyle/>
        <a:p>
          <a:endParaRPr lang="en-US" sz="2400"/>
        </a:p>
      </dgm:t>
    </dgm:pt>
    <dgm:pt modelId="{1F5E0216-CE43-4524-A744-17BB7679F809}" type="sibTrans" cxnId="{02365344-1DBA-433B-8D1B-573C65A972A8}">
      <dgm:prSet/>
      <dgm:spPr/>
      <dgm:t>
        <a:bodyPr/>
        <a:lstStyle/>
        <a:p>
          <a:endParaRPr lang="en-US" sz="2400"/>
        </a:p>
      </dgm:t>
    </dgm:pt>
    <dgm:pt modelId="{C47DEEB5-CAE2-4415-AFEE-D8911E17E1D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UY" sz="1800"/>
            <a:t>Se identificaron pigmentos históricos:</a:t>
          </a:r>
          <a:endParaRPr lang="en-US" sz="1800"/>
        </a:p>
      </dgm:t>
    </dgm:pt>
    <dgm:pt modelId="{9F00240E-5F1B-49A1-8E5A-7275BFC8F4CB}" type="parTrans" cxnId="{374DC7D0-0E4F-40D0-8A6A-9898AA676433}">
      <dgm:prSet/>
      <dgm:spPr/>
      <dgm:t>
        <a:bodyPr/>
        <a:lstStyle/>
        <a:p>
          <a:endParaRPr lang="en-US" sz="2400"/>
        </a:p>
      </dgm:t>
    </dgm:pt>
    <dgm:pt modelId="{80A7FF12-8568-4A90-B40B-127399272B7D}" type="sibTrans" cxnId="{374DC7D0-0E4F-40D0-8A6A-9898AA676433}">
      <dgm:prSet/>
      <dgm:spPr/>
      <dgm:t>
        <a:bodyPr/>
        <a:lstStyle/>
        <a:p>
          <a:endParaRPr lang="en-US" sz="2400"/>
        </a:p>
      </dgm:t>
    </dgm:pt>
    <dgm:pt modelId="{E2072CA8-05DB-40FA-89ED-1E63D717D7E7}">
      <dgm:prSet custT="1"/>
      <dgm:spPr/>
      <dgm:t>
        <a:bodyPr/>
        <a:lstStyle/>
        <a:p>
          <a:r>
            <a:rPr lang="es-UY" sz="1800" b="1"/>
            <a:t>Hematita (Fe₂O₃)</a:t>
          </a:r>
          <a:r>
            <a:rPr lang="es-UY" sz="1800"/>
            <a:t> para tierras rojas.</a:t>
          </a:r>
          <a:endParaRPr lang="en-US" sz="1800"/>
        </a:p>
      </dgm:t>
    </dgm:pt>
    <dgm:pt modelId="{4257A1FE-0C55-4E57-AB1B-C61EFB6F5D9C}" type="parTrans" cxnId="{54216F8C-8DE2-4695-9FA5-0569AAC53CF4}">
      <dgm:prSet/>
      <dgm:spPr/>
      <dgm:t>
        <a:bodyPr/>
        <a:lstStyle/>
        <a:p>
          <a:endParaRPr lang="en-US" sz="2400"/>
        </a:p>
      </dgm:t>
    </dgm:pt>
    <dgm:pt modelId="{A1BF270D-D323-4C6C-B079-B0A57A53B810}" type="sibTrans" cxnId="{54216F8C-8DE2-4695-9FA5-0569AAC53CF4}">
      <dgm:prSet/>
      <dgm:spPr/>
      <dgm:t>
        <a:bodyPr/>
        <a:lstStyle/>
        <a:p>
          <a:endParaRPr lang="en-US" sz="2400"/>
        </a:p>
      </dgm:t>
    </dgm:pt>
    <dgm:pt modelId="{98B0254F-9F41-4B54-B0A9-1BA27DEE6359}">
      <dgm:prSet custT="1"/>
      <dgm:spPr/>
      <dgm:t>
        <a:bodyPr/>
        <a:lstStyle/>
        <a:p>
          <a:r>
            <a:rPr lang="es-UY" sz="1800" b="1"/>
            <a:t>Bermellón (HgS)</a:t>
          </a:r>
          <a:r>
            <a:rPr lang="es-UY" sz="1800"/>
            <a:t> para rojos intensos.</a:t>
          </a:r>
          <a:endParaRPr lang="en-US" sz="1800"/>
        </a:p>
      </dgm:t>
    </dgm:pt>
    <dgm:pt modelId="{9F94D8C1-9D02-40BB-9E0E-55DC8B4DAD62}" type="parTrans" cxnId="{8305A79C-AFB1-4951-B9EE-0A1FD164F6EA}">
      <dgm:prSet/>
      <dgm:spPr/>
      <dgm:t>
        <a:bodyPr/>
        <a:lstStyle/>
        <a:p>
          <a:endParaRPr lang="en-US" sz="2400"/>
        </a:p>
      </dgm:t>
    </dgm:pt>
    <dgm:pt modelId="{8C0D5E9E-6A97-4A67-B499-758EA6DDDC3A}" type="sibTrans" cxnId="{8305A79C-AFB1-4951-B9EE-0A1FD164F6EA}">
      <dgm:prSet/>
      <dgm:spPr/>
      <dgm:t>
        <a:bodyPr/>
        <a:lstStyle/>
        <a:p>
          <a:endParaRPr lang="en-US" sz="2400"/>
        </a:p>
      </dgm:t>
    </dgm:pt>
    <dgm:pt modelId="{5EBFB59D-4883-4608-B83F-589FB7D93ADF}">
      <dgm:prSet custT="1"/>
      <dgm:spPr/>
      <dgm:t>
        <a:bodyPr/>
        <a:lstStyle/>
        <a:p>
          <a:r>
            <a:rPr lang="es-UY" sz="1800" b="1" dirty="0"/>
            <a:t>Lazurita</a:t>
          </a:r>
          <a:r>
            <a:rPr lang="es-UY" sz="1800" dirty="0"/>
            <a:t> (natural o sintética) para los azules.</a:t>
          </a:r>
          <a:endParaRPr lang="en-US" sz="1800" dirty="0"/>
        </a:p>
      </dgm:t>
    </dgm:pt>
    <dgm:pt modelId="{9315F3C9-1368-4FE6-AB17-8083A92DE037}" type="parTrans" cxnId="{DE706BD3-26D9-4985-9B57-A8CF3155050F}">
      <dgm:prSet/>
      <dgm:spPr/>
      <dgm:t>
        <a:bodyPr/>
        <a:lstStyle/>
        <a:p>
          <a:endParaRPr lang="en-US" sz="2400"/>
        </a:p>
      </dgm:t>
    </dgm:pt>
    <dgm:pt modelId="{335F7F04-A5F9-4BCB-AE31-9F801F3946D9}" type="sibTrans" cxnId="{DE706BD3-26D9-4985-9B57-A8CF3155050F}">
      <dgm:prSet/>
      <dgm:spPr/>
      <dgm:t>
        <a:bodyPr/>
        <a:lstStyle/>
        <a:p>
          <a:endParaRPr lang="en-US" sz="2400"/>
        </a:p>
      </dgm:t>
    </dgm:pt>
    <dgm:pt modelId="{EF2B4E54-F00F-4789-AECC-5BDF04135B6D}">
      <dgm:prSet custT="1"/>
      <dgm:spPr/>
      <dgm:t>
        <a:bodyPr/>
        <a:lstStyle/>
        <a:p>
          <a:r>
            <a:rPr lang="es-UY" sz="1800" b="1"/>
            <a:t>Albayalde</a:t>
          </a:r>
          <a:r>
            <a:rPr lang="es-UY" sz="1800"/>
            <a:t> presente en múltiples estratos.</a:t>
          </a:r>
          <a:endParaRPr lang="en-US" sz="1800"/>
        </a:p>
      </dgm:t>
    </dgm:pt>
    <dgm:pt modelId="{D90429F0-3A87-48C0-B2BE-6FF6A134AF56}" type="parTrans" cxnId="{EB95869E-E3F0-4A3F-B735-4718DB40DB62}">
      <dgm:prSet/>
      <dgm:spPr/>
      <dgm:t>
        <a:bodyPr/>
        <a:lstStyle/>
        <a:p>
          <a:endParaRPr lang="en-US" sz="2400"/>
        </a:p>
      </dgm:t>
    </dgm:pt>
    <dgm:pt modelId="{C2D179FB-022B-4FC4-A657-58FC85CB0076}" type="sibTrans" cxnId="{EB95869E-E3F0-4A3F-B735-4718DB40DB62}">
      <dgm:prSet/>
      <dgm:spPr/>
      <dgm:t>
        <a:bodyPr/>
        <a:lstStyle/>
        <a:p>
          <a:endParaRPr lang="en-US" sz="2400"/>
        </a:p>
      </dgm:t>
    </dgm:pt>
    <dgm:pt modelId="{5571B633-60D1-421B-9A50-A56BD1CCD0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UY" sz="1800"/>
            <a:t>Uso de </a:t>
          </a:r>
          <a:r>
            <a:rPr lang="es-UY" sz="1800" b="1"/>
            <a:t>veladuras</a:t>
          </a:r>
          <a:r>
            <a:rPr lang="es-UY" sz="1800"/>
            <a:t> y capas superpuestas en zonas como el cielo.</a:t>
          </a:r>
          <a:endParaRPr lang="en-US" sz="1800"/>
        </a:p>
      </dgm:t>
    </dgm:pt>
    <dgm:pt modelId="{D46AA242-7481-414B-A4E9-0BB1AFF533E6}" type="parTrans" cxnId="{F8A28074-3C97-41BB-860E-18C62BDA34A5}">
      <dgm:prSet/>
      <dgm:spPr/>
      <dgm:t>
        <a:bodyPr/>
        <a:lstStyle/>
        <a:p>
          <a:endParaRPr lang="en-US" sz="2400"/>
        </a:p>
      </dgm:t>
    </dgm:pt>
    <dgm:pt modelId="{D564E0B5-E0E4-430C-A1A4-18C80B5D2162}" type="sibTrans" cxnId="{F8A28074-3C97-41BB-860E-18C62BDA34A5}">
      <dgm:prSet/>
      <dgm:spPr/>
      <dgm:t>
        <a:bodyPr/>
        <a:lstStyle/>
        <a:p>
          <a:endParaRPr lang="en-US" sz="2400"/>
        </a:p>
      </dgm:t>
    </dgm:pt>
    <dgm:pt modelId="{DDA0DB20-4C51-4F8E-9522-0B91B67D009A}" type="pres">
      <dgm:prSet presAssocID="{4AC0B403-E8F1-4D5E-AD40-A79BAD06340D}" presName="root" presStyleCnt="0">
        <dgm:presLayoutVars>
          <dgm:dir/>
          <dgm:resizeHandles val="exact"/>
        </dgm:presLayoutVars>
      </dgm:prSet>
      <dgm:spPr/>
    </dgm:pt>
    <dgm:pt modelId="{AAD6F649-755F-4758-ACE7-F11C5C673DFD}" type="pres">
      <dgm:prSet presAssocID="{B14E20FF-AFAE-445E-A24A-7DFA02AEEC7F}" presName="compNode" presStyleCnt="0"/>
      <dgm:spPr/>
    </dgm:pt>
    <dgm:pt modelId="{6EF8C79C-B632-489B-8725-052B383F3059}" type="pres">
      <dgm:prSet presAssocID="{B14E20FF-AFAE-445E-A24A-7DFA02AEEC7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je"/>
        </a:ext>
      </dgm:extLst>
    </dgm:pt>
    <dgm:pt modelId="{05446A85-5E8D-4944-89A3-AC91A57CA83D}" type="pres">
      <dgm:prSet presAssocID="{B14E20FF-AFAE-445E-A24A-7DFA02AEEC7F}" presName="iconSpace" presStyleCnt="0"/>
      <dgm:spPr/>
    </dgm:pt>
    <dgm:pt modelId="{A2275FD3-DD08-4431-A090-2BAAB21ED234}" type="pres">
      <dgm:prSet presAssocID="{B14E20FF-AFAE-445E-A24A-7DFA02AEEC7F}" presName="parTx" presStyleLbl="revTx" presStyleIdx="0" presStyleCnt="4">
        <dgm:presLayoutVars>
          <dgm:chMax val="0"/>
          <dgm:chPref val="0"/>
        </dgm:presLayoutVars>
      </dgm:prSet>
      <dgm:spPr/>
    </dgm:pt>
    <dgm:pt modelId="{8AE29C72-9DB5-445B-BCDC-CD9EB2C9EB2B}" type="pres">
      <dgm:prSet presAssocID="{B14E20FF-AFAE-445E-A24A-7DFA02AEEC7F}" presName="txSpace" presStyleCnt="0"/>
      <dgm:spPr/>
    </dgm:pt>
    <dgm:pt modelId="{FD46C8E4-5FA3-48FC-A5FC-A095CAE9B981}" type="pres">
      <dgm:prSet presAssocID="{B14E20FF-AFAE-445E-A24A-7DFA02AEEC7F}" presName="desTx" presStyleLbl="revTx" presStyleIdx="1" presStyleCnt="4">
        <dgm:presLayoutVars/>
      </dgm:prSet>
      <dgm:spPr/>
    </dgm:pt>
    <dgm:pt modelId="{CA3A6A4F-383D-4049-8594-8483A5338D37}" type="pres">
      <dgm:prSet presAssocID="{DAF52B43-468B-486B-9EFA-65A107ADB731}" presName="sibTrans" presStyleCnt="0"/>
      <dgm:spPr/>
    </dgm:pt>
    <dgm:pt modelId="{4F4DE6F3-85C7-47CC-A85E-B812F1DCED31}" type="pres">
      <dgm:prSet presAssocID="{AA02969A-C686-43EE-80E0-5DDDFE35F584}" presName="compNode" presStyleCnt="0"/>
      <dgm:spPr/>
    </dgm:pt>
    <dgm:pt modelId="{687C399F-3404-4C67-80C4-AC4A80D623BB}" type="pres">
      <dgm:prSet presAssocID="{AA02969A-C686-43EE-80E0-5DDDFE35F58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leta"/>
        </a:ext>
      </dgm:extLst>
    </dgm:pt>
    <dgm:pt modelId="{DEDC24A4-05C7-4CDD-A785-FA944919699C}" type="pres">
      <dgm:prSet presAssocID="{AA02969A-C686-43EE-80E0-5DDDFE35F584}" presName="iconSpace" presStyleCnt="0"/>
      <dgm:spPr/>
    </dgm:pt>
    <dgm:pt modelId="{12DEF090-7919-400D-8576-0557D98A1D72}" type="pres">
      <dgm:prSet presAssocID="{AA02969A-C686-43EE-80E0-5DDDFE35F584}" presName="parTx" presStyleLbl="revTx" presStyleIdx="2" presStyleCnt="4">
        <dgm:presLayoutVars>
          <dgm:chMax val="0"/>
          <dgm:chPref val="0"/>
        </dgm:presLayoutVars>
      </dgm:prSet>
      <dgm:spPr/>
    </dgm:pt>
    <dgm:pt modelId="{9713C870-4A9E-4DE4-AE0E-08DA74A0CF2A}" type="pres">
      <dgm:prSet presAssocID="{AA02969A-C686-43EE-80E0-5DDDFE35F584}" presName="txSpace" presStyleCnt="0"/>
      <dgm:spPr/>
    </dgm:pt>
    <dgm:pt modelId="{BBF2D3DA-D82C-4D91-85CA-47DA33193576}" type="pres">
      <dgm:prSet presAssocID="{AA02969A-C686-43EE-80E0-5DDDFE35F584}" presName="desTx" presStyleLbl="revTx" presStyleIdx="3" presStyleCnt="4" custScaleX="120437">
        <dgm:presLayoutVars/>
      </dgm:prSet>
      <dgm:spPr/>
    </dgm:pt>
  </dgm:ptLst>
  <dgm:cxnLst>
    <dgm:cxn modelId="{E5A71718-3BF4-4EB8-A498-5637C527E4FF}" type="presOf" srcId="{128E3A99-2599-441F-AE23-3AE75D9CE6DD}" destId="{BBF2D3DA-D82C-4D91-85CA-47DA33193576}" srcOrd="0" destOrd="0" presId="urn:microsoft.com/office/officeart/2018/2/layout/IconLabelDescriptionList"/>
    <dgm:cxn modelId="{5DB9A71A-FB7A-4A9D-8C38-01C4E1108B7C}" type="presOf" srcId="{B14E20FF-AFAE-445E-A24A-7DFA02AEEC7F}" destId="{A2275FD3-DD08-4431-A090-2BAAB21ED234}" srcOrd="0" destOrd="0" presId="urn:microsoft.com/office/officeart/2018/2/layout/IconLabelDescriptionList"/>
    <dgm:cxn modelId="{3A1C451B-1B38-48F1-8F4B-E2128A1B7BE9}" srcId="{B14E20FF-AFAE-445E-A24A-7DFA02AEEC7F}" destId="{02F0676A-2373-4154-AF32-45496272BEF8}" srcOrd="0" destOrd="0" parTransId="{990C24A8-866C-4ABD-BA19-82F22031EC55}" sibTransId="{67F75F71-7A0B-4F9C-BC21-D4A42B764E38}"/>
    <dgm:cxn modelId="{D6A7A743-C70B-47B1-9C5C-48181A2B36BD}" srcId="{B14E20FF-AFAE-445E-A24A-7DFA02AEEC7F}" destId="{D4441163-14ED-4DAB-94D5-55E4372EB6B6}" srcOrd="2" destOrd="0" parTransId="{0AEBEF45-BC6C-4F1D-9983-1AD886089BAA}" sibTransId="{D6D12F61-04E5-4EB0-AD1D-2D6A97849EC7}"/>
    <dgm:cxn modelId="{02365344-1DBA-433B-8D1B-573C65A972A8}" srcId="{AA02969A-C686-43EE-80E0-5DDDFE35F584}" destId="{128E3A99-2599-441F-AE23-3AE75D9CE6DD}" srcOrd="0" destOrd="0" parTransId="{B61838D8-2D14-4D28-B8B2-784FD9D66196}" sibTransId="{1F5E0216-CE43-4524-A744-17BB7679F809}"/>
    <dgm:cxn modelId="{22AFC045-8AB3-4A76-BF35-A1D006DBF8F3}" type="presOf" srcId="{D4441163-14ED-4DAB-94D5-55E4372EB6B6}" destId="{FD46C8E4-5FA3-48FC-A5FC-A095CAE9B981}" srcOrd="0" destOrd="2" presId="urn:microsoft.com/office/officeart/2018/2/layout/IconLabelDescriptionList"/>
    <dgm:cxn modelId="{3213E74A-BC29-428E-9CFB-5E7E92CE678D}" type="presOf" srcId="{5EB885CA-7CBD-4597-A51B-3A13AFDB4D52}" destId="{FD46C8E4-5FA3-48FC-A5FC-A095CAE9B981}" srcOrd="0" destOrd="1" presId="urn:microsoft.com/office/officeart/2018/2/layout/IconLabelDescriptionList"/>
    <dgm:cxn modelId="{47495450-C7FB-4E7C-88C1-3D6AFA81ED19}" type="presOf" srcId="{4AC0B403-E8F1-4D5E-AD40-A79BAD06340D}" destId="{DDA0DB20-4C51-4F8E-9522-0B91B67D009A}" srcOrd="0" destOrd="0" presId="urn:microsoft.com/office/officeart/2018/2/layout/IconLabelDescriptionList"/>
    <dgm:cxn modelId="{C8F8DF54-4438-41E1-B546-497F40408326}" type="presOf" srcId="{EF2B4E54-F00F-4789-AECC-5BDF04135B6D}" destId="{BBF2D3DA-D82C-4D91-85CA-47DA33193576}" srcOrd="0" destOrd="5" presId="urn:microsoft.com/office/officeart/2018/2/layout/IconLabelDescriptionList"/>
    <dgm:cxn modelId="{1401695C-8990-4293-B918-A1B51CBC933B}" type="presOf" srcId="{02F0676A-2373-4154-AF32-45496272BEF8}" destId="{FD46C8E4-5FA3-48FC-A5FC-A095CAE9B981}" srcOrd="0" destOrd="0" presId="urn:microsoft.com/office/officeart/2018/2/layout/IconLabelDescriptionList"/>
    <dgm:cxn modelId="{C1B69268-5E2E-4B7E-8B5A-1F941AE88DCF}" type="presOf" srcId="{AA02969A-C686-43EE-80E0-5DDDFE35F584}" destId="{12DEF090-7919-400D-8576-0557D98A1D72}" srcOrd="0" destOrd="0" presId="urn:microsoft.com/office/officeart/2018/2/layout/IconLabelDescriptionList"/>
    <dgm:cxn modelId="{1B3DFA6C-B239-419F-A494-EE68CED21068}" type="presOf" srcId="{98B0254F-9F41-4B54-B0A9-1BA27DEE6359}" destId="{BBF2D3DA-D82C-4D91-85CA-47DA33193576}" srcOrd="0" destOrd="3" presId="urn:microsoft.com/office/officeart/2018/2/layout/IconLabelDescriptionList"/>
    <dgm:cxn modelId="{F8A28074-3C97-41BB-860E-18C62BDA34A5}" srcId="{AA02969A-C686-43EE-80E0-5DDDFE35F584}" destId="{5571B633-60D1-421B-9A50-A56BD1CCD04A}" srcOrd="2" destOrd="0" parTransId="{D46AA242-7481-414B-A4E9-0BB1AFF533E6}" sibTransId="{D564E0B5-E0E4-430C-A1A4-18C80B5D2162}"/>
    <dgm:cxn modelId="{5A437C81-62B5-4A7A-ADFA-7FED81115EBA}" srcId="{B14E20FF-AFAE-445E-A24A-7DFA02AEEC7F}" destId="{5EB885CA-7CBD-4597-A51B-3A13AFDB4D52}" srcOrd="1" destOrd="0" parTransId="{8CFDFAF0-63D8-4E9A-8B76-01E2104BB3DC}" sibTransId="{FD395C3F-6695-414F-9C5D-F420A7914EF0}"/>
    <dgm:cxn modelId="{54216F8C-8DE2-4695-9FA5-0569AAC53CF4}" srcId="{C47DEEB5-CAE2-4415-AFEE-D8911E17E1D7}" destId="{E2072CA8-05DB-40FA-89ED-1E63D717D7E7}" srcOrd="0" destOrd="0" parTransId="{4257A1FE-0C55-4E57-AB1B-C61EFB6F5D9C}" sibTransId="{A1BF270D-D323-4C6C-B079-B0A57A53B810}"/>
    <dgm:cxn modelId="{1480118D-C932-4916-9CAC-B237FC4B8257}" srcId="{4AC0B403-E8F1-4D5E-AD40-A79BAD06340D}" destId="{AA02969A-C686-43EE-80E0-5DDDFE35F584}" srcOrd="1" destOrd="0" parTransId="{12CA2331-75E6-439D-82E7-7FE958E01C16}" sibTransId="{99AC0FC3-E5FA-4651-AE5F-7561B9C3BBBF}"/>
    <dgm:cxn modelId="{81223792-5D29-49A7-85D0-4AF1EBFFA794}" type="presOf" srcId="{C47DEEB5-CAE2-4415-AFEE-D8911E17E1D7}" destId="{BBF2D3DA-D82C-4D91-85CA-47DA33193576}" srcOrd="0" destOrd="1" presId="urn:microsoft.com/office/officeart/2018/2/layout/IconLabelDescriptionList"/>
    <dgm:cxn modelId="{30B0379C-BD8B-4E9F-A650-EC230BF238FF}" type="presOf" srcId="{5571B633-60D1-421B-9A50-A56BD1CCD04A}" destId="{BBF2D3DA-D82C-4D91-85CA-47DA33193576}" srcOrd="0" destOrd="6" presId="urn:microsoft.com/office/officeart/2018/2/layout/IconLabelDescriptionList"/>
    <dgm:cxn modelId="{8305A79C-AFB1-4951-B9EE-0A1FD164F6EA}" srcId="{C47DEEB5-CAE2-4415-AFEE-D8911E17E1D7}" destId="{98B0254F-9F41-4B54-B0A9-1BA27DEE6359}" srcOrd="1" destOrd="0" parTransId="{9F94D8C1-9D02-40BB-9E0E-55DC8B4DAD62}" sibTransId="{8C0D5E9E-6A97-4A67-B499-758EA6DDDC3A}"/>
    <dgm:cxn modelId="{EB95869E-E3F0-4A3F-B735-4718DB40DB62}" srcId="{C47DEEB5-CAE2-4415-AFEE-D8911E17E1D7}" destId="{EF2B4E54-F00F-4789-AECC-5BDF04135B6D}" srcOrd="3" destOrd="0" parTransId="{D90429F0-3A87-48C0-B2BE-6FF6A134AF56}" sibTransId="{C2D179FB-022B-4FC4-A657-58FC85CB0076}"/>
    <dgm:cxn modelId="{374DC7D0-0E4F-40D0-8A6A-9898AA676433}" srcId="{AA02969A-C686-43EE-80E0-5DDDFE35F584}" destId="{C47DEEB5-CAE2-4415-AFEE-D8911E17E1D7}" srcOrd="1" destOrd="0" parTransId="{9F00240E-5F1B-49A1-8E5A-7275BFC8F4CB}" sibTransId="{80A7FF12-8568-4A90-B40B-127399272B7D}"/>
    <dgm:cxn modelId="{DE706BD3-26D9-4985-9B57-A8CF3155050F}" srcId="{C47DEEB5-CAE2-4415-AFEE-D8911E17E1D7}" destId="{5EBFB59D-4883-4608-B83F-589FB7D93ADF}" srcOrd="2" destOrd="0" parTransId="{9315F3C9-1368-4FE6-AB17-8083A92DE037}" sibTransId="{335F7F04-A5F9-4BCB-AE31-9F801F3946D9}"/>
    <dgm:cxn modelId="{1999CBEF-A7AB-4DDE-A365-D72B2375DBFD}" type="presOf" srcId="{5EBFB59D-4883-4608-B83F-589FB7D93ADF}" destId="{BBF2D3DA-D82C-4D91-85CA-47DA33193576}" srcOrd="0" destOrd="4" presId="urn:microsoft.com/office/officeart/2018/2/layout/IconLabelDescriptionList"/>
    <dgm:cxn modelId="{7D7C63F1-C966-4663-B367-40C5FF8FF9FB}" type="presOf" srcId="{E2072CA8-05DB-40FA-89ED-1E63D717D7E7}" destId="{BBF2D3DA-D82C-4D91-85CA-47DA33193576}" srcOrd="0" destOrd="2" presId="urn:microsoft.com/office/officeart/2018/2/layout/IconLabelDescriptionList"/>
    <dgm:cxn modelId="{209342F4-9B0A-49E5-BD4A-5B03FCA08EEC}" srcId="{4AC0B403-E8F1-4D5E-AD40-A79BAD06340D}" destId="{B14E20FF-AFAE-445E-A24A-7DFA02AEEC7F}" srcOrd="0" destOrd="0" parTransId="{FB3E8F58-B102-48A3-8DC4-7D90958CB630}" sibTransId="{DAF52B43-468B-486B-9EFA-65A107ADB731}"/>
    <dgm:cxn modelId="{1FE734A6-BB1E-4812-99B7-30EC30D0FD05}" type="presParOf" srcId="{DDA0DB20-4C51-4F8E-9522-0B91B67D009A}" destId="{AAD6F649-755F-4758-ACE7-F11C5C673DFD}" srcOrd="0" destOrd="0" presId="urn:microsoft.com/office/officeart/2018/2/layout/IconLabelDescriptionList"/>
    <dgm:cxn modelId="{2A49BB6C-C376-4116-A2AD-7D4DDA397925}" type="presParOf" srcId="{AAD6F649-755F-4758-ACE7-F11C5C673DFD}" destId="{6EF8C79C-B632-489B-8725-052B383F3059}" srcOrd="0" destOrd="0" presId="urn:microsoft.com/office/officeart/2018/2/layout/IconLabelDescriptionList"/>
    <dgm:cxn modelId="{CFD22C5D-C268-4956-A378-C5D1AD27F95D}" type="presParOf" srcId="{AAD6F649-755F-4758-ACE7-F11C5C673DFD}" destId="{05446A85-5E8D-4944-89A3-AC91A57CA83D}" srcOrd="1" destOrd="0" presId="urn:microsoft.com/office/officeart/2018/2/layout/IconLabelDescriptionList"/>
    <dgm:cxn modelId="{B76614CF-26D7-4FEE-B7C9-AD6D0CDE99DB}" type="presParOf" srcId="{AAD6F649-755F-4758-ACE7-F11C5C673DFD}" destId="{A2275FD3-DD08-4431-A090-2BAAB21ED234}" srcOrd="2" destOrd="0" presId="urn:microsoft.com/office/officeart/2018/2/layout/IconLabelDescriptionList"/>
    <dgm:cxn modelId="{BA965822-1579-4DC9-9237-362BBFA0D615}" type="presParOf" srcId="{AAD6F649-755F-4758-ACE7-F11C5C673DFD}" destId="{8AE29C72-9DB5-445B-BCDC-CD9EB2C9EB2B}" srcOrd="3" destOrd="0" presId="urn:microsoft.com/office/officeart/2018/2/layout/IconLabelDescriptionList"/>
    <dgm:cxn modelId="{19FBB5BA-152F-42E6-90D1-63512960DFCF}" type="presParOf" srcId="{AAD6F649-755F-4758-ACE7-F11C5C673DFD}" destId="{FD46C8E4-5FA3-48FC-A5FC-A095CAE9B981}" srcOrd="4" destOrd="0" presId="urn:microsoft.com/office/officeart/2018/2/layout/IconLabelDescriptionList"/>
    <dgm:cxn modelId="{257E0CCC-273A-44F6-B961-367BAA8EA40B}" type="presParOf" srcId="{DDA0DB20-4C51-4F8E-9522-0B91B67D009A}" destId="{CA3A6A4F-383D-4049-8594-8483A5338D37}" srcOrd="1" destOrd="0" presId="urn:microsoft.com/office/officeart/2018/2/layout/IconLabelDescriptionList"/>
    <dgm:cxn modelId="{E8D9F316-4A50-461F-8307-BF7A50DC1F6B}" type="presParOf" srcId="{DDA0DB20-4C51-4F8E-9522-0B91B67D009A}" destId="{4F4DE6F3-85C7-47CC-A85E-B812F1DCED31}" srcOrd="2" destOrd="0" presId="urn:microsoft.com/office/officeart/2018/2/layout/IconLabelDescriptionList"/>
    <dgm:cxn modelId="{819FC509-C58B-4F72-8CE5-4752E5B8E0DF}" type="presParOf" srcId="{4F4DE6F3-85C7-47CC-A85E-B812F1DCED31}" destId="{687C399F-3404-4C67-80C4-AC4A80D623BB}" srcOrd="0" destOrd="0" presId="urn:microsoft.com/office/officeart/2018/2/layout/IconLabelDescriptionList"/>
    <dgm:cxn modelId="{F54A6547-035E-426E-A995-395D104775FF}" type="presParOf" srcId="{4F4DE6F3-85C7-47CC-A85E-B812F1DCED31}" destId="{DEDC24A4-05C7-4CDD-A785-FA944919699C}" srcOrd="1" destOrd="0" presId="urn:microsoft.com/office/officeart/2018/2/layout/IconLabelDescriptionList"/>
    <dgm:cxn modelId="{B477BBC5-3CF3-467E-ACFC-6741B598592C}" type="presParOf" srcId="{4F4DE6F3-85C7-47CC-A85E-B812F1DCED31}" destId="{12DEF090-7919-400D-8576-0557D98A1D72}" srcOrd="2" destOrd="0" presId="urn:microsoft.com/office/officeart/2018/2/layout/IconLabelDescriptionList"/>
    <dgm:cxn modelId="{792A9614-D8A4-4E60-BF45-A303B93B0850}" type="presParOf" srcId="{4F4DE6F3-85C7-47CC-A85E-B812F1DCED31}" destId="{9713C870-4A9E-4DE4-AE0E-08DA74A0CF2A}" srcOrd="3" destOrd="0" presId="urn:microsoft.com/office/officeart/2018/2/layout/IconLabelDescriptionList"/>
    <dgm:cxn modelId="{3A055106-2463-4A32-BF45-52A5D4622062}" type="presParOf" srcId="{4F4DE6F3-85C7-47CC-A85E-B812F1DCED31}" destId="{BBF2D3DA-D82C-4D91-85CA-47DA3319357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E1054F-9988-4B3B-8B89-501B57D76EE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840CDB2-7D94-4065-87A3-6002F01CBF78}">
      <dgm:prSet custT="1"/>
      <dgm:spPr/>
      <dgm:t>
        <a:bodyPr/>
        <a:lstStyle/>
        <a:p>
          <a:r>
            <a:rPr lang="es-ES_tradnl" sz="2400" dirty="0"/>
            <a:t>Relevancia de la complementariedad de técnicas de caracterización.</a:t>
          </a:r>
          <a:endParaRPr lang="en-US" sz="2400" dirty="0"/>
        </a:p>
      </dgm:t>
    </dgm:pt>
    <dgm:pt modelId="{AA9DBE69-9F48-44FD-90D2-124FB1BF49C2}" type="parTrans" cxnId="{445AAD49-E325-4E97-A572-EFC6C5780EF7}">
      <dgm:prSet/>
      <dgm:spPr/>
      <dgm:t>
        <a:bodyPr/>
        <a:lstStyle/>
        <a:p>
          <a:endParaRPr lang="en-US"/>
        </a:p>
      </dgm:t>
    </dgm:pt>
    <dgm:pt modelId="{B90BC869-DCD2-4F97-A168-887290EA2C15}" type="sibTrans" cxnId="{445AAD49-E325-4E97-A572-EFC6C5780EF7}">
      <dgm:prSet/>
      <dgm:spPr/>
      <dgm:t>
        <a:bodyPr/>
        <a:lstStyle/>
        <a:p>
          <a:endParaRPr lang="en-US"/>
        </a:p>
      </dgm:t>
    </dgm:pt>
    <dgm:pt modelId="{B352DF57-D520-4666-BA72-22028FFA8B76}">
      <dgm:prSet/>
      <dgm:spPr/>
      <dgm:t>
        <a:bodyPr/>
        <a:lstStyle/>
        <a:p>
          <a:r>
            <a:rPr lang="es-ES_tradnl" dirty="0"/>
            <a:t>Diálogo constante con los diferentes actores.</a:t>
          </a:r>
          <a:endParaRPr lang="en-US" dirty="0"/>
        </a:p>
      </dgm:t>
    </dgm:pt>
    <dgm:pt modelId="{B2EAFCE1-94F7-423E-8C9F-6716047889F3}" type="parTrans" cxnId="{6A647D6A-58BE-4AF4-A4AA-85EA42712A3F}">
      <dgm:prSet/>
      <dgm:spPr/>
      <dgm:t>
        <a:bodyPr/>
        <a:lstStyle/>
        <a:p>
          <a:endParaRPr lang="en-US"/>
        </a:p>
      </dgm:t>
    </dgm:pt>
    <dgm:pt modelId="{6C433BEF-67A6-4F71-A2FA-A0C48E52C742}" type="sibTrans" cxnId="{6A647D6A-58BE-4AF4-A4AA-85EA42712A3F}">
      <dgm:prSet/>
      <dgm:spPr/>
      <dgm:t>
        <a:bodyPr/>
        <a:lstStyle/>
        <a:p>
          <a:endParaRPr lang="en-US"/>
        </a:p>
      </dgm:t>
    </dgm:pt>
    <dgm:pt modelId="{8F3AFE23-03BD-4275-8DB7-51C58922D1B3}">
      <dgm:prSet/>
      <dgm:spPr/>
      <dgm:t>
        <a:bodyPr/>
        <a:lstStyle/>
        <a:p>
          <a:r>
            <a:rPr lang="es-ES_tradnl" dirty="0"/>
            <a:t>Las conclusiones no emergen de forma automática, deben construirse. </a:t>
          </a:r>
          <a:endParaRPr lang="en-US" dirty="0"/>
        </a:p>
      </dgm:t>
    </dgm:pt>
    <dgm:pt modelId="{0BCF16FE-6887-4E75-BDFE-3D51FA660264}" type="parTrans" cxnId="{1909CDD8-65C2-46DD-9B68-D0871129FD3A}">
      <dgm:prSet/>
      <dgm:spPr/>
      <dgm:t>
        <a:bodyPr/>
        <a:lstStyle/>
        <a:p>
          <a:endParaRPr lang="en-US"/>
        </a:p>
      </dgm:t>
    </dgm:pt>
    <dgm:pt modelId="{70B524DE-B64D-4E56-839B-F72761043D2D}" type="sibTrans" cxnId="{1909CDD8-65C2-46DD-9B68-D0871129FD3A}">
      <dgm:prSet/>
      <dgm:spPr/>
      <dgm:t>
        <a:bodyPr/>
        <a:lstStyle/>
        <a:p>
          <a:endParaRPr lang="en-US"/>
        </a:p>
      </dgm:t>
    </dgm:pt>
    <dgm:pt modelId="{7D7DD2E2-D72D-475F-8C21-584F184CB1A4}" type="pres">
      <dgm:prSet presAssocID="{00E1054F-9988-4B3B-8B89-501B57D76EEB}" presName="root" presStyleCnt="0">
        <dgm:presLayoutVars>
          <dgm:dir/>
          <dgm:resizeHandles val="exact"/>
        </dgm:presLayoutVars>
      </dgm:prSet>
      <dgm:spPr/>
    </dgm:pt>
    <dgm:pt modelId="{C9699D93-353F-4FCE-8FB9-D54F27154B23}" type="pres">
      <dgm:prSet presAssocID="{C840CDB2-7D94-4065-87A3-6002F01CBF78}" presName="compNode" presStyleCnt="0"/>
      <dgm:spPr/>
    </dgm:pt>
    <dgm:pt modelId="{CFB51326-3DEE-4FCE-BDB0-2EED03D7B065}" type="pres">
      <dgm:prSet presAssocID="{C840CDB2-7D94-4065-87A3-6002F01CBF7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1505229-1506-4A68-8C15-B982F25462EC}" type="pres">
      <dgm:prSet presAssocID="{C840CDB2-7D94-4065-87A3-6002F01CBF78}" presName="spaceRect" presStyleCnt="0"/>
      <dgm:spPr/>
    </dgm:pt>
    <dgm:pt modelId="{F575479A-0499-4460-9E29-5F12A47FA919}" type="pres">
      <dgm:prSet presAssocID="{C840CDB2-7D94-4065-87A3-6002F01CBF78}" presName="textRect" presStyleLbl="revTx" presStyleIdx="0" presStyleCnt="3">
        <dgm:presLayoutVars>
          <dgm:chMax val="1"/>
          <dgm:chPref val="1"/>
        </dgm:presLayoutVars>
      </dgm:prSet>
      <dgm:spPr/>
    </dgm:pt>
    <dgm:pt modelId="{D5636D88-6544-4F3C-B2DF-93E41DBE11CE}" type="pres">
      <dgm:prSet presAssocID="{B90BC869-DCD2-4F97-A168-887290EA2C15}" presName="sibTrans" presStyleCnt="0"/>
      <dgm:spPr/>
    </dgm:pt>
    <dgm:pt modelId="{47DF08D4-67BC-4D78-80AD-E2025033D1F3}" type="pres">
      <dgm:prSet presAssocID="{B352DF57-D520-4666-BA72-22028FFA8B76}" presName="compNode" presStyleCnt="0"/>
      <dgm:spPr/>
    </dgm:pt>
    <dgm:pt modelId="{15316B01-E08D-4CB9-ADC8-5D1ABCDAC882}" type="pres">
      <dgm:prSet presAssocID="{B352DF57-D520-4666-BA72-22028FFA8B7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ítulos"/>
        </a:ext>
      </dgm:extLst>
    </dgm:pt>
    <dgm:pt modelId="{B4D4FBFC-2032-4681-A05F-91E0C6FAA045}" type="pres">
      <dgm:prSet presAssocID="{B352DF57-D520-4666-BA72-22028FFA8B76}" presName="spaceRect" presStyleCnt="0"/>
      <dgm:spPr/>
    </dgm:pt>
    <dgm:pt modelId="{8905B9AE-820E-4DEE-B2E9-F70FDAD3D5C2}" type="pres">
      <dgm:prSet presAssocID="{B352DF57-D520-4666-BA72-22028FFA8B76}" presName="textRect" presStyleLbl="revTx" presStyleIdx="1" presStyleCnt="3">
        <dgm:presLayoutVars>
          <dgm:chMax val="1"/>
          <dgm:chPref val="1"/>
        </dgm:presLayoutVars>
      </dgm:prSet>
      <dgm:spPr/>
    </dgm:pt>
    <dgm:pt modelId="{C1D11F95-A069-4025-9D0F-E8D515B626B8}" type="pres">
      <dgm:prSet presAssocID="{6C433BEF-67A6-4F71-A2FA-A0C48E52C742}" presName="sibTrans" presStyleCnt="0"/>
      <dgm:spPr/>
    </dgm:pt>
    <dgm:pt modelId="{B14F2E42-755F-4C3E-83F9-739D93CB4632}" type="pres">
      <dgm:prSet presAssocID="{8F3AFE23-03BD-4275-8DB7-51C58922D1B3}" presName="compNode" presStyleCnt="0"/>
      <dgm:spPr/>
    </dgm:pt>
    <dgm:pt modelId="{B5ACC389-AD96-4226-989B-C08C30A01374}" type="pres">
      <dgm:prSet presAssocID="{8F3AFE23-03BD-4275-8DB7-51C58922D1B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EEFDD748-09D6-4246-A5DD-2AB6FC86D75F}" type="pres">
      <dgm:prSet presAssocID="{8F3AFE23-03BD-4275-8DB7-51C58922D1B3}" presName="spaceRect" presStyleCnt="0"/>
      <dgm:spPr/>
    </dgm:pt>
    <dgm:pt modelId="{EF218694-1E21-4C73-95E5-7DA8473AE3D7}" type="pres">
      <dgm:prSet presAssocID="{8F3AFE23-03BD-4275-8DB7-51C58922D1B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7BA46E30-1E75-47D9-B677-42FF4AB0F891}" type="presOf" srcId="{B352DF57-D520-4666-BA72-22028FFA8B76}" destId="{8905B9AE-820E-4DEE-B2E9-F70FDAD3D5C2}" srcOrd="0" destOrd="0" presId="urn:microsoft.com/office/officeart/2018/2/layout/IconLabelList"/>
    <dgm:cxn modelId="{E93C5E36-D1B5-4551-B11E-7B9D0D2733E9}" type="presOf" srcId="{8F3AFE23-03BD-4275-8DB7-51C58922D1B3}" destId="{EF218694-1E21-4C73-95E5-7DA8473AE3D7}" srcOrd="0" destOrd="0" presId="urn:microsoft.com/office/officeart/2018/2/layout/IconLabelList"/>
    <dgm:cxn modelId="{445AAD49-E325-4E97-A572-EFC6C5780EF7}" srcId="{00E1054F-9988-4B3B-8B89-501B57D76EEB}" destId="{C840CDB2-7D94-4065-87A3-6002F01CBF78}" srcOrd="0" destOrd="0" parTransId="{AA9DBE69-9F48-44FD-90D2-124FB1BF49C2}" sibTransId="{B90BC869-DCD2-4F97-A168-887290EA2C15}"/>
    <dgm:cxn modelId="{6A647D6A-58BE-4AF4-A4AA-85EA42712A3F}" srcId="{00E1054F-9988-4B3B-8B89-501B57D76EEB}" destId="{B352DF57-D520-4666-BA72-22028FFA8B76}" srcOrd="1" destOrd="0" parTransId="{B2EAFCE1-94F7-423E-8C9F-6716047889F3}" sibTransId="{6C433BEF-67A6-4F71-A2FA-A0C48E52C742}"/>
    <dgm:cxn modelId="{1909CDD8-65C2-46DD-9B68-D0871129FD3A}" srcId="{00E1054F-9988-4B3B-8B89-501B57D76EEB}" destId="{8F3AFE23-03BD-4275-8DB7-51C58922D1B3}" srcOrd="2" destOrd="0" parTransId="{0BCF16FE-6887-4E75-BDFE-3D51FA660264}" sibTransId="{70B524DE-B64D-4E56-839B-F72761043D2D}"/>
    <dgm:cxn modelId="{B2870DE1-849E-4A3A-B2F4-3D8BD23ED381}" type="presOf" srcId="{00E1054F-9988-4B3B-8B89-501B57D76EEB}" destId="{7D7DD2E2-D72D-475F-8C21-584F184CB1A4}" srcOrd="0" destOrd="0" presId="urn:microsoft.com/office/officeart/2018/2/layout/IconLabelList"/>
    <dgm:cxn modelId="{1176BDFA-7C50-4ED3-B47F-16EAFF3892E4}" type="presOf" srcId="{C840CDB2-7D94-4065-87A3-6002F01CBF78}" destId="{F575479A-0499-4460-9E29-5F12A47FA919}" srcOrd="0" destOrd="0" presId="urn:microsoft.com/office/officeart/2018/2/layout/IconLabelList"/>
    <dgm:cxn modelId="{B332F5CE-955A-4BA1-9CCC-0D14979C0233}" type="presParOf" srcId="{7D7DD2E2-D72D-475F-8C21-584F184CB1A4}" destId="{C9699D93-353F-4FCE-8FB9-D54F27154B23}" srcOrd="0" destOrd="0" presId="urn:microsoft.com/office/officeart/2018/2/layout/IconLabelList"/>
    <dgm:cxn modelId="{32EACB23-7C65-4E0F-81C4-082C6B524D6D}" type="presParOf" srcId="{C9699D93-353F-4FCE-8FB9-D54F27154B23}" destId="{CFB51326-3DEE-4FCE-BDB0-2EED03D7B065}" srcOrd="0" destOrd="0" presId="urn:microsoft.com/office/officeart/2018/2/layout/IconLabelList"/>
    <dgm:cxn modelId="{81F24D30-6CCF-4F00-B6F5-002492A8AB01}" type="presParOf" srcId="{C9699D93-353F-4FCE-8FB9-D54F27154B23}" destId="{91505229-1506-4A68-8C15-B982F25462EC}" srcOrd="1" destOrd="0" presId="urn:microsoft.com/office/officeart/2018/2/layout/IconLabelList"/>
    <dgm:cxn modelId="{83BF1CF5-6CEE-4964-815B-4CFE0CFD5FAD}" type="presParOf" srcId="{C9699D93-353F-4FCE-8FB9-D54F27154B23}" destId="{F575479A-0499-4460-9E29-5F12A47FA919}" srcOrd="2" destOrd="0" presId="urn:microsoft.com/office/officeart/2018/2/layout/IconLabelList"/>
    <dgm:cxn modelId="{0A2EAFA6-B929-4E03-BC3C-00DC790A65AE}" type="presParOf" srcId="{7D7DD2E2-D72D-475F-8C21-584F184CB1A4}" destId="{D5636D88-6544-4F3C-B2DF-93E41DBE11CE}" srcOrd="1" destOrd="0" presId="urn:microsoft.com/office/officeart/2018/2/layout/IconLabelList"/>
    <dgm:cxn modelId="{13635422-F373-417A-B180-BCA4D453C142}" type="presParOf" srcId="{7D7DD2E2-D72D-475F-8C21-584F184CB1A4}" destId="{47DF08D4-67BC-4D78-80AD-E2025033D1F3}" srcOrd="2" destOrd="0" presId="urn:microsoft.com/office/officeart/2018/2/layout/IconLabelList"/>
    <dgm:cxn modelId="{491D0301-510F-447C-90ED-6A56EEABB67E}" type="presParOf" srcId="{47DF08D4-67BC-4D78-80AD-E2025033D1F3}" destId="{15316B01-E08D-4CB9-ADC8-5D1ABCDAC882}" srcOrd="0" destOrd="0" presId="urn:microsoft.com/office/officeart/2018/2/layout/IconLabelList"/>
    <dgm:cxn modelId="{98584DFA-1A09-44E1-9E95-B6B2FD1314F7}" type="presParOf" srcId="{47DF08D4-67BC-4D78-80AD-E2025033D1F3}" destId="{B4D4FBFC-2032-4681-A05F-91E0C6FAA045}" srcOrd="1" destOrd="0" presId="urn:microsoft.com/office/officeart/2018/2/layout/IconLabelList"/>
    <dgm:cxn modelId="{FE29C963-D8E5-41C5-828C-172E07946664}" type="presParOf" srcId="{47DF08D4-67BC-4D78-80AD-E2025033D1F3}" destId="{8905B9AE-820E-4DEE-B2E9-F70FDAD3D5C2}" srcOrd="2" destOrd="0" presId="urn:microsoft.com/office/officeart/2018/2/layout/IconLabelList"/>
    <dgm:cxn modelId="{6081215E-CAAD-498E-A6BD-2BABA7ED9F91}" type="presParOf" srcId="{7D7DD2E2-D72D-475F-8C21-584F184CB1A4}" destId="{C1D11F95-A069-4025-9D0F-E8D515B626B8}" srcOrd="3" destOrd="0" presId="urn:microsoft.com/office/officeart/2018/2/layout/IconLabelList"/>
    <dgm:cxn modelId="{D541514C-0C99-4800-BA62-88DCFE6C931A}" type="presParOf" srcId="{7D7DD2E2-D72D-475F-8C21-584F184CB1A4}" destId="{B14F2E42-755F-4C3E-83F9-739D93CB4632}" srcOrd="4" destOrd="0" presId="urn:microsoft.com/office/officeart/2018/2/layout/IconLabelList"/>
    <dgm:cxn modelId="{A1B2D9C8-D7EB-495D-91CC-9E9639477CB8}" type="presParOf" srcId="{B14F2E42-755F-4C3E-83F9-739D93CB4632}" destId="{B5ACC389-AD96-4226-989B-C08C30A01374}" srcOrd="0" destOrd="0" presId="urn:microsoft.com/office/officeart/2018/2/layout/IconLabelList"/>
    <dgm:cxn modelId="{A6A26DB3-9446-48FF-8BA1-299BD2AB50DB}" type="presParOf" srcId="{B14F2E42-755F-4C3E-83F9-739D93CB4632}" destId="{EEFDD748-09D6-4246-A5DD-2AB6FC86D75F}" srcOrd="1" destOrd="0" presId="urn:microsoft.com/office/officeart/2018/2/layout/IconLabelList"/>
    <dgm:cxn modelId="{B637A202-44B9-4F7D-BA55-280DA28D4D21}" type="presParOf" srcId="{B14F2E42-755F-4C3E-83F9-739D93CB4632}" destId="{EF218694-1E21-4C73-95E5-7DA8473AE3D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11A7B1-BDDB-E247-A9B5-246B16A21BC6}">
      <dsp:nvSpPr>
        <dsp:cNvPr id="0" name=""/>
        <dsp:cNvSpPr/>
      </dsp:nvSpPr>
      <dsp:spPr>
        <a:xfrm>
          <a:off x="0" y="70913"/>
          <a:ext cx="6491881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Determinación de elementos químicos identifica los elementos presentes en una muestra.</a:t>
          </a:r>
        </a:p>
      </dsp:txBody>
      <dsp:txXfrm>
        <a:off x="36896" y="107809"/>
        <a:ext cx="6418089" cy="682028"/>
      </dsp:txXfrm>
    </dsp:sp>
    <dsp:sp modelId="{12143738-010A-7540-913A-9DAD0DB0A996}">
      <dsp:nvSpPr>
        <dsp:cNvPr id="0" name=""/>
        <dsp:cNvSpPr/>
      </dsp:nvSpPr>
      <dsp:spPr>
        <a:xfrm>
          <a:off x="0" y="881453"/>
          <a:ext cx="6491881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Determinación</a:t>
          </a:r>
          <a:r>
            <a:rPr lang="en-US" sz="1900" kern="1200" dirty="0"/>
            <a:t> de </a:t>
          </a:r>
          <a:r>
            <a:rPr lang="en-US" sz="1900" kern="1200" dirty="0" err="1"/>
            <a:t>estructura</a:t>
          </a:r>
          <a:r>
            <a:rPr lang="en-US" sz="1900" kern="1200" dirty="0"/>
            <a:t> </a:t>
          </a:r>
          <a:r>
            <a:rPr lang="en-US" sz="1900" kern="1200" dirty="0" err="1"/>
            <a:t>revela</a:t>
          </a:r>
          <a:r>
            <a:rPr lang="en-US" sz="1900" kern="1200" dirty="0"/>
            <a:t> </a:t>
          </a:r>
          <a:r>
            <a:rPr lang="en-US" sz="1900" kern="1200" dirty="0" err="1"/>
            <a:t>cómo</a:t>
          </a:r>
          <a:r>
            <a:rPr lang="en-US" sz="1900" kern="1200" dirty="0"/>
            <a:t> </a:t>
          </a:r>
          <a:r>
            <a:rPr lang="en-US" sz="1900" kern="1200" dirty="0" err="1"/>
            <a:t>los</a:t>
          </a:r>
          <a:r>
            <a:rPr lang="en-US" sz="1900" kern="1200" dirty="0"/>
            <a:t> </a:t>
          </a:r>
          <a:r>
            <a:rPr lang="en-US" sz="1900" kern="1200" dirty="0" err="1"/>
            <a:t>átomos</a:t>
          </a:r>
          <a:r>
            <a:rPr lang="en-US" sz="1900" kern="1200" dirty="0"/>
            <a:t> se </a:t>
          </a:r>
          <a:r>
            <a:rPr lang="en-US" sz="1900" kern="1200" dirty="0" err="1"/>
            <a:t>organizan</a:t>
          </a:r>
          <a:r>
            <a:rPr lang="en-US" sz="1900" kern="1200" dirty="0"/>
            <a:t> </a:t>
          </a:r>
          <a:r>
            <a:rPr lang="en-US" sz="1900" kern="1200" dirty="0" err="1"/>
            <a:t>en</a:t>
          </a:r>
          <a:r>
            <a:rPr lang="en-US" sz="1900" kern="1200" dirty="0"/>
            <a:t> </a:t>
          </a:r>
          <a:r>
            <a:rPr lang="en-US" sz="1900" kern="1200" dirty="0" err="1"/>
            <a:t>compuestos</a:t>
          </a:r>
          <a:r>
            <a:rPr lang="en-US" sz="1900" kern="1200" dirty="0"/>
            <a:t> </a:t>
          </a:r>
          <a:r>
            <a:rPr lang="en-US" sz="1900" kern="1200" dirty="0" err="1"/>
            <a:t>químicos</a:t>
          </a:r>
          <a:r>
            <a:rPr lang="en-US" sz="1900" kern="1200" dirty="0"/>
            <a:t>.</a:t>
          </a:r>
        </a:p>
      </dsp:txBody>
      <dsp:txXfrm>
        <a:off x="36896" y="918349"/>
        <a:ext cx="6418089" cy="682028"/>
      </dsp:txXfrm>
    </dsp:sp>
    <dsp:sp modelId="{9F4656E3-7EAF-4441-8D41-E3A2ECED9873}">
      <dsp:nvSpPr>
        <dsp:cNvPr id="0" name=""/>
        <dsp:cNvSpPr/>
      </dsp:nvSpPr>
      <dsp:spPr>
        <a:xfrm>
          <a:off x="0" y="1691994"/>
          <a:ext cx="6491881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Clasificación</a:t>
          </a:r>
          <a:endParaRPr lang="en-US" sz="1900" kern="1200" dirty="0"/>
        </a:p>
      </dsp:txBody>
      <dsp:txXfrm>
        <a:off x="36896" y="1728890"/>
        <a:ext cx="6418089" cy="682028"/>
      </dsp:txXfrm>
    </dsp:sp>
    <dsp:sp modelId="{F6A4D7F1-F25E-F840-B1B5-C6A005306194}">
      <dsp:nvSpPr>
        <dsp:cNvPr id="0" name=""/>
        <dsp:cNvSpPr/>
      </dsp:nvSpPr>
      <dsp:spPr>
        <a:xfrm>
          <a:off x="0" y="2447814"/>
          <a:ext cx="6491881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1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Compuestos</a:t>
          </a:r>
          <a:r>
            <a:rPr lang="en-US" sz="1500" kern="1200" dirty="0"/>
            <a:t> </a:t>
          </a:r>
          <a:r>
            <a:rPr lang="en-US" sz="1500" kern="1200" dirty="0" err="1"/>
            <a:t>orgánicos</a:t>
          </a:r>
          <a:r>
            <a:rPr lang="en-US" sz="1500" kern="1200" dirty="0"/>
            <a:t> </a:t>
          </a:r>
          <a:r>
            <a:rPr lang="en-US" sz="1500" kern="1200" dirty="0" err="1"/>
            <a:t>contienen</a:t>
          </a:r>
          <a:r>
            <a:rPr lang="en-US" sz="1500" kern="1200" dirty="0"/>
            <a:t> </a:t>
          </a:r>
          <a:r>
            <a:rPr lang="en-US" sz="1500" kern="1200" dirty="0" err="1"/>
            <a:t>carbono</a:t>
          </a:r>
          <a:r>
            <a:rPr lang="en-US" sz="1500" kern="1200" dirty="0"/>
            <a:t> y </a:t>
          </a:r>
          <a:r>
            <a:rPr lang="en-US" sz="1500" kern="1200" dirty="0" err="1"/>
            <a:t>tienen</a:t>
          </a:r>
          <a:r>
            <a:rPr lang="en-US" sz="1500" kern="1200" dirty="0"/>
            <a:t> </a:t>
          </a:r>
          <a:r>
            <a:rPr lang="en-US" sz="1500" kern="1200" dirty="0" err="1"/>
            <a:t>estructuras</a:t>
          </a:r>
          <a:r>
            <a:rPr lang="en-US" sz="1500" kern="1200" dirty="0"/>
            <a:t> </a:t>
          </a:r>
          <a:r>
            <a:rPr lang="en-US" sz="1500" kern="1200" dirty="0" err="1"/>
            <a:t>variadas</a:t>
          </a:r>
          <a:r>
            <a:rPr lang="en-US" sz="1500" kern="1200" dirty="0"/>
            <a:t> y </a:t>
          </a:r>
          <a:r>
            <a:rPr lang="en-US" sz="1500" kern="1200" dirty="0" err="1"/>
            <a:t>complejas</a:t>
          </a:r>
          <a:r>
            <a:rPr lang="en-US" sz="1500" kern="1200" dirty="0"/>
            <a:t>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Compuestos</a:t>
          </a:r>
          <a:r>
            <a:rPr lang="en-US" sz="1500" kern="1200" dirty="0"/>
            <a:t> </a:t>
          </a:r>
          <a:r>
            <a:rPr lang="en-US" sz="1500" kern="1200" dirty="0" err="1"/>
            <a:t>inorgánicos</a:t>
          </a:r>
          <a:r>
            <a:rPr lang="en-US" sz="1500" kern="1200" dirty="0"/>
            <a:t> </a:t>
          </a:r>
          <a:r>
            <a:rPr lang="en-US" sz="1500" kern="1200" dirty="0" err="1"/>
            <a:t>incluyen</a:t>
          </a:r>
          <a:r>
            <a:rPr lang="en-US" sz="1500" kern="1200" dirty="0"/>
            <a:t> sales, </a:t>
          </a:r>
          <a:r>
            <a:rPr lang="en-US" sz="1500" kern="1200" dirty="0" err="1"/>
            <a:t>minerales</a:t>
          </a:r>
          <a:r>
            <a:rPr lang="en-US" sz="1500" kern="1200" dirty="0"/>
            <a:t> y </a:t>
          </a:r>
          <a:r>
            <a:rPr lang="en-US" sz="1500" kern="1200" dirty="0" err="1"/>
            <a:t>metales</a:t>
          </a:r>
          <a:r>
            <a:rPr lang="en-US" sz="1500" kern="1200" dirty="0"/>
            <a:t> con </a:t>
          </a:r>
          <a:r>
            <a:rPr lang="en-US" sz="1500" kern="1200" dirty="0" err="1"/>
            <a:t>estructuras</a:t>
          </a:r>
          <a:r>
            <a:rPr lang="en-US" sz="1500" kern="1200" dirty="0"/>
            <a:t> </a:t>
          </a:r>
          <a:r>
            <a:rPr lang="en-US" sz="1500" kern="1200" dirty="0" err="1"/>
            <a:t>definidas</a:t>
          </a:r>
          <a:r>
            <a:rPr lang="en-US" sz="1500" kern="1200" dirty="0"/>
            <a:t>.</a:t>
          </a:r>
        </a:p>
      </dsp:txBody>
      <dsp:txXfrm>
        <a:off x="0" y="2447814"/>
        <a:ext cx="6491881" cy="943920"/>
      </dsp:txXfrm>
    </dsp:sp>
    <dsp:sp modelId="{3F886B22-8CC2-D744-9420-30FFEF973D3E}">
      <dsp:nvSpPr>
        <dsp:cNvPr id="0" name=""/>
        <dsp:cNvSpPr/>
      </dsp:nvSpPr>
      <dsp:spPr>
        <a:xfrm>
          <a:off x="0" y="3391734"/>
          <a:ext cx="6491881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Clasificación</a:t>
          </a:r>
          <a:r>
            <a:rPr lang="en-US" sz="1900" kern="1200" dirty="0"/>
            <a:t> </a:t>
          </a:r>
        </a:p>
      </dsp:txBody>
      <dsp:txXfrm>
        <a:off x="36896" y="3428630"/>
        <a:ext cx="6418089" cy="682028"/>
      </dsp:txXfrm>
    </dsp:sp>
    <dsp:sp modelId="{6E6D0B31-493E-7C4F-9985-3452D04EC853}">
      <dsp:nvSpPr>
        <dsp:cNvPr id="0" name=""/>
        <dsp:cNvSpPr/>
      </dsp:nvSpPr>
      <dsp:spPr>
        <a:xfrm>
          <a:off x="0" y="4147554"/>
          <a:ext cx="6491881" cy="727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117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Sólidos</a:t>
          </a:r>
          <a:r>
            <a:rPr lang="en-US" sz="1500" kern="1200" dirty="0"/>
            <a:t> </a:t>
          </a:r>
          <a:r>
            <a:rPr lang="en-US" sz="1500" kern="1200" dirty="0" err="1"/>
            <a:t>cristalinos</a:t>
          </a:r>
          <a:r>
            <a:rPr lang="en-US" sz="1500" kern="1200" dirty="0"/>
            <a:t> </a:t>
          </a:r>
          <a:r>
            <a:rPr lang="en-US" sz="1500" kern="1200" dirty="0" err="1"/>
            <a:t>presentan</a:t>
          </a:r>
          <a:r>
            <a:rPr lang="en-US" sz="1500" kern="1200" dirty="0"/>
            <a:t> </a:t>
          </a:r>
          <a:r>
            <a:rPr lang="en-US" sz="1500" kern="1200" dirty="0" err="1"/>
            <a:t>orden</a:t>
          </a:r>
          <a:r>
            <a:rPr lang="en-US" sz="1500" kern="1200" dirty="0"/>
            <a:t> </a:t>
          </a:r>
          <a:r>
            <a:rPr lang="en-US" sz="1500" kern="1200" dirty="0" err="1"/>
            <a:t>atómico</a:t>
          </a:r>
          <a:r>
            <a:rPr lang="en-US" sz="1500" kern="1200" dirty="0"/>
            <a:t> regular y </a:t>
          </a:r>
          <a:r>
            <a:rPr lang="en-US" sz="1500" kern="1200" dirty="0" err="1"/>
            <a:t>patrones</a:t>
          </a:r>
          <a:r>
            <a:rPr lang="en-US" sz="1500" kern="1200" dirty="0"/>
            <a:t> </a:t>
          </a:r>
          <a:r>
            <a:rPr lang="en-US" sz="1500" kern="1200" dirty="0" err="1"/>
            <a:t>definidos</a:t>
          </a:r>
          <a:r>
            <a:rPr lang="en-US" sz="1500" kern="1200" dirty="0"/>
            <a:t>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 dirty="0" err="1"/>
            <a:t>Sólidos</a:t>
          </a:r>
          <a:r>
            <a:rPr lang="en-US" sz="1500" kern="1200" dirty="0"/>
            <a:t> </a:t>
          </a:r>
          <a:r>
            <a:rPr lang="en-US" sz="1500" kern="1200" dirty="0" err="1"/>
            <a:t>amorfos</a:t>
          </a:r>
          <a:r>
            <a:rPr lang="en-US" sz="1500" kern="1200" dirty="0"/>
            <a:t> </a:t>
          </a:r>
          <a:r>
            <a:rPr lang="en-US" sz="1500" kern="1200" dirty="0" err="1"/>
            <a:t>muestran</a:t>
          </a:r>
          <a:r>
            <a:rPr lang="en-US" sz="1500" kern="1200" dirty="0"/>
            <a:t> </a:t>
          </a:r>
          <a:r>
            <a:rPr lang="en-US" sz="1500" kern="1200" dirty="0" err="1"/>
            <a:t>átomos</a:t>
          </a:r>
          <a:r>
            <a:rPr lang="en-US" sz="1500" kern="1200" dirty="0"/>
            <a:t> </a:t>
          </a:r>
          <a:r>
            <a:rPr lang="en-US" sz="1500" kern="1200" dirty="0" err="1"/>
            <a:t>distribuidos</a:t>
          </a:r>
          <a:r>
            <a:rPr lang="en-US" sz="1500" kern="1200" dirty="0"/>
            <a:t> </a:t>
          </a:r>
          <a:r>
            <a:rPr lang="en-US" sz="1500" kern="1200" dirty="0" err="1"/>
            <a:t>desordenadamente</a:t>
          </a:r>
          <a:r>
            <a:rPr lang="en-US" sz="1500" kern="1200" dirty="0"/>
            <a:t> sin </a:t>
          </a:r>
          <a:r>
            <a:rPr lang="en-US" sz="1500" kern="1200" dirty="0" err="1"/>
            <a:t>patrón</a:t>
          </a:r>
          <a:r>
            <a:rPr lang="en-US" sz="1500" kern="1200" dirty="0"/>
            <a:t> </a:t>
          </a:r>
          <a:r>
            <a:rPr lang="en-US" sz="1500" kern="1200" dirty="0" err="1"/>
            <a:t>fijo</a:t>
          </a:r>
          <a:r>
            <a:rPr lang="en-US" sz="1500" kern="1200" dirty="0"/>
            <a:t>.</a:t>
          </a:r>
        </a:p>
      </dsp:txBody>
      <dsp:txXfrm>
        <a:off x="0" y="4147554"/>
        <a:ext cx="6491881" cy="727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8C79C-B632-489B-8725-052B383F3059}">
      <dsp:nvSpPr>
        <dsp:cNvPr id="0" name=""/>
        <dsp:cNvSpPr/>
      </dsp:nvSpPr>
      <dsp:spPr>
        <a:xfrm>
          <a:off x="801667" y="0"/>
          <a:ext cx="1509048" cy="13483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75FD3-DD08-4431-A090-2BAAB21ED234}">
      <dsp:nvSpPr>
        <dsp:cNvPr id="0" name=""/>
        <dsp:cNvSpPr/>
      </dsp:nvSpPr>
      <dsp:spPr>
        <a:xfrm>
          <a:off x="801667" y="1518635"/>
          <a:ext cx="4311566" cy="668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UY" sz="2400" b="1" kern="1200"/>
            <a:t>Caracterización de la Preparación Pictórica</a:t>
          </a:r>
          <a:endParaRPr lang="en-US" sz="2400" kern="1200"/>
        </a:p>
      </dsp:txBody>
      <dsp:txXfrm>
        <a:off x="801667" y="1518635"/>
        <a:ext cx="4311566" cy="668792"/>
      </dsp:txXfrm>
    </dsp:sp>
    <dsp:sp modelId="{FD46C8E4-5FA3-48FC-A5FC-A095CAE9B981}">
      <dsp:nvSpPr>
        <dsp:cNvPr id="0" name=""/>
        <dsp:cNvSpPr/>
      </dsp:nvSpPr>
      <dsp:spPr>
        <a:xfrm>
          <a:off x="801667" y="2266645"/>
          <a:ext cx="4311566" cy="2170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800" kern="1200"/>
            <a:t>Toda la tela fue preparada con </a:t>
          </a:r>
          <a:r>
            <a:rPr lang="es-UY" sz="1800" b="1" kern="1200"/>
            <a:t>una base uniforme de blanco de plomo (Pb₃(CO₃)₂(OH)₂)</a:t>
          </a:r>
          <a:r>
            <a:rPr lang="es-UY" sz="1800" kern="1200"/>
            <a:t>.</a:t>
          </a:r>
          <a:endParaRPr lang="en-US" sz="1800" kern="120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800" kern="1200"/>
            <a:t>Inclusiones medianas de sílice, aplicación uniforme, posiblemente preparada de forma industrial o planificada por el artista.</a:t>
          </a:r>
          <a:endParaRPr lang="en-US" sz="1800" kern="120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800" kern="1200"/>
            <a:t>Espesor máximo: </a:t>
          </a:r>
          <a:r>
            <a:rPr lang="es-UY" sz="1800" b="1" kern="1200"/>
            <a:t>180 </a:t>
          </a:r>
          <a:r>
            <a:rPr lang="el-GR" sz="1800" b="1" kern="1200"/>
            <a:t>μ</a:t>
          </a:r>
          <a:r>
            <a:rPr lang="es-UY" sz="1800" b="1" kern="1200"/>
            <a:t>m</a:t>
          </a:r>
          <a:r>
            <a:rPr lang="es-UY" sz="1800" kern="1200"/>
            <a:t>, inclusiones hasta </a:t>
          </a:r>
          <a:r>
            <a:rPr lang="es-UY" sz="1800" b="1" kern="1200"/>
            <a:t>50 </a:t>
          </a:r>
          <a:r>
            <a:rPr lang="el-GR" sz="1800" b="1" kern="1200"/>
            <a:t>μ</a:t>
          </a:r>
          <a:r>
            <a:rPr lang="es-UY" sz="1800" b="1" kern="1200"/>
            <a:t>m</a:t>
          </a:r>
          <a:r>
            <a:rPr lang="es-UY" sz="1800" kern="1200"/>
            <a:t>.</a:t>
          </a:r>
          <a:endParaRPr lang="en-US" sz="1800" kern="1200"/>
        </a:p>
      </dsp:txBody>
      <dsp:txXfrm>
        <a:off x="801667" y="2266645"/>
        <a:ext cx="4311566" cy="2170743"/>
      </dsp:txXfrm>
    </dsp:sp>
    <dsp:sp modelId="{687C399F-3404-4C67-80C4-AC4A80D623BB}">
      <dsp:nvSpPr>
        <dsp:cNvPr id="0" name=""/>
        <dsp:cNvSpPr/>
      </dsp:nvSpPr>
      <dsp:spPr>
        <a:xfrm>
          <a:off x="6308336" y="0"/>
          <a:ext cx="1509048" cy="13483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EF090-7919-400D-8576-0557D98A1D72}">
      <dsp:nvSpPr>
        <dsp:cNvPr id="0" name=""/>
        <dsp:cNvSpPr/>
      </dsp:nvSpPr>
      <dsp:spPr>
        <a:xfrm>
          <a:off x="6308336" y="1518635"/>
          <a:ext cx="4311566" cy="6687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UY" sz="2400" b="1" kern="1200"/>
            <a:t>Diversidad Cromática y Técnica Pictórica</a:t>
          </a:r>
          <a:endParaRPr lang="en-US" sz="2400" kern="1200"/>
        </a:p>
      </dsp:txBody>
      <dsp:txXfrm>
        <a:off x="6308336" y="1518635"/>
        <a:ext cx="4311566" cy="668792"/>
      </dsp:txXfrm>
    </dsp:sp>
    <dsp:sp modelId="{BBF2D3DA-D82C-4D91-85CA-47DA33193576}">
      <dsp:nvSpPr>
        <dsp:cNvPr id="0" name=""/>
        <dsp:cNvSpPr/>
      </dsp:nvSpPr>
      <dsp:spPr>
        <a:xfrm>
          <a:off x="5867758" y="2266645"/>
          <a:ext cx="5192721" cy="2170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800" kern="1200"/>
            <a:t>Blanes utilizó </a:t>
          </a:r>
          <a:r>
            <a:rPr lang="es-UY" sz="1800" b="1" kern="1200"/>
            <a:t>una paleta amplia</a:t>
          </a:r>
          <a:r>
            <a:rPr lang="es-UY" sz="1800" kern="1200"/>
            <a:t>: ocres, verdes, rojos, azules intensos.</a:t>
          </a:r>
          <a:endParaRPr lang="en-US" sz="1800" kern="120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800" kern="1200"/>
            <a:t>Se identificaron pigmentos históricos: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Y" sz="1800" b="1" kern="1200"/>
            <a:t>Hematita (Fe₂O₃)</a:t>
          </a:r>
          <a:r>
            <a:rPr lang="es-UY" sz="1800" kern="1200"/>
            <a:t> para tierras rojas.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Y" sz="1800" b="1" kern="1200"/>
            <a:t>Bermellón (HgS)</a:t>
          </a:r>
          <a:r>
            <a:rPr lang="es-UY" sz="1800" kern="1200"/>
            <a:t> para rojos intensos.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Y" sz="1800" b="1" kern="1200" dirty="0"/>
            <a:t>Lazurita</a:t>
          </a:r>
          <a:r>
            <a:rPr lang="es-UY" sz="1800" kern="1200" dirty="0"/>
            <a:t> (natural o sintética) para los azules.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UY" sz="1800" b="1" kern="1200"/>
            <a:t>Albayalde</a:t>
          </a:r>
          <a:r>
            <a:rPr lang="es-UY" sz="1800" kern="1200"/>
            <a:t> presente en múltiples estratos.</a:t>
          </a:r>
          <a:endParaRPr lang="en-US" sz="1800" kern="120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UY" sz="1800" kern="1200"/>
            <a:t>Uso de </a:t>
          </a:r>
          <a:r>
            <a:rPr lang="es-UY" sz="1800" b="1" kern="1200"/>
            <a:t>veladuras</a:t>
          </a:r>
          <a:r>
            <a:rPr lang="es-UY" sz="1800" kern="1200"/>
            <a:t> y capas superpuestas en zonas como el cielo.</a:t>
          </a:r>
          <a:endParaRPr lang="en-US" sz="1800" kern="1200"/>
        </a:p>
      </dsp:txBody>
      <dsp:txXfrm>
        <a:off x="5867758" y="2266645"/>
        <a:ext cx="5192721" cy="21707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B51326-3DEE-4FCE-BDB0-2EED03D7B065}">
      <dsp:nvSpPr>
        <dsp:cNvPr id="0" name=""/>
        <dsp:cNvSpPr/>
      </dsp:nvSpPr>
      <dsp:spPr>
        <a:xfrm>
          <a:off x="947201" y="448233"/>
          <a:ext cx="1451800" cy="14518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75479A-0499-4460-9E29-5F12A47FA919}">
      <dsp:nvSpPr>
        <dsp:cNvPr id="0" name=""/>
        <dsp:cNvSpPr/>
      </dsp:nvSpPr>
      <dsp:spPr>
        <a:xfrm>
          <a:off x="59990" y="2394571"/>
          <a:ext cx="3226223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kern="1200" dirty="0"/>
            <a:t>Relevancia de la complementariedad de técnicas de caracterización.</a:t>
          </a:r>
          <a:endParaRPr lang="en-US" sz="2400" kern="1200" dirty="0"/>
        </a:p>
      </dsp:txBody>
      <dsp:txXfrm>
        <a:off x="59990" y="2394571"/>
        <a:ext cx="3226223" cy="1350000"/>
      </dsp:txXfrm>
    </dsp:sp>
    <dsp:sp modelId="{15316B01-E08D-4CB9-ADC8-5D1ABCDAC882}">
      <dsp:nvSpPr>
        <dsp:cNvPr id="0" name=""/>
        <dsp:cNvSpPr/>
      </dsp:nvSpPr>
      <dsp:spPr>
        <a:xfrm>
          <a:off x="4738014" y="448233"/>
          <a:ext cx="1451800" cy="14518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05B9AE-820E-4DEE-B2E9-F70FDAD3D5C2}">
      <dsp:nvSpPr>
        <dsp:cNvPr id="0" name=""/>
        <dsp:cNvSpPr/>
      </dsp:nvSpPr>
      <dsp:spPr>
        <a:xfrm>
          <a:off x="3850802" y="2394571"/>
          <a:ext cx="3226223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kern="1200" dirty="0"/>
            <a:t>Diálogo constante con los diferentes actores.</a:t>
          </a:r>
          <a:endParaRPr lang="en-US" sz="2400" kern="1200" dirty="0"/>
        </a:p>
      </dsp:txBody>
      <dsp:txXfrm>
        <a:off x="3850802" y="2394571"/>
        <a:ext cx="3226223" cy="1350000"/>
      </dsp:txXfrm>
    </dsp:sp>
    <dsp:sp modelId="{B5ACC389-AD96-4226-989B-C08C30A01374}">
      <dsp:nvSpPr>
        <dsp:cNvPr id="0" name=""/>
        <dsp:cNvSpPr/>
      </dsp:nvSpPr>
      <dsp:spPr>
        <a:xfrm>
          <a:off x="8528826" y="448233"/>
          <a:ext cx="1451800" cy="14518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218694-1E21-4C73-95E5-7DA8473AE3D7}">
      <dsp:nvSpPr>
        <dsp:cNvPr id="0" name=""/>
        <dsp:cNvSpPr/>
      </dsp:nvSpPr>
      <dsp:spPr>
        <a:xfrm>
          <a:off x="7641615" y="2394571"/>
          <a:ext cx="3226223" cy="135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400" kern="1200" dirty="0"/>
            <a:t>Las conclusiones no emergen de forma automática, deben construirse. </a:t>
          </a:r>
          <a:endParaRPr lang="en-US" sz="2400" kern="1200" dirty="0"/>
        </a:p>
      </dsp:txBody>
      <dsp:txXfrm>
        <a:off x="7641615" y="2394571"/>
        <a:ext cx="3226223" cy="135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6D3AF-CA60-054F-A1E1-5D31C0ACA70D}" type="datetimeFigureOut">
              <a:rPr lang="es-UY" smtClean="0"/>
              <a:t>29/7/25</a:t>
            </a:fld>
            <a:endParaRPr lang="es-UY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UY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UY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93606-09EE-0D4E-8587-C8AE8668D381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4674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3606-09EE-0D4E-8587-C8AE8668D381}" type="slidenum">
              <a:rPr lang="es-UY" smtClean="0"/>
              <a:t>4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526103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71B5E2-12E7-D94A-B323-116B35A3020D}" type="slidenum">
              <a:rPr lang="es-UY" smtClean="0"/>
              <a:pPr/>
              <a:t>6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61574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D9BFF6-48B0-458E-A8F3-E17D3455E2B1}" type="slidenum">
              <a:rPr lang="de-DE"/>
              <a:pPr/>
              <a:t>7</a:t>
            </a:fld>
            <a:endParaRPr lang="de-DE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4412" cy="34290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2247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far, we have been looking at 1 point Raman spectroscopy,</a:t>
            </a:r>
            <a:r>
              <a:rPr lang="en-US" baseline="0" dirty="0"/>
              <a:t> we saw 2D Raman imaging including topographic Raman imaging using TrueSurface, and now I will show you that also 3D imaging is possible at high quality, high resolution and with high speed.</a:t>
            </a:r>
          </a:p>
          <a:p>
            <a:endParaRPr lang="en-US" baseline="0" dirty="0"/>
          </a:p>
          <a:p>
            <a:r>
              <a:rPr lang="en-US" baseline="0" dirty="0"/>
              <a:t>To obtain 3D Raman images, we simple measure a stack of 2D images – pixel by pixel, line by line, and layer by layer. And by doing so, we get the Raman information of a full 3D volume. The sample here is the hand cream with urea again, and this time we measured a full 3D Raman image.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D1D01-DB36-4095-A871-B1320601F097}" type="slidenum">
              <a:rPr lang="en-SG" smtClean="0"/>
              <a:pPr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8611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3FB09-5A95-2FFD-40AB-D0D01DFD0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FE7FB5-9652-E8B4-E513-5C3D5CD5D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34A139-A540-DF59-4E5D-811DA147B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35CBA8-C4C8-3218-438D-D5C4E2BA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286586-A421-786A-BA01-F6F348CF0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4018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F3B24-8BED-9E4F-23CF-6F86F61A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D63468-3DDF-8FFB-958C-42DFCB0DD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690433-3BF1-D44A-C580-DA0D5831D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7ACB70-6B47-E461-FC20-FB68B8DB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BC71DC-095A-1926-EC70-1967B040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819289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E77A2C-1B29-A116-1B69-2C35F38F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B06354-4CA7-0311-E8F7-D19A50F05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7212BB-E73A-8029-735C-0F08FFF54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669229-E91D-EFF6-80AE-C8C6CF56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B9CBB2-AC1D-B277-5A96-01634CD5A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3236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ABDDD-E713-6881-708C-B4B3F3C53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82B81C-7C4A-6149-DE99-4F80D2AFCA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62A42F-C43E-E46B-3EE9-2D117281C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338FE8-48D1-3847-F9FA-4B554645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50BD0F-0BB5-B79B-58E1-2B847E10F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F3620B-6570-39F7-99F2-B189D6EEC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4155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D39290-B5FE-AB52-4DDA-0E0B06C95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1EE843-84DA-1D62-59F9-CA899A5C2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17387A-6A2D-652B-757B-C71CDF809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A05E08-F101-514F-FBB1-BD5A086471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EE8E43-F4FF-5EFC-C7BD-07FD391BB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A5C0F5-02DD-D5C1-C51B-3C1B011E8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5721C84-4622-A2E6-DE43-71FDE3BD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227737-23F3-2E41-C0D8-818C6081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97789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0CE89E-E2D1-4818-E95F-17023BA0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C443306-51F6-1820-00F6-D29EB2FE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A0C5465-41DE-37C9-3DE2-F93215FFF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1C2D6A7-4C6D-AF51-4BE9-5D2CE8BDF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8555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3F1E13-183E-07BF-2C52-E34EF9A77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E211D6-12DF-E1EA-A275-C3968CEB2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EE1A5FF-E316-14F0-5FA4-F336E2DC4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0645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82CDB8-D9E0-33A3-9608-5CEBA1F56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D6EF2B-616E-E115-9A08-C58639B8E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0C859F-8EDA-7959-DC8E-8838FAD8B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D3E19C-C2A8-1121-4043-1979AB47B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A0BF86-EE60-AC19-3D8D-9D910CA16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0047EA-1082-BBF8-696E-2068564B9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69757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306A4-53AF-D0FE-588B-387DA37B9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FAA6E8E-7648-4F29-7A41-176A5ECA37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UY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0FBB17-E287-9010-8E2D-D2371AD70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C57B30-1693-FEEC-494C-97883F384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26D9A0-D5D5-D148-32EC-44921B25F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73CB71-A300-3EC9-0F27-C8E943B6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187800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A8EE4-3063-64A2-70D9-1CF734091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BA4783-8C0E-4351-CF4E-56B9C39F6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C3651A-056A-4044-FB75-EC9538AB2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438E9E-938F-B8CC-1EBC-97DFDFDDB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F3D0CE-B79A-8776-A88E-F5CF12EB8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16016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0CFE7E8-123D-12D8-4EEF-3BB51B9C3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7491C4-24FB-3DE3-C458-377529C71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5EBE61-52F1-6A86-D915-9907F7012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7B7D93-15FB-2942-E6FF-837F32D25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72A0B2-D6F9-6850-A46B-525B34454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28231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2A5B4A9-21EA-16B8-D5D6-8CBA2B632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UY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F7B0FD-DEA8-57B6-C452-A8CE034DF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UY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238887-2EAE-C40B-5887-0DB6EFD166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D03028-E6E7-804E-8B44-822F62CF2DEB}" type="datetimeFigureOut">
              <a:rPr lang="es-UY" smtClean="0"/>
              <a:t>29/7/25</a:t>
            </a:fld>
            <a:endParaRPr lang="es-UY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B47B61-58DF-34C2-0E0C-C436912B2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55141C-111E-C93E-F673-85E175A91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7BE871-CACC-BA4C-AD14-8795C4045C7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6465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2.gif"/><Relationship Id="rId1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gif"/><Relationship Id="rId12" Type="http://schemas.openxmlformats.org/officeDocument/2006/relationships/image" Target="../media/image21.gif"/><Relationship Id="rId17" Type="http://schemas.openxmlformats.org/officeDocument/2006/relationships/image" Target="../media/image26.png"/><Relationship Id="rId2" Type="http://schemas.openxmlformats.org/officeDocument/2006/relationships/video" Target="../media/media1.mov"/><Relationship Id="rId16" Type="http://schemas.openxmlformats.org/officeDocument/2006/relationships/image" Target="../media/image25.emf"/><Relationship Id="rId1" Type="http://schemas.microsoft.com/office/2007/relationships/media" Target="../media/media1.mov"/><Relationship Id="rId6" Type="http://schemas.openxmlformats.org/officeDocument/2006/relationships/image" Target="../media/image15.gif"/><Relationship Id="rId11" Type="http://schemas.openxmlformats.org/officeDocument/2006/relationships/image" Target="../media/image20.gif"/><Relationship Id="rId5" Type="http://schemas.openxmlformats.org/officeDocument/2006/relationships/image" Target="../media/image14.png"/><Relationship Id="rId15" Type="http://schemas.openxmlformats.org/officeDocument/2006/relationships/image" Target="../media/image24.gif"/><Relationship Id="rId10" Type="http://schemas.openxmlformats.org/officeDocument/2006/relationships/image" Target="../media/image19.gif"/><Relationship Id="rId19" Type="http://schemas.openxmlformats.org/officeDocument/2006/relationships/image" Target="../media/image2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8.gif"/><Relationship Id="rId14" Type="http://schemas.openxmlformats.org/officeDocument/2006/relationships/image" Target="../media/image2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emf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lanes.montevideo.gub.uy/sites/blanes.montevideo.gub.uy/files/articulos/descargas/el_juramento_de_los_treinta_y_tres_orietales_baja2.pdf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6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207" y="2401458"/>
            <a:ext cx="11737075" cy="2200557"/>
          </a:xfrm>
        </p:spPr>
        <p:txBody>
          <a:bodyPr>
            <a:noAutofit/>
          </a:bodyPr>
          <a:lstStyle/>
          <a:p>
            <a:r>
              <a:rPr lang="es-UY" sz="4400" b="1" dirty="0"/>
              <a:t>Herramientas Fisicoquímicas en Estudios de Conservación y Patrimonio Cultural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87214" y="4664724"/>
            <a:ext cx="8501063" cy="2200557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s-ES_tradnl" dirty="0">
                <a:latin typeface="+mj-lt"/>
              </a:rPr>
              <a:t>Dr. Ricardo Faccio</a:t>
            </a:r>
            <a:endParaRPr lang="es-ES_tradnl" sz="2000" b="1" dirty="0">
              <a:latin typeface="+mj-lt"/>
            </a:endParaRPr>
          </a:p>
          <a:p>
            <a:pPr eaLnBrk="1" hangingPunct="1">
              <a:buFont typeface="Wingdings" charset="0"/>
              <a:buNone/>
            </a:pPr>
            <a:r>
              <a:rPr lang="es-ES_tradnl" sz="2000" b="1" dirty="0">
                <a:latin typeface="+mj-lt"/>
              </a:rPr>
              <a:t>Área Física-DETEMA</a:t>
            </a:r>
          </a:p>
          <a:p>
            <a:pPr eaLnBrk="1" hangingPunct="1">
              <a:buFont typeface="Wingdings" charset="0"/>
              <a:buNone/>
            </a:pPr>
            <a:r>
              <a:rPr lang="es-ES_tradnl" sz="2000" dirty="0">
                <a:latin typeface="+mj-lt"/>
              </a:rPr>
              <a:t>Facultad de Química</a:t>
            </a:r>
          </a:p>
          <a:p>
            <a:pPr eaLnBrk="1" hangingPunct="1">
              <a:buFont typeface="Wingdings" charset="0"/>
              <a:buNone/>
            </a:pPr>
            <a:r>
              <a:rPr lang="es-ES_tradnl" sz="2000" dirty="0">
                <a:latin typeface="+mj-lt"/>
              </a:rPr>
              <a:t>Universidad de la República</a:t>
            </a:r>
            <a:endParaRPr lang="es-ES_tradnl" dirty="0">
              <a:latin typeface="+mj-lt"/>
            </a:endParaRPr>
          </a:p>
          <a:p>
            <a:pPr eaLnBrk="1" hangingPunct="1">
              <a:buFont typeface="Wingdings" charset="0"/>
              <a:buNone/>
            </a:pPr>
            <a:r>
              <a:rPr lang="es-ES_tradnl" u="sng" dirty="0" err="1">
                <a:solidFill>
                  <a:srgbClr val="00B0F0"/>
                </a:solidFill>
                <a:latin typeface="+mj-lt"/>
              </a:rPr>
              <a:t>rfaccio@fq.edu.uy</a:t>
            </a:r>
            <a:endParaRPr lang="es-ES" u="sng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EB4136-DB88-E649-9113-FF0461D34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64" t="10069" r="12258" b="10128"/>
          <a:stretch/>
        </p:blipFill>
        <p:spPr>
          <a:xfrm>
            <a:off x="9966960" y="15937"/>
            <a:ext cx="2155831" cy="224004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D189370-E038-4E2A-BAE0-E86C74145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2411" y="279516"/>
            <a:ext cx="3975116" cy="171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F9E3F3B-8C16-D5A4-34E2-9DD7225A6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705" y="0"/>
            <a:ext cx="3848100" cy="32131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CC6CFB-30C4-770C-6A52-CE4C1D765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08" y="4672855"/>
            <a:ext cx="2161057" cy="218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2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928CE3C-A80A-D684-402C-0457E5358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s-UY" dirty="0"/>
              <a:t>Punteo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E2D9B4-F552-67CC-6682-5DE1F4C7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/>
          </a:bodyPr>
          <a:lstStyle/>
          <a:p>
            <a:r>
              <a:rPr lang="es-UY" sz="2000" dirty="0"/>
              <a:t>Quienes somos?</a:t>
            </a:r>
          </a:p>
          <a:p>
            <a:r>
              <a:rPr lang="es-UY" sz="2000" dirty="0"/>
              <a:t>Capacidades locales</a:t>
            </a:r>
          </a:p>
          <a:p>
            <a:r>
              <a:rPr lang="es-UY" sz="2000" dirty="0"/>
              <a:t>Ejemplos de Difracción de rayos X</a:t>
            </a:r>
          </a:p>
          <a:p>
            <a:r>
              <a:rPr lang="es-UY" sz="2000" dirty="0"/>
              <a:t>Ejemplos de Espectroscopia Raman</a:t>
            </a:r>
          </a:p>
          <a:p>
            <a:r>
              <a:rPr lang="es-UY" sz="2000" dirty="0"/>
              <a:t>Posibilidades</a:t>
            </a:r>
          </a:p>
          <a:p>
            <a:r>
              <a:rPr lang="es-UY" sz="2000" dirty="0"/>
              <a:t>Conclusiones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0E91B2D-28B3-DC40-323A-B267FD25E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35738" r="-2" b="23833"/>
          <a:stretch>
            <a:fillRect/>
          </a:stretch>
        </p:blipFill>
        <p:spPr bwMode="auto">
          <a:xfrm>
            <a:off x="5668298" y="-4"/>
            <a:ext cx="6523702" cy="3307084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5E1679E-333D-C196-652B-9B9EA17DFF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530" b="1109"/>
          <a:stretch>
            <a:fillRect/>
          </a:stretch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99560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AE7DF9C-8F53-A56E-9983-2214A93A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Área</a:t>
            </a:r>
            <a:r>
              <a:rPr lang="en-US" dirty="0"/>
              <a:t> </a:t>
            </a:r>
            <a:r>
              <a:rPr lang="en-US" dirty="0" err="1"/>
              <a:t>Física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99C62D-06C3-CC1C-D1FF-D8F3485D6999}"/>
              </a:ext>
            </a:extLst>
          </p:cNvPr>
          <p:cNvSpPr txBox="1"/>
          <p:nvPr/>
        </p:nvSpPr>
        <p:spPr>
          <a:xfrm>
            <a:off x="374074" y="2194102"/>
            <a:ext cx="3921702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-228600" algn="l" rtl="0" eaLnBrk="1" latinLnBrk="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UY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Área Física. DETEMA. Anexo Sáenz</a:t>
            </a:r>
          </a:p>
          <a:p>
            <a:pPr marL="0" indent="-228600" algn="l" rtl="0" eaLnBrk="1" latinLnBrk="0" hangingPunct="1">
              <a:lnSpc>
                <a:spcPct val="90000"/>
              </a:lnSpc>
              <a:spcAft>
                <a:spcPts val="600"/>
              </a:spcAft>
              <a:buNone/>
            </a:pPr>
            <a:endParaRPr lang="es-UY" sz="20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indent="-228600" algn="l" rtl="0" eaLnBrk="1" latinLnBrk="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UY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Centro de Análisis mediante Difracción de Rayos X</a:t>
            </a:r>
          </a:p>
          <a:p>
            <a:pPr algn="l" rtl="0" eaLnBrk="1" latinLnBrk="0" hangingPunct="1">
              <a:lnSpc>
                <a:spcPct val="90000"/>
              </a:lnSpc>
              <a:spcAft>
                <a:spcPts val="600"/>
              </a:spcAft>
            </a:pPr>
            <a:endParaRPr lang="es-UY" sz="200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0" indent="-228600" algn="l" rtl="0" eaLnBrk="1" latinLnBrk="0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UY" sz="20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Laboratorio de Nanotecnología. Instituto Polo Tecnológico de Pando de FQ</a:t>
            </a:r>
            <a:endParaRPr lang="en-US" sz="2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62C81E-DFE7-FA18-8ED3-92006D38A0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982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8825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207B083-EAC0-A5BB-C369-C9589EC7F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D618A1B-306B-41FB-9F6F-8C8D8D455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03504"/>
            <a:ext cx="10872216" cy="7819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Caracterización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Física</a:t>
            </a: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y Química de </a:t>
            </a:r>
            <a:r>
              <a:rPr lang="en-US" sz="3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Muestras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Marcador de contenido 4" descr="Un ejemplo de estructura molecular">
            <a:extLst>
              <a:ext uri="{FF2B5EF4-FFF2-40B4-BE49-F238E27FC236}">
                <a16:creationId xmlns:a16="http://schemas.microsoft.com/office/drawing/2014/main" id="{ECB11C74-4B58-4D2C-8C6F-F850A8C426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17418" y="2836559"/>
            <a:ext cx="3976255" cy="2733676"/>
          </a:xfrm>
          <a:prstGeom prst="rect">
            <a:avLst/>
          </a:prstGeom>
        </p:spPr>
      </p:pic>
      <p:graphicFrame>
        <p:nvGraphicFramePr>
          <p:cNvPr id="14" name="Marcador de contenido 3">
            <a:extLst>
              <a:ext uri="{FF2B5EF4-FFF2-40B4-BE49-F238E27FC236}">
                <a16:creationId xmlns:a16="http://schemas.microsoft.com/office/drawing/2014/main" id="{6CAFE79B-950A-757B-8B4A-23E9BF875DA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44152574"/>
              </p:ext>
            </p:extLst>
          </p:nvPr>
        </p:nvGraphicFramePr>
        <p:xfrm>
          <a:off x="5436883" y="1787236"/>
          <a:ext cx="6491881" cy="4946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5405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72DDD2-7F35-F085-6DF4-43DB8F2B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Equipamiento disponible en FQ Udelar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47045A6-21E2-3597-76B4-6D63039E825F}"/>
              </a:ext>
            </a:extLst>
          </p:cNvPr>
          <p:cNvSpPr txBox="1"/>
          <p:nvPr/>
        </p:nvSpPr>
        <p:spPr>
          <a:xfrm>
            <a:off x="316757" y="5664698"/>
            <a:ext cx="2498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dirty="0"/>
              <a:t>Microscopia Raman Confocal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D858925-3D82-7CFE-B62A-9E4D7E5DF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798" y="1403994"/>
            <a:ext cx="3087340" cy="2315505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6AC6BCA-D55A-300B-F916-5559B7DA5889}"/>
              </a:ext>
            </a:extLst>
          </p:cNvPr>
          <p:cNvSpPr txBox="1"/>
          <p:nvPr/>
        </p:nvSpPr>
        <p:spPr>
          <a:xfrm>
            <a:off x="6388638" y="1530270"/>
            <a:ext cx="270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dirty="0"/>
              <a:t>Microscopio Electrónico de Barrido -  eSEM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AA097ED-C460-6655-68FA-6FCAD23819B1}"/>
              </a:ext>
            </a:extLst>
          </p:cNvPr>
          <p:cNvSpPr txBox="1"/>
          <p:nvPr/>
        </p:nvSpPr>
        <p:spPr>
          <a:xfrm>
            <a:off x="3938431" y="5721576"/>
            <a:ext cx="389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Difracción de Rayos X  de Polvo– XRD 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5E99D90A-236E-51E3-1D8E-2BE45B53DEB0}"/>
              </a:ext>
            </a:extLst>
          </p:cNvPr>
          <p:cNvGrpSpPr/>
          <p:nvPr/>
        </p:nvGrpSpPr>
        <p:grpSpPr>
          <a:xfrm>
            <a:off x="3311203" y="2563210"/>
            <a:ext cx="4909675" cy="2973700"/>
            <a:chOff x="3850361" y="3002168"/>
            <a:chExt cx="3925594" cy="2377660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58FEC538-13AF-8178-F853-9DD2AF7B58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2221" r="22686"/>
            <a:stretch/>
          </p:blipFill>
          <p:spPr>
            <a:xfrm>
              <a:off x="6005822" y="3002168"/>
              <a:ext cx="1770133" cy="2374356"/>
            </a:xfrm>
            <a:prstGeom prst="rect">
              <a:avLst/>
            </a:prstGeom>
          </p:spPr>
        </p:pic>
        <p:pic>
          <p:nvPicPr>
            <p:cNvPr id="14" name="Picture 4" descr="DSCN9978">
              <a:extLst>
                <a:ext uri="{FF2B5EF4-FFF2-40B4-BE49-F238E27FC236}">
                  <a16:creationId xmlns:a16="http://schemas.microsoft.com/office/drawing/2014/main" id="{B22AD172-BD91-1EDC-BA99-2F4B8BAFC9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37460" t="10891" r="13385" b="11131"/>
            <a:stretch>
              <a:fillRect/>
            </a:stretch>
          </p:blipFill>
          <p:spPr bwMode="auto">
            <a:xfrm>
              <a:off x="3850361" y="3002168"/>
              <a:ext cx="2003028" cy="2377660"/>
            </a:xfrm>
            <a:prstGeom prst="rect">
              <a:avLst/>
            </a:prstGeom>
            <a:noFill/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FCF1EB15-4587-03B3-97CD-FAB3B4BA250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652" r="35832" b="42287"/>
          <a:stretch>
            <a:fillRect/>
          </a:stretch>
        </p:blipFill>
        <p:spPr>
          <a:xfrm>
            <a:off x="8880797" y="3965894"/>
            <a:ext cx="2029815" cy="2267263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E834920-2A50-6AC9-43FA-201D02EF59BC}"/>
              </a:ext>
            </a:extLst>
          </p:cNvPr>
          <p:cNvSpPr txBox="1"/>
          <p:nvPr/>
        </p:nvSpPr>
        <p:spPr>
          <a:xfrm>
            <a:off x="8308990" y="6381853"/>
            <a:ext cx="3276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Fluorescencia de Rayos X - XRF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61A2FCE-8F7A-EC98-D8EB-7493F16A1F73}"/>
              </a:ext>
            </a:extLst>
          </p:cNvPr>
          <p:cNvSpPr txBox="1"/>
          <p:nvPr/>
        </p:nvSpPr>
        <p:spPr>
          <a:xfrm>
            <a:off x="11074907" y="5352244"/>
            <a:ext cx="1021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CEFI-FQ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FDC49F4-C7EB-406B-CD1D-930D941AE504}"/>
              </a:ext>
            </a:extLst>
          </p:cNvPr>
          <p:cNvSpPr txBox="1"/>
          <p:nvPr/>
        </p:nvSpPr>
        <p:spPr>
          <a:xfrm>
            <a:off x="5234155" y="6126363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CADifRaX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E838D4D-4D69-5504-22D5-915ECCA777A9}"/>
              </a:ext>
            </a:extLst>
          </p:cNvPr>
          <p:cNvSpPr txBox="1"/>
          <p:nvPr/>
        </p:nvSpPr>
        <p:spPr>
          <a:xfrm>
            <a:off x="606151" y="6249989"/>
            <a:ext cx="1319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IPTP-Pando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12E701-101D-9490-C844-98C80E7091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68" y="1913658"/>
            <a:ext cx="2714339" cy="361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Espectroscopia Raman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2210756-9D78-8E43-99D1-F6927E728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BF41C8-7876-D14F-968F-288DF773CF2D}" type="datetime6">
              <a:rPr lang="es-UY" smtClean="0"/>
              <a:t>Julio de 2025</a:t>
            </a:fld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E1FF8D-3928-EF44-AA39-783CC539F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B759C-C34E-9142-8317-D5A43C73BA78}" type="slidenum">
              <a:rPr lang="es-ES" smtClean="0"/>
              <a:pPr/>
              <a:t>6</a:t>
            </a:fld>
            <a:endParaRPr lang="es-ES"/>
          </a:p>
        </p:txBody>
      </p:sp>
      <p:grpSp>
        <p:nvGrpSpPr>
          <p:cNvPr id="8" name="Gruppieren 25">
            <a:extLst>
              <a:ext uri="{FF2B5EF4-FFF2-40B4-BE49-F238E27FC236}">
                <a16:creationId xmlns:a16="http://schemas.microsoft.com/office/drawing/2014/main" id="{DEF1649F-483B-164F-BCAF-9518EDF248F3}"/>
              </a:ext>
            </a:extLst>
          </p:cNvPr>
          <p:cNvGrpSpPr/>
          <p:nvPr/>
        </p:nvGrpSpPr>
        <p:grpSpPr>
          <a:xfrm>
            <a:off x="7260864" y="3504653"/>
            <a:ext cx="4795058" cy="3082867"/>
            <a:chOff x="142875" y="1412776"/>
            <a:chExt cx="8369300" cy="5445225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203A946D-2251-9317-D37A-2317C3170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71688" y="3257550"/>
              <a:ext cx="5400674" cy="3600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Grafik 3" descr="md.hg1.007_272rwz.gif">
              <a:extLst>
                <a:ext uri="{FF2B5EF4-FFF2-40B4-BE49-F238E27FC236}">
                  <a16:creationId xmlns:a16="http://schemas.microsoft.com/office/drawing/2014/main" id="{73971AE7-B48C-593C-2538-FEE42E277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4313" y="3357563"/>
              <a:ext cx="1439862" cy="143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Grafik 4" descr="md.t3u1.012_343rwz.gif">
              <a:extLst>
                <a:ext uri="{FF2B5EF4-FFF2-40B4-BE49-F238E27FC236}">
                  <a16:creationId xmlns:a16="http://schemas.microsoft.com/office/drawing/2014/main" id="{DCCCED2D-FA84-3736-B410-A8ED95ACE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2875" y="5143500"/>
              <a:ext cx="1439863" cy="143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Grafik 5" descr="md.gg1.030_487rwz.gif">
              <a:extLst>
                <a:ext uri="{FF2B5EF4-FFF2-40B4-BE49-F238E27FC236}">
                  <a16:creationId xmlns:a16="http://schemas.microsoft.com/office/drawing/2014/main" id="{1DF346C3-7A19-73F4-2106-368E700B4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4313" y="1643063"/>
              <a:ext cx="1439862" cy="143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" name="Gerade Verbindung mit Pfeil 7">
              <a:extLst>
                <a:ext uri="{FF2B5EF4-FFF2-40B4-BE49-F238E27FC236}">
                  <a16:creationId xmlns:a16="http://schemas.microsoft.com/office/drawing/2014/main" id="{AB7633E3-9B41-728E-A919-28311A84D1E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14500" y="4786313"/>
              <a:ext cx="1000125" cy="785812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4" name="Gerade Verbindung mit Pfeil 11">
              <a:extLst>
                <a:ext uri="{FF2B5EF4-FFF2-40B4-BE49-F238E27FC236}">
                  <a16:creationId xmlns:a16="http://schemas.microsoft.com/office/drawing/2014/main" id="{F0CAE21C-4285-15C8-60E8-361E9B9ED8F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357313" y="3357563"/>
              <a:ext cx="2286000" cy="17145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15" name="Grafik 16" descr="md.t1u1.034_521rwz.gif">
              <a:extLst>
                <a:ext uri="{FF2B5EF4-FFF2-40B4-BE49-F238E27FC236}">
                  <a16:creationId xmlns:a16="http://schemas.microsoft.com/office/drawing/2014/main" id="{5DC96CE1-4837-9EC3-64B9-AD585B296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000250" y="1643063"/>
              <a:ext cx="1439863" cy="143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6" name="Gerade Verbindung mit Pfeil 18">
              <a:extLst>
                <a:ext uri="{FF2B5EF4-FFF2-40B4-BE49-F238E27FC236}">
                  <a16:creationId xmlns:a16="http://schemas.microsoft.com/office/drawing/2014/main" id="{774259C2-5032-17B0-A782-A6B134AA0E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2071688" y="4429125"/>
              <a:ext cx="2786062" cy="7143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17" name="Gerade Verbindung mit Pfeil 35">
              <a:extLst>
                <a:ext uri="{FF2B5EF4-FFF2-40B4-BE49-F238E27FC236}">
                  <a16:creationId xmlns:a16="http://schemas.microsoft.com/office/drawing/2014/main" id="{C8E5776D-F631-06F1-0A6C-0F42E7CB7EB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500188" y="6286500"/>
              <a:ext cx="1500187" cy="28416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18" name="Grafik 41" descr="md.t3g1.042_553rwz.gif">
              <a:extLst>
                <a:ext uri="{FF2B5EF4-FFF2-40B4-BE49-F238E27FC236}">
                  <a16:creationId xmlns:a16="http://schemas.microsoft.com/office/drawing/2014/main" id="{BD294275-5C6F-32B7-4F64-4A0D3056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491880" y="1412776"/>
              <a:ext cx="1439863" cy="143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9" name="Gerade Verbindung mit Pfeil 43">
              <a:extLst>
                <a:ext uri="{FF2B5EF4-FFF2-40B4-BE49-F238E27FC236}">
                  <a16:creationId xmlns:a16="http://schemas.microsoft.com/office/drawing/2014/main" id="{88AD02D4-A639-E97C-32AD-A9B0659921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71687" y="4214813"/>
              <a:ext cx="3286125" cy="28575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20" name="Grafik 44" descr="md.hg3.060_709rwz.gif">
              <a:extLst>
                <a:ext uri="{FF2B5EF4-FFF2-40B4-BE49-F238E27FC236}">
                  <a16:creationId xmlns:a16="http://schemas.microsoft.com/office/drawing/2014/main" id="{A29A67AE-E917-F515-4F53-6400A17CA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57625" y="2786063"/>
              <a:ext cx="1439863" cy="143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1" name="Gerade Verbindung mit Pfeil 48">
              <a:extLst>
                <a:ext uri="{FF2B5EF4-FFF2-40B4-BE49-F238E27FC236}">
                  <a16:creationId xmlns:a16="http://schemas.microsoft.com/office/drawing/2014/main" id="{3294D540-0B16-CE49-3C71-DD44C29876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071813" y="5000625"/>
              <a:ext cx="1643062" cy="7143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22" name="Grafik 49" descr="md.gu2.068_764rwz.gif">
              <a:extLst>
                <a:ext uri="{FF2B5EF4-FFF2-40B4-BE49-F238E27FC236}">
                  <a16:creationId xmlns:a16="http://schemas.microsoft.com/office/drawing/2014/main" id="{2B4A68B9-D881-9F82-6394-05E9D121C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143375" y="4286250"/>
              <a:ext cx="1439863" cy="143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3" name="Gerade Verbindung mit Pfeil 51">
              <a:extLst>
                <a:ext uri="{FF2B5EF4-FFF2-40B4-BE49-F238E27FC236}">
                  <a16:creationId xmlns:a16="http://schemas.microsoft.com/office/drawing/2014/main" id="{50562792-7CEE-E575-18A2-89D327C4FA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4143375" y="5715000"/>
              <a:ext cx="357188" cy="21431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24" name="Grafik 52" descr="md.gu6.153_1422rwz.gif">
              <a:extLst>
                <a:ext uri="{FF2B5EF4-FFF2-40B4-BE49-F238E27FC236}">
                  <a16:creationId xmlns:a16="http://schemas.microsoft.com/office/drawing/2014/main" id="{CF16A12A-418C-903A-8901-C6BC2F9A7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500688" y="1714500"/>
              <a:ext cx="1439862" cy="143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5" name="Gerade Verbindung mit Pfeil 54">
              <a:extLst>
                <a:ext uri="{FF2B5EF4-FFF2-40B4-BE49-F238E27FC236}">
                  <a16:creationId xmlns:a16="http://schemas.microsoft.com/office/drawing/2014/main" id="{6F3510D5-5BF0-2F4E-C726-DE60924619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4750594" y="3964781"/>
              <a:ext cx="1857375" cy="21431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26" name="Grafik 59" descr="md.ag2.170_1470rwz.gif">
              <a:extLst>
                <a:ext uri="{FF2B5EF4-FFF2-40B4-BE49-F238E27FC236}">
                  <a16:creationId xmlns:a16="http://schemas.microsoft.com/office/drawing/2014/main" id="{5E7410FD-693E-39EF-6533-C6D1EB0FE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072313" y="1714500"/>
              <a:ext cx="1439862" cy="143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7" name="Gerade Verbindung mit Pfeil 61">
              <a:extLst>
                <a:ext uri="{FF2B5EF4-FFF2-40B4-BE49-F238E27FC236}">
                  <a16:creationId xmlns:a16="http://schemas.microsoft.com/office/drawing/2014/main" id="{DAAA5F5B-0B2C-3400-F12D-CEC0A445DC7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6000750" y="3143250"/>
              <a:ext cx="1071563" cy="4286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pic>
          <p:nvPicPr>
            <p:cNvPr id="28" name="Grafik 62" descr="md.hg8.179_1575rwz.gif">
              <a:extLst>
                <a:ext uri="{FF2B5EF4-FFF2-40B4-BE49-F238E27FC236}">
                  <a16:creationId xmlns:a16="http://schemas.microsoft.com/office/drawing/2014/main" id="{8633D067-5AE9-F708-D5E1-D346874B3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7072313" y="3571875"/>
              <a:ext cx="1439862" cy="1439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9" name="Gerade Verbindung mit Pfeil 64">
              <a:extLst>
                <a:ext uri="{FF2B5EF4-FFF2-40B4-BE49-F238E27FC236}">
                  <a16:creationId xmlns:a16="http://schemas.microsoft.com/office/drawing/2014/main" id="{82E9927F-13D3-0E20-4031-B0AD590BDFF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6286500" y="5000625"/>
              <a:ext cx="785813" cy="357188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E45E3AA7-C4C6-2E35-9859-CFF78E2CD7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16"/>
          <a:srcRect t="5291" b="2906"/>
          <a:stretch/>
        </p:blipFill>
        <p:spPr>
          <a:xfrm>
            <a:off x="7131543" y="220864"/>
            <a:ext cx="4994500" cy="2956127"/>
          </a:xfrm>
        </p:spPr>
      </p:pic>
      <p:pic>
        <p:nvPicPr>
          <p:cNvPr id="6" name="polarizabilidad" descr="polarizabilidad">
            <a:hlinkClick r:id="" action="ppaction://media"/>
            <a:extLst>
              <a:ext uri="{FF2B5EF4-FFF2-40B4-BE49-F238E27FC236}">
                <a16:creationId xmlns:a16="http://schemas.microsoft.com/office/drawing/2014/main" id="{B6E6724E-6166-BDD3-6B53-BBC544E936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3553" y="5701437"/>
            <a:ext cx="6555692" cy="11711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06DBE8-2D49-113C-C95A-F1DBEAB7646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88413" y="2345601"/>
            <a:ext cx="4415297" cy="333259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179AB037-C996-7C3F-328D-42A8817D5D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5993" y="2538799"/>
            <a:ext cx="2134587" cy="154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2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4284285" y="3419092"/>
            <a:ext cx="2240771" cy="2238147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4E596F4F-C4F2-F9B2-A77A-08BFF41E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Microscopia</a:t>
            </a:r>
            <a:r>
              <a:rPr lang="en-US" dirty="0"/>
              <a:t> Raman Confocal (2D)</a:t>
            </a:r>
            <a:endParaRPr lang="es-UY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F98F32-4F4A-41D1-8C2B-5E7B5B95527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96716" y="1639104"/>
            <a:ext cx="8229600" cy="442913"/>
          </a:xfrm>
        </p:spPr>
        <p:txBody>
          <a:bodyPr>
            <a:normAutofit/>
          </a:bodyPr>
          <a:lstStyle/>
          <a:p>
            <a:pPr marL="268275" indent="-268275"/>
            <a:r>
              <a:rPr lang="en-US" sz="1800" dirty="0" err="1">
                <a:latin typeface="Arial" charset="0"/>
              </a:rPr>
              <a:t>Ejemplo</a:t>
            </a:r>
            <a:r>
              <a:rPr lang="en-US" sz="1800" dirty="0">
                <a:latin typeface="Arial" charset="0"/>
              </a:rPr>
              <a:t>: Emulsion (hand cream with urea)</a:t>
            </a:r>
          </a:p>
        </p:txBody>
      </p:sp>
      <p:sp>
        <p:nvSpPr>
          <p:cNvPr id="36" name="Textfeld 35"/>
          <p:cNvSpPr txBox="1"/>
          <p:nvPr/>
        </p:nvSpPr>
        <p:spPr>
          <a:xfrm>
            <a:off x="8575615" y="1662667"/>
            <a:ext cx="18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Raman spectra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1703516" y="5696945"/>
            <a:ext cx="2240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No chemical information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6929093" y="5656714"/>
            <a:ext cx="176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Chemical information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521" y="1951331"/>
            <a:ext cx="2015307" cy="1342227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688" y="3418564"/>
            <a:ext cx="2238147" cy="2238147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6992588" y="3475458"/>
            <a:ext cx="1637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Raman Image</a:t>
            </a: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88248" y="2650023"/>
            <a:ext cx="618731" cy="108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Rechteck 39"/>
          <p:cNvSpPr/>
          <p:nvPr/>
        </p:nvSpPr>
        <p:spPr>
          <a:xfrm>
            <a:off x="9047902" y="2855888"/>
            <a:ext cx="94929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>
                <a:solidFill>
                  <a:srgbClr val="0000FF"/>
                </a:solidFill>
              </a:rPr>
              <a:t>aqueous phase</a:t>
            </a:r>
          </a:p>
        </p:txBody>
      </p:sp>
      <p:sp>
        <p:nvSpPr>
          <p:cNvPr id="41" name="Rechteck 40"/>
          <p:cNvSpPr/>
          <p:nvPr/>
        </p:nvSpPr>
        <p:spPr>
          <a:xfrm>
            <a:off x="8525414" y="1982415"/>
            <a:ext cx="8867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>
                <a:solidFill>
                  <a:srgbClr val="FF0000"/>
                </a:solidFill>
              </a:rPr>
              <a:t>organic phase</a:t>
            </a:r>
          </a:p>
        </p:txBody>
      </p:sp>
      <p:sp>
        <p:nvSpPr>
          <p:cNvPr id="42" name="Rechteck 41"/>
          <p:cNvSpPr/>
          <p:nvPr/>
        </p:nvSpPr>
        <p:spPr>
          <a:xfrm>
            <a:off x="8685976" y="2406797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dirty="0">
                <a:solidFill>
                  <a:srgbClr val="00B050"/>
                </a:solidFill>
              </a:rPr>
              <a:t>organic phase</a:t>
            </a:r>
          </a:p>
          <a:p>
            <a:pPr algn="ctr"/>
            <a:r>
              <a:rPr lang="en-US" sz="900" dirty="0">
                <a:solidFill>
                  <a:srgbClr val="00B050"/>
                </a:solidFill>
              </a:rPr>
              <a:t>with urea</a:t>
            </a:r>
          </a:p>
        </p:txBody>
      </p:sp>
      <p:pic>
        <p:nvPicPr>
          <p:cNvPr id="48" name="Grafik 4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787187" y="3419091"/>
            <a:ext cx="2239200" cy="2239200"/>
          </a:xfrm>
          <a:prstGeom prst="rect">
            <a:avLst/>
          </a:prstGeom>
        </p:spPr>
      </p:pic>
      <p:cxnSp>
        <p:nvCxnSpPr>
          <p:cNvPr id="7" name="Gerade Verbindung mit Pfeil 6"/>
          <p:cNvCxnSpPr/>
          <p:nvPr/>
        </p:nvCxnSpPr>
        <p:spPr>
          <a:xfrm>
            <a:off x="4311491" y="3357785"/>
            <a:ext cx="400051" cy="0"/>
          </a:xfrm>
          <a:prstGeom prst="straightConnector1">
            <a:avLst/>
          </a:prstGeom>
          <a:ln w="38100">
            <a:solidFill>
              <a:srgbClr val="0086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/>
        </p:nvCxnSpPr>
        <p:spPr>
          <a:xfrm rot="5400000">
            <a:off x="4028937" y="3622363"/>
            <a:ext cx="400051" cy="0"/>
          </a:xfrm>
          <a:prstGeom prst="straightConnector1">
            <a:avLst/>
          </a:prstGeom>
          <a:ln w="38100">
            <a:solidFill>
              <a:srgbClr val="0086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1728256" y="3109457"/>
            <a:ext cx="2240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Microscopic Image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4228963" y="2852939"/>
            <a:ext cx="270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Confocal Raman Microscopy</a:t>
            </a:r>
          </a:p>
          <a:p>
            <a:pPr algn="ctr"/>
            <a:r>
              <a:rPr lang="en-US" sz="1200" b="1" dirty="0"/>
              <a:t>Scan in x/y</a:t>
            </a:r>
          </a:p>
        </p:txBody>
      </p:sp>
      <p:sp>
        <p:nvSpPr>
          <p:cNvPr id="53" name="Abgerundetes Rechteck 52"/>
          <p:cNvSpPr/>
          <p:nvPr/>
        </p:nvSpPr>
        <p:spPr>
          <a:xfrm>
            <a:off x="8431254" y="5696943"/>
            <a:ext cx="2182588" cy="1004344"/>
          </a:xfrm>
          <a:prstGeom prst="roundRect">
            <a:avLst/>
          </a:prstGeom>
          <a:solidFill>
            <a:srgbClr val="0081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Chemical information</a:t>
            </a:r>
          </a:p>
          <a:p>
            <a:pPr algn="ctr"/>
            <a:r>
              <a:rPr lang="en-US" sz="1600" dirty="0"/>
              <a:t>&amp; spatial resolution</a:t>
            </a: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3D3E8836-706B-41BA-98FC-D976E77C5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9275" y="3109453"/>
            <a:ext cx="618731" cy="108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6F86C95C-392A-4995-AF88-55CAFA32D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9275" y="3561755"/>
            <a:ext cx="618731" cy="108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47F2A36-1629-4BC5-9838-B9E6E5992771}"/>
              </a:ext>
            </a:extLst>
          </p:cNvPr>
          <p:cNvSpPr/>
          <p:nvPr/>
        </p:nvSpPr>
        <p:spPr>
          <a:xfrm>
            <a:off x="6734688" y="3429002"/>
            <a:ext cx="2238147" cy="22277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BC0422BA-0A9A-481D-9E63-63687805C79F}"/>
              </a:ext>
            </a:extLst>
          </p:cNvPr>
          <p:cNvSpPr/>
          <p:nvPr/>
        </p:nvSpPr>
        <p:spPr>
          <a:xfrm>
            <a:off x="6734688" y="3652096"/>
            <a:ext cx="2238147" cy="2004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D255993-CB4B-4102-B7DE-4D71AF199F81}"/>
              </a:ext>
            </a:extLst>
          </p:cNvPr>
          <p:cNvSpPr/>
          <p:nvPr/>
        </p:nvSpPr>
        <p:spPr>
          <a:xfrm>
            <a:off x="6739056" y="3952461"/>
            <a:ext cx="2238147" cy="17042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411243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219 0.01065 L 0.19557 0.010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219 0.01065 L 0.19558 0.0106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219 0.01065 L 0.19558 0.0106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/>
      <p:bldP spid="53" grpId="0" animBg="1"/>
      <p:bldP spid="4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85" y="2568229"/>
            <a:ext cx="2448272" cy="2448272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6600057" y="3209691"/>
            <a:ext cx="2448272" cy="244827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  <a:scene3d>
            <a:camera prst="orthographicFront">
              <a:rot lat="3000000" lon="1854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hteck 7"/>
          <p:cNvSpPr/>
          <p:nvPr/>
        </p:nvSpPr>
        <p:spPr>
          <a:xfrm>
            <a:off x="6600057" y="2958208"/>
            <a:ext cx="2448272" cy="244827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  <a:scene3d>
            <a:camera prst="orthographicFront">
              <a:rot lat="3000000" lon="1854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hteck 8"/>
          <p:cNvSpPr/>
          <p:nvPr/>
        </p:nvSpPr>
        <p:spPr>
          <a:xfrm>
            <a:off x="6600057" y="2706729"/>
            <a:ext cx="2448272" cy="244827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  <a:scene3d>
            <a:camera prst="orthographicFront">
              <a:rot lat="3000000" lon="1854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Rechteck 9"/>
          <p:cNvSpPr/>
          <p:nvPr/>
        </p:nvSpPr>
        <p:spPr>
          <a:xfrm>
            <a:off x="6600057" y="2455249"/>
            <a:ext cx="2448272" cy="244827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  <a:scene3d>
            <a:camera prst="orthographicFront">
              <a:rot lat="3000000" lon="1854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hteck 10"/>
          <p:cNvSpPr/>
          <p:nvPr/>
        </p:nvSpPr>
        <p:spPr>
          <a:xfrm>
            <a:off x="6600057" y="2203768"/>
            <a:ext cx="2448272" cy="244827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  <a:scene3d>
            <a:camera prst="orthographicFront">
              <a:rot lat="3000000" lon="1854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hteck 11"/>
          <p:cNvSpPr/>
          <p:nvPr/>
        </p:nvSpPr>
        <p:spPr>
          <a:xfrm>
            <a:off x="6600057" y="1952289"/>
            <a:ext cx="2448272" cy="2448272"/>
          </a:xfrm>
          <a:prstGeom prst="rect">
            <a:avLst/>
          </a:prstGeom>
          <a:pattFill prst="smGrid">
            <a:fgClr>
              <a:schemeClr val="accent1"/>
            </a:fgClr>
            <a:bgClr>
              <a:schemeClr val="bg1"/>
            </a:bgClr>
          </a:pattFill>
          <a:ln>
            <a:solidFill>
              <a:srgbClr val="008196"/>
            </a:solidFill>
          </a:ln>
          <a:scene3d>
            <a:camera prst="orthographicFront">
              <a:rot lat="3000000" lon="1854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57" y="1700809"/>
            <a:ext cx="2448272" cy="2448272"/>
          </a:xfrm>
          <a:prstGeom prst="rect">
            <a:avLst/>
          </a:prstGeom>
          <a:ln w="12700">
            <a:solidFill>
              <a:srgbClr val="008196"/>
            </a:solidFill>
          </a:ln>
          <a:scene3d>
            <a:camera prst="isometricBottomDown">
              <a:rot lat="3000000" lon="18540062" rev="18300000"/>
            </a:camera>
            <a:lightRig rig="threePt" dir="t"/>
          </a:scene3d>
        </p:spPr>
      </p:pic>
      <p:grpSp>
        <p:nvGrpSpPr>
          <p:cNvPr id="26" name="Gruppieren 25"/>
          <p:cNvGrpSpPr/>
          <p:nvPr/>
        </p:nvGrpSpPr>
        <p:grpSpPr>
          <a:xfrm>
            <a:off x="6155686" y="3590007"/>
            <a:ext cx="3356932" cy="1512000"/>
            <a:chOff x="4608009" y="2808095"/>
            <a:chExt cx="3356932" cy="1512000"/>
          </a:xfrm>
        </p:grpSpPr>
        <p:cxnSp>
          <p:nvCxnSpPr>
            <p:cNvPr id="19" name="Gerade Verbindung mit Pfeil 18"/>
            <p:cNvCxnSpPr/>
            <p:nvPr/>
          </p:nvCxnSpPr>
          <p:spPr>
            <a:xfrm flipV="1">
              <a:off x="6670392" y="2808095"/>
              <a:ext cx="0" cy="1512000"/>
            </a:xfrm>
            <a:prstGeom prst="straightConnector1">
              <a:avLst/>
            </a:prstGeom>
            <a:ln w="38100">
              <a:solidFill>
                <a:srgbClr val="00819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mit Pfeil 19"/>
            <p:cNvCxnSpPr/>
            <p:nvPr/>
          </p:nvCxnSpPr>
          <p:spPr>
            <a:xfrm flipV="1">
              <a:off x="6670392" y="3424504"/>
              <a:ext cx="1294549" cy="895591"/>
            </a:xfrm>
            <a:prstGeom prst="straightConnector1">
              <a:avLst/>
            </a:prstGeom>
            <a:ln w="38100">
              <a:solidFill>
                <a:srgbClr val="00819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mit Pfeil 22"/>
            <p:cNvCxnSpPr/>
            <p:nvPr/>
          </p:nvCxnSpPr>
          <p:spPr>
            <a:xfrm flipH="1" flipV="1">
              <a:off x="4608009" y="3866798"/>
              <a:ext cx="2062382" cy="453297"/>
            </a:xfrm>
            <a:prstGeom prst="straightConnector1">
              <a:avLst/>
            </a:prstGeom>
            <a:ln w="38100">
              <a:solidFill>
                <a:srgbClr val="00819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feld 27"/>
          <p:cNvSpPr txBox="1"/>
          <p:nvPr/>
        </p:nvSpPr>
        <p:spPr>
          <a:xfrm>
            <a:off x="2939184" y="5258512"/>
            <a:ext cx="1506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2D Raman image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7459781" y="5258512"/>
            <a:ext cx="1507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3D Raman image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8491637" y="2146604"/>
            <a:ext cx="1472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Perspective view</a:t>
            </a:r>
          </a:p>
        </p:txBody>
      </p:sp>
      <p:pic>
        <p:nvPicPr>
          <p:cNvPr id="34" name="Grafik 3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7FFFA"/>
              </a:clrFrom>
              <a:clrTo>
                <a:srgbClr val="F7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1" t="21946" r="11610" b="11610"/>
          <a:stretch/>
        </p:blipFill>
        <p:spPr>
          <a:xfrm>
            <a:off x="6041995" y="2360255"/>
            <a:ext cx="3564396" cy="2916324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48C3A388-EC79-8113-0702-5FF858198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Raman imaging – 3D</a:t>
            </a:r>
            <a:endParaRPr lang="es-UY" dirty="0"/>
          </a:p>
        </p:txBody>
      </p:sp>
    </p:spTree>
    <p:extLst>
      <p:ext uri="{BB962C8B-B14F-4D97-AF65-F5344CB8AC3E}">
        <p14:creationId xmlns:p14="http://schemas.microsoft.com/office/powerpoint/2010/main" val="352442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9" grpId="0"/>
      <p:bldP spid="30" grpId="0"/>
      <p:bldP spid="3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47ECD5-6BFC-89CA-3CD5-7AE3403E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Y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27BDB5-FA00-6320-358A-6E9F41827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429000"/>
            <a:ext cx="7772400" cy="335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07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5DF201-8885-AF1B-BD07-0FB4D506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Muestra mineral con zonas rojas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A5FEFCA-0AEF-D35B-E368-5E48AB599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971" y="1527849"/>
            <a:ext cx="4682523" cy="3115331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3834C7A-0CB3-032F-DC26-B3179847DD1A}"/>
              </a:ext>
            </a:extLst>
          </p:cNvPr>
          <p:cNvSpPr txBox="1"/>
          <p:nvPr/>
        </p:nvSpPr>
        <p:spPr>
          <a:xfrm>
            <a:off x="3108990" y="1690688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>
                <a:solidFill>
                  <a:srgbClr val="FF0000"/>
                </a:solidFill>
              </a:rPr>
              <a:t>Quartz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2F728AD-DC17-CB1B-4449-B6C2D63B0FDF}"/>
              </a:ext>
            </a:extLst>
          </p:cNvPr>
          <p:cNvSpPr txBox="1"/>
          <p:nvPr/>
        </p:nvSpPr>
        <p:spPr>
          <a:xfrm>
            <a:off x="3108990" y="2484080"/>
            <a:ext cx="1077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>
                <a:solidFill>
                  <a:srgbClr val="0070C0"/>
                </a:solidFill>
              </a:rPr>
              <a:t>hematite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81E7E3F-9D9E-2E99-F823-96C8D13D0BF9}"/>
              </a:ext>
            </a:extLst>
          </p:cNvPr>
          <p:cNvSpPr txBox="1"/>
          <p:nvPr/>
        </p:nvSpPr>
        <p:spPr>
          <a:xfrm>
            <a:off x="3164068" y="3563630"/>
            <a:ext cx="747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>
                <a:solidFill>
                  <a:srgbClr val="00B050"/>
                </a:solidFill>
              </a:rPr>
              <a:t>albite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D58145F-781A-CCFD-2124-D1BC3DD07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734" y="1471221"/>
            <a:ext cx="3228583" cy="322858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5E23723-F34B-2EDA-7FFD-CBC3CD5B7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3852" y="1598556"/>
            <a:ext cx="3966560" cy="297391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F8EA449-EC17-EF43-5E6C-5193ACBE1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1119" y="4735308"/>
            <a:ext cx="2122692" cy="212269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68BFFA9C-8768-44FD-4769-AB59548343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329" y="4963639"/>
            <a:ext cx="2526672" cy="189436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5D565BE-CF01-B00D-0F4D-3370C289AD6A}"/>
              </a:ext>
            </a:extLst>
          </p:cNvPr>
          <p:cNvSpPr txBox="1"/>
          <p:nvPr/>
        </p:nvSpPr>
        <p:spPr>
          <a:xfrm>
            <a:off x="501041" y="5185775"/>
            <a:ext cx="3126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Microscopia Raman Confocal</a:t>
            </a:r>
          </a:p>
        </p:txBody>
      </p:sp>
    </p:spTree>
    <p:extLst>
      <p:ext uri="{BB962C8B-B14F-4D97-AF65-F5344CB8AC3E}">
        <p14:creationId xmlns:p14="http://schemas.microsoft.com/office/powerpoint/2010/main" val="2744233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636B7-6365-DC4D-C9D0-91F60D6FD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Muestra mineral con zonas rojas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B5321A-4C3E-4D58-8626-03B1D865C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473" y="1503123"/>
            <a:ext cx="2673411" cy="267341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31FA223-7AAD-576D-BB62-76143F868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39" y="1625076"/>
            <a:ext cx="4018293" cy="267341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13BFBE9-8DE5-19CD-9150-4B8F917A5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6698" y="1708581"/>
            <a:ext cx="4334006" cy="433400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488A5B5-D198-6FD2-FF7F-A637213BD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6739" y="4232875"/>
            <a:ext cx="3298524" cy="247305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0BB802-BEC2-E376-8D25-4E3293B9BFD9}"/>
              </a:ext>
            </a:extLst>
          </p:cNvPr>
          <p:cNvSpPr txBox="1"/>
          <p:nvPr/>
        </p:nvSpPr>
        <p:spPr>
          <a:xfrm>
            <a:off x="1503238" y="5007737"/>
            <a:ext cx="11144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>
                <a:solidFill>
                  <a:srgbClr val="FF0000"/>
                </a:solidFill>
              </a:rPr>
              <a:t>Hematite</a:t>
            </a:r>
          </a:p>
          <a:p>
            <a:r>
              <a:rPr lang="es-UY" dirty="0">
                <a:solidFill>
                  <a:srgbClr val="0070C0"/>
                </a:solidFill>
              </a:rPr>
              <a:t>Carbon</a:t>
            </a:r>
          </a:p>
          <a:p>
            <a:r>
              <a:rPr lang="es-UY" dirty="0">
                <a:solidFill>
                  <a:srgbClr val="00B050"/>
                </a:solidFill>
              </a:rPr>
              <a:t>Albite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056879-9282-CEDE-9E4C-DCA4C64DB764}"/>
              </a:ext>
            </a:extLst>
          </p:cNvPr>
          <p:cNvSpPr txBox="1"/>
          <p:nvPr/>
        </p:nvSpPr>
        <p:spPr>
          <a:xfrm>
            <a:off x="250521" y="6513534"/>
            <a:ext cx="2055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dirty="0"/>
              <a:t>Dra. Laura Beovide</a:t>
            </a:r>
          </a:p>
        </p:txBody>
      </p:sp>
    </p:spTree>
    <p:extLst>
      <p:ext uri="{BB962C8B-B14F-4D97-AF65-F5344CB8AC3E}">
        <p14:creationId xmlns:p14="http://schemas.microsoft.com/office/powerpoint/2010/main" val="2740670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/>
          <p:cNvGrpSpPr>
            <a:grpSpLocks/>
          </p:cNvGrpSpPr>
          <p:nvPr/>
        </p:nvGrpSpPr>
        <p:grpSpPr bwMode="auto">
          <a:xfrm>
            <a:off x="3071817" y="1196975"/>
            <a:ext cx="5957887" cy="4641851"/>
            <a:chOff x="960" y="624"/>
            <a:chExt cx="3753" cy="2924"/>
          </a:xfrm>
        </p:grpSpPr>
        <p:grpSp>
          <p:nvGrpSpPr>
            <p:cNvPr id="71683" name="Group 3"/>
            <p:cNvGrpSpPr>
              <a:grpSpLocks/>
            </p:cNvGrpSpPr>
            <p:nvPr/>
          </p:nvGrpSpPr>
          <p:grpSpPr bwMode="auto">
            <a:xfrm>
              <a:off x="960" y="624"/>
              <a:ext cx="3753" cy="2924"/>
              <a:chOff x="1028" y="416"/>
              <a:chExt cx="3945" cy="3216"/>
            </a:xfrm>
          </p:grpSpPr>
          <p:pic>
            <p:nvPicPr>
              <p:cNvPr id="71684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 l="9805" r="4903"/>
              <a:stretch>
                <a:fillRect/>
              </a:stretch>
            </p:blipFill>
            <p:spPr bwMode="auto">
              <a:xfrm>
                <a:off x="1028" y="416"/>
                <a:ext cx="3945" cy="3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71685" name="Group 5"/>
              <p:cNvGrpSpPr>
                <a:grpSpLocks/>
              </p:cNvGrpSpPr>
              <p:nvPr/>
            </p:nvGrpSpPr>
            <p:grpSpPr bwMode="auto">
              <a:xfrm>
                <a:off x="1368" y="2888"/>
                <a:ext cx="3464" cy="120"/>
                <a:chOff x="1376" y="2576"/>
                <a:chExt cx="3464" cy="120"/>
              </a:xfrm>
            </p:grpSpPr>
            <p:sp>
              <p:nvSpPr>
                <p:cNvPr id="71686" name="Line 6"/>
                <p:cNvSpPr>
                  <a:spLocks noChangeShapeType="1"/>
                </p:cNvSpPr>
                <p:nvPr/>
              </p:nvSpPr>
              <p:spPr bwMode="auto">
                <a:xfrm>
                  <a:off x="1376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87" name="Line 7"/>
                <p:cNvSpPr>
                  <a:spLocks noChangeShapeType="1"/>
                </p:cNvSpPr>
                <p:nvPr/>
              </p:nvSpPr>
              <p:spPr bwMode="auto">
                <a:xfrm>
                  <a:off x="180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88" name="Line 8"/>
                <p:cNvSpPr>
                  <a:spLocks noChangeShapeType="1"/>
                </p:cNvSpPr>
                <p:nvPr/>
              </p:nvSpPr>
              <p:spPr bwMode="auto">
                <a:xfrm>
                  <a:off x="204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89" name="Line 9"/>
                <p:cNvSpPr>
                  <a:spLocks noChangeShapeType="1"/>
                </p:cNvSpPr>
                <p:nvPr/>
              </p:nvSpPr>
              <p:spPr bwMode="auto">
                <a:xfrm>
                  <a:off x="220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0" name="Line 10"/>
                <p:cNvSpPr>
                  <a:spLocks noChangeShapeType="1"/>
                </p:cNvSpPr>
                <p:nvPr/>
              </p:nvSpPr>
              <p:spPr bwMode="auto">
                <a:xfrm>
                  <a:off x="2272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1" name="Line 11"/>
                <p:cNvSpPr>
                  <a:spLocks noChangeShapeType="1"/>
                </p:cNvSpPr>
                <p:nvPr/>
              </p:nvSpPr>
              <p:spPr bwMode="auto">
                <a:xfrm>
                  <a:off x="232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2" name="Line 12"/>
                <p:cNvSpPr>
                  <a:spLocks noChangeShapeType="1"/>
                </p:cNvSpPr>
                <p:nvPr/>
              </p:nvSpPr>
              <p:spPr bwMode="auto">
                <a:xfrm>
                  <a:off x="236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3" name="Line 13"/>
                <p:cNvSpPr>
                  <a:spLocks noChangeShapeType="1"/>
                </p:cNvSpPr>
                <p:nvPr/>
              </p:nvSpPr>
              <p:spPr bwMode="auto">
                <a:xfrm>
                  <a:off x="248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4" name="Line 14"/>
                <p:cNvSpPr>
                  <a:spLocks noChangeShapeType="1"/>
                </p:cNvSpPr>
                <p:nvPr/>
              </p:nvSpPr>
              <p:spPr bwMode="auto">
                <a:xfrm>
                  <a:off x="256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5" name="Line 15"/>
                <p:cNvSpPr>
                  <a:spLocks noChangeShapeType="1"/>
                </p:cNvSpPr>
                <p:nvPr/>
              </p:nvSpPr>
              <p:spPr bwMode="auto">
                <a:xfrm>
                  <a:off x="268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6" name="Line 16"/>
                <p:cNvSpPr>
                  <a:spLocks noChangeShapeType="1"/>
                </p:cNvSpPr>
                <p:nvPr/>
              </p:nvSpPr>
              <p:spPr bwMode="auto">
                <a:xfrm>
                  <a:off x="2704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7" name="Line 17"/>
                <p:cNvSpPr>
                  <a:spLocks noChangeShapeType="1"/>
                </p:cNvSpPr>
                <p:nvPr/>
              </p:nvSpPr>
              <p:spPr bwMode="auto">
                <a:xfrm>
                  <a:off x="2792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8" name="Line 18"/>
                <p:cNvSpPr>
                  <a:spLocks noChangeShapeType="1"/>
                </p:cNvSpPr>
                <p:nvPr/>
              </p:nvSpPr>
              <p:spPr bwMode="auto">
                <a:xfrm>
                  <a:off x="288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699" name="Line 19"/>
                <p:cNvSpPr>
                  <a:spLocks noChangeShapeType="1"/>
                </p:cNvSpPr>
                <p:nvPr/>
              </p:nvSpPr>
              <p:spPr bwMode="auto">
                <a:xfrm>
                  <a:off x="2984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0" name="Line 20"/>
                <p:cNvSpPr>
                  <a:spLocks noChangeShapeType="1"/>
                </p:cNvSpPr>
                <p:nvPr/>
              </p:nvSpPr>
              <p:spPr bwMode="auto">
                <a:xfrm>
                  <a:off x="3064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1" name="Line 21"/>
                <p:cNvSpPr>
                  <a:spLocks noChangeShapeType="1"/>
                </p:cNvSpPr>
                <p:nvPr/>
              </p:nvSpPr>
              <p:spPr bwMode="auto">
                <a:xfrm>
                  <a:off x="312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2" name="Line 22"/>
                <p:cNvSpPr>
                  <a:spLocks noChangeShapeType="1"/>
                </p:cNvSpPr>
                <p:nvPr/>
              </p:nvSpPr>
              <p:spPr bwMode="auto">
                <a:xfrm>
                  <a:off x="328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3" name="Line 23"/>
                <p:cNvSpPr>
                  <a:spLocks noChangeShapeType="1"/>
                </p:cNvSpPr>
                <p:nvPr/>
              </p:nvSpPr>
              <p:spPr bwMode="auto">
                <a:xfrm>
                  <a:off x="332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4" name="Line 24"/>
                <p:cNvSpPr>
                  <a:spLocks noChangeShapeType="1"/>
                </p:cNvSpPr>
                <p:nvPr/>
              </p:nvSpPr>
              <p:spPr bwMode="auto">
                <a:xfrm>
                  <a:off x="344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5" name="Line 25"/>
                <p:cNvSpPr>
                  <a:spLocks noChangeShapeType="1"/>
                </p:cNvSpPr>
                <p:nvPr/>
              </p:nvSpPr>
              <p:spPr bwMode="auto">
                <a:xfrm>
                  <a:off x="348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6" name="Line 26"/>
                <p:cNvSpPr>
                  <a:spLocks noChangeShapeType="1"/>
                </p:cNvSpPr>
                <p:nvPr/>
              </p:nvSpPr>
              <p:spPr bwMode="auto">
                <a:xfrm>
                  <a:off x="3576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7" name="Line 27"/>
                <p:cNvSpPr>
                  <a:spLocks noChangeShapeType="1"/>
                </p:cNvSpPr>
                <p:nvPr/>
              </p:nvSpPr>
              <p:spPr bwMode="auto">
                <a:xfrm>
                  <a:off x="3656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8" name="Line 28"/>
                <p:cNvSpPr>
                  <a:spLocks noChangeShapeType="1"/>
                </p:cNvSpPr>
                <p:nvPr/>
              </p:nvSpPr>
              <p:spPr bwMode="auto">
                <a:xfrm>
                  <a:off x="372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09" name="Line 29"/>
                <p:cNvSpPr>
                  <a:spLocks noChangeShapeType="1"/>
                </p:cNvSpPr>
                <p:nvPr/>
              </p:nvSpPr>
              <p:spPr bwMode="auto">
                <a:xfrm>
                  <a:off x="3776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0" name="Line 30"/>
                <p:cNvSpPr>
                  <a:spLocks noChangeShapeType="1"/>
                </p:cNvSpPr>
                <p:nvPr/>
              </p:nvSpPr>
              <p:spPr bwMode="auto">
                <a:xfrm>
                  <a:off x="388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1" name="Line 31"/>
                <p:cNvSpPr>
                  <a:spLocks noChangeShapeType="1"/>
                </p:cNvSpPr>
                <p:nvPr/>
              </p:nvSpPr>
              <p:spPr bwMode="auto">
                <a:xfrm>
                  <a:off x="396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2" name="Line 32"/>
                <p:cNvSpPr>
                  <a:spLocks noChangeShapeType="1"/>
                </p:cNvSpPr>
                <p:nvPr/>
              </p:nvSpPr>
              <p:spPr bwMode="auto">
                <a:xfrm>
                  <a:off x="4016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3" name="Line 33"/>
                <p:cNvSpPr>
                  <a:spLocks noChangeShapeType="1"/>
                </p:cNvSpPr>
                <p:nvPr/>
              </p:nvSpPr>
              <p:spPr bwMode="auto">
                <a:xfrm>
                  <a:off x="4064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4" name="Line 34"/>
                <p:cNvSpPr>
                  <a:spLocks noChangeShapeType="1"/>
                </p:cNvSpPr>
                <p:nvPr/>
              </p:nvSpPr>
              <p:spPr bwMode="auto">
                <a:xfrm>
                  <a:off x="4104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5" name="Line 35"/>
                <p:cNvSpPr>
                  <a:spLocks noChangeShapeType="1"/>
                </p:cNvSpPr>
                <p:nvPr/>
              </p:nvSpPr>
              <p:spPr bwMode="auto">
                <a:xfrm>
                  <a:off x="4152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6" name="Line 36"/>
                <p:cNvSpPr>
                  <a:spLocks noChangeShapeType="1"/>
                </p:cNvSpPr>
                <p:nvPr/>
              </p:nvSpPr>
              <p:spPr bwMode="auto">
                <a:xfrm>
                  <a:off x="420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7" name="Line 37"/>
                <p:cNvSpPr>
                  <a:spLocks noChangeShapeType="1"/>
                </p:cNvSpPr>
                <p:nvPr/>
              </p:nvSpPr>
              <p:spPr bwMode="auto">
                <a:xfrm>
                  <a:off x="428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8" name="Line 38"/>
                <p:cNvSpPr>
                  <a:spLocks noChangeShapeType="1"/>
                </p:cNvSpPr>
                <p:nvPr/>
              </p:nvSpPr>
              <p:spPr bwMode="auto">
                <a:xfrm>
                  <a:off x="4352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19" name="Line 39"/>
                <p:cNvSpPr>
                  <a:spLocks noChangeShapeType="1"/>
                </p:cNvSpPr>
                <p:nvPr/>
              </p:nvSpPr>
              <p:spPr bwMode="auto">
                <a:xfrm>
                  <a:off x="444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20" name="Line 40"/>
                <p:cNvSpPr>
                  <a:spLocks noChangeShapeType="1"/>
                </p:cNvSpPr>
                <p:nvPr/>
              </p:nvSpPr>
              <p:spPr bwMode="auto">
                <a:xfrm>
                  <a:off x="4568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21" name="Line 41"/>
                <p:cNvSpPr>
                  <a:spLocks noChangeShapeType="1"/>
                </p:cNvSpPr>
                <p:nvPr/>
              </p:nvSpPr>
              <p:spPr bwMode="auto">
                <a:xfrm>
                  <a:off x="4744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22" name="Line 42"/>
                <p:cNvSpPr>
                  <a:spLocks noChangeShapeType="1"/>
                </p:cNvSpPr>
                <p:nvPr/>
              </p:nvSpPr>
              <p:spPr bwMode="auto">
                <a:xfrm>
                  <a:off x="484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71723" name="Line 43"/>
                <p:cNvSpPr>
                  <a:spLocks noChangeShapeType="1"/>
                </p:cNvSpPr>
                <p:nvPr/>
              </p:nvSpPr>
              <p:spPr bwMode="auto">
                <a:xfrm>
                  <a:off x="1720" y="2576"/>
                  <a:ext cx="0" cy="12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s-UY">
                    <a:latin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71724" name="Freeform 44"/>
            <p:cNvSpPr>
              <a:spLocks/>
            </p:cNvSpPr>
            <p:nvPr/>
          </p:nvSpPr>
          <p:spPr bwMode="auto">
            <a:xfrm>
              <a:off x="1020" y="2388"/>
              <a:ext cx="3552" cy="468"/>
            </a:xfrm>
            <a:custGeom>
              <a:avLst/>
              <a:gdLst/>
              <a:ahLst/>
              <a:cxnLst>
                <a:cxn ang="0">
                  <a:pos x="0" y="364"/>
                </a:cxn>
                <a:cxn ang="0">
                  <a:pos x="40" y="376"/>
                </a:cxn>
                <a:cxn ang="0">
                  <a:pos x="160" y="396"/>
                </a:cxn>
                <a:cxn ang="0">
                  <a:pos x="234" y="399"/>
                </a:cxn>
                <a:cxn ang="0">
                  <a:pos x="336" y="396"/>
                </a:cxn>
                <a:cxn ang="0">
                  <a:pos x="452" y="376"/>
                </a:cxn>
                <a:cxn ang="0">
                  <a:pos x="556" y="336"/>
                </a:cxn>
                <a:cxn ang="0">
                  <a:pos x="616" y="304"/>
                </a:cxn>
                <a:cxn ang="0">
                  <a:pos x="716" y="212"/>
                </a:cxn>
                <a:cxn ang="0">
                  <a:pos x="796" y="128"/>
                </a:cxn>
                <a:cxn ang="0">
                  <a:pos x="849" y="69"/>
                </a:cxn>
                <a:cxn ang="0">
                  <a:pos x="900" y="24"/>
                </a:cxn>
                <a:cxn ang="0">
                  <a:pos x="960" y="4"/>
                </a:cxn>
                <a:cxn ang="0">
                  <a:pos x="1016" y="0"/>
                </a:cxn>
                <a:cxn ang="0">
                  <a:pos x="1092" y="20"/>
                </a:cxn>
                <a:cxn ang="0">
                  <a:pos x="1137" y="51"/>
                </a:cxn>
                <a:cxn ang="0">
                  <a:pos x="1188" y="84"/>
                </a:cxn>
                <a:cxn ang="0">
                  <a:pos x="1240" y="124"/>
                </a:cxn>
                <a:cxn ang="0">
                  <a:pos x="1347" y="180"/>
                </a:cxn>
                <a:cxn ang="0">
                  <a:pos x="1437" y="219"/>
                </a:cxn>
                <a:cxn ang="0">
                  <a:pos x="1515" y="255"/>
                </a:cxn>
                <a:cxn ang="0">
                  <a:pos x="1593" y="288"/>
                </a:cxn>
                <a:cxn ang="0">
                  <a:pos x="1668" y="327"/>
                </a:cxn>
                <a:cxn ang="0">
                  <a:pos x="1758" y="384"/>
                </a:cxn>
                <a:cxn ang="0">
                  <a:pos x="1866" y="438"/>
                </a:cxn>
                <a:cxn ang="0">
                  <a:pos x="2016" y="468"/>
                </a:cxn>
                <a:cxn ang="0">
                  <a:pos x="2140" y="468"/>
                </a:cxn>
                <a:cxn ang="0">
                  <a:pos x="2244" y="468"/>
                </a:cxn>
                <a:cxn ang="0">
                  <a:pos x="2388" y="464"/>
                </a:cxn>
                <a:cxn ang="0">
                  <a:pos x="2596" y="460"/>
                </a:cxn>
                <a:cxn ang="0">
                  <a:pos x="2812" y="432"/>
                </a:cxn>
                <a:cxn ang="0">
                  <a:pos x="3000" y="428"/>
                </a:cxn>
                <a:cxn ang="0">
                  <a:pos x="3128" y="428"/>
                </a:cxn>
                <a:cxn ang="0">
                  <a:pos x="3264" y="416"/>
                </a:cxn>
                <a:cxn ang="0">
                  <a:pos x="3404" y="424"/>
                </a:cxn>
                <a:cxn ang="0">
                  <a:pos x="3552" y="416"/>
                </a:cxn>
              </a:cxnLst>
              <a:rect l="0" t="0" r="r" b="b"/>
              <a:pathLst>
                <a:path w="3552" h="468">
                  <a:moveTo>
                    <a:pt x="0" y="364"/>
                  </a:moveTo>
                  <a:lnTo>
                    <a:pt x="40" y="376"/>
                  </a:lnTo>
                  <a:lnTo>
                    <a:pt x="160" y="396"/>
                  </a:lnTo>
                  <a:lnTo>
                    <a:pt x="234" y="399"/>
                  </a:lnTo>
                  <a:lnTo>
                    <a:pt x="336" y="396"/>
                  </a:lnTo>
                  <a:lnTo>
                    <a:pt x="452" y="376"/>
                  </a:lnTo>
                  <a:lnTo>
                    <a:pt x="556" y="336"/>
                  </a:lnTo>
                  <a:lnTo>
                    <a:pt x="616" y="304"/>
                  </a:lnTo>
                  <a:lnTo>
                    <a:pt x="716" y="212"/>
                  </a:lnTo>
                  <a:lnTo>
                    <a:pt x="796" y="128"/>
                  </a:lnTo>
                  <a:lnTo>
                    <a:pt x="849" y="69"/>
                  </a:lnTo>
                  <a:lnTo>
                    <a:pt x="900" y="24"/>
                  </a:lnTo>
                  <a:lnTo>
                    <a:pt x="960" y="4"/>
                  </a:lnTo>
                  <a:lnTo>
                    <a:pt x="1016" y="0"/>
                  </a:lnTo>
                  <a:lnTo>
                    <a:pt x="1092" y="20"/>
                  </a:lnTo>
                  <a:lnTo>
                    <a:pt x="1137" y="51"/>
                  </a:lnTo>
                  <a:lnTo>
                    <a:pt x="1188" y="84"/>
                  </a:lnTo>
                  <a:lnTo>
                    <a:pt x="1240" y="124"/>
                  </a:lnTo>
                  <a:lnTo>
                    <a:pt x="1347" y="180"/>
                  </a:lnTo>
                  <a:lnTo>
                    <a:pt x="1437" y="219"/>
                  </a:lnTo>
                  <a:lnTo>
                    <a:pt x="1515" y="255"/>
                  </a:lnTo>
                  <a:lnTo>
                    <a:pt x="1593" y="288"/>
                  </a:lnTo>
                  <a:lnTo>
                    <a:pt x="1668" y="327"/>
                  </a:lnTo>
                  <a:lnTo>
                    <a:pt x="1758" y="384"/>
                  </a:lnTo>
                  <a:lnTo>
                    <a:pt x="1866" y="438"/>
                  </a:lnTo>
                  <a:lnTo>
                    <a:pt x="2016" y="468"/>
                  </a:lnTo>
                  <a:lnTo>
                    <a:pt x="2140" y="468"/>
                  </a:lnTo>
                  <a:lnTo>
                    <a:pt x="2244" y="468"/>
                  </a:lnTo>
                  <a:lnTo>
                    <a:pt x="2388" y="464"/>
                  </a:lnTo>
                  <a:lnTo>
                    <a:pt x="2596" y="460"/>
                  </a:lnTo>
                  <a:lnTo>
                    <a:pt x="2812" y="432"/>
                  </a:lnTo>
                  <a:lnTo>
                    <a:pt x="3000" y="428"/>
                  </a:lnTo>
                  <a:lnTo>
                    <a:pt x="3128" y="428"/>
                  </a:lnTo>
                  <a:lnTo>
                    <a:pt x="3264" y="416"/>
                  </a:lnTo>
                  <a:lnTo>
                    <a:pt x="3404" y="424"/>
                  </a:lnTo>
                  <a:lnTo>
                    <a:pt x="3552" y="4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</p:grpSp>
      <p:sp>
        <p:nvSpPr>
          <p:cNvPr id="71725" name="Rectangle 45"/>
          <p:cNvSpPr>
            <a:spLocks noChangeArrowheads="1"/>
          </p:cNvSpPr>
          <p:nvPr/>
        </p:nvSpPr>
        <p:spPr bwMode="auto">
          <a:xfrm>
            <a:off x="6003926" y="3048001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360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pic>
        <p:nvPicPr>
          <p:cNvPr id="71726" name="Picture 46"/>
          <p:cNvPicPr>
            <a:picLocks noChangeAspect="1" noChangeArrowheads="1"/>
          </p:cNvPicPr>
          <p:nvPr/>
        </p:nvPicPr>
        <p:blipFill>
          <a:blip r:embed="rId3"/>
          <a:srcRect l="29462" t="14592" r="29462" b="14592"/>
          <a:stretch>
            <a:fillRect/>
          </a:stretch>
        </p:blipFill>
        <p:spPr bwMode="auto">
          <a:xfrm>
            <a:off x="9675203" y="5226070"/>
            <a:ext cx="151606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27" name="AutoShape 47"/>
          <p:cNvSpPr>
            <a:spLocks noChangeArrowheads="1"/>
          </p:cNvSpPr>
          <p:nvPr/>
        </p:nvSpPr>
        <p:spPr bwMode="auto">
          <a:xfrm rot="816841">
            <a:off x="7976525" y="3797932"/>
            <a:ext cx="1584247" cy="139431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28" name="Text Box 48"/>
          <p:cNvSpPr txBox="1">
            <a:spLocks noChangeArrowheads="1"/>
          </p:cNvSpPr>
          <p:nvPr/>
        </p:nvSpPr>
        <p:spPr bwMode="auto">
          <a:xfrm>
            <a:off x="9341695" y="4366144"/>
            <a:ext cx="21663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err="1">
                <a:solidFill>
                  <a:srgbClr val="008000"/>
                </a:solidFill>
                <a:latin typeface="Cambria" panose="02040503050406030204" pitchFamily="18" charset="0"/>
              </a:rPr>
              <a:t>Distribución</a:t>
            </a:r>
            <a:r>
              <a:rPr lang="en-US" b="1" dirty="0">
                <a:solidFill>
                  <a:srgbClr val="008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8000"/>
                </a:solidFill>
                <a:latin typeface="Cambria" panose="02040503050406030204" pitchFamily="18" charset="0"/>
              </a:rPr>
              <a:t>atómica</a:t>
            </a:r>
            <a:r>
              <a:rPr lang="en-US" b="1" dirty="0">
                <a:solidFill>
                  <a:srgbClr val="008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8000"/>
                </a:solidFill>
                <a:latin typeface="Cambria" panose="02040503050406030204" pitchFamily="18" charset="0"/>
              </a:rPr>
              <a:t>en</a:t>
            </a:r>
            <a:r>
              <a:rPr lang="en-US" b="1" dirty="0">
                <a:solidFill>
                  <a:srgbClr val="008000"/>
                </a:solidFill>
                <a:latin typeface="Cambria" panose="02040503050406030204" pitchFamily="18" charset="0"/>
              </a:rPr>
              <a:t> la red </a:t>
            </a:r>
            <a:endParaRPr lang="it-IT" b="1" dirty="0">
              <a:solidFill>
                <a:srgbClr val="008000"/>
              </a:solidFill>
              <a:latin typeface="Cambria" panose="02040503050406030204" pitchFamily="18" charset="0"/>
            </a:endParaRPr>
          </a:p>
        </p:txBody>
      </p:sp>
      <p:sp>
        <p:nvSpPr>
          <p:cNvPr id="71729" name="Text Box 49"/>
          <p:cNvSpPr txBox="1">
            <a:spLocks noChangeArrowheads="1"/>
          </p:cNvSpPr>
          <p:nvPr/>
        </p:nvSpPr>
        <p:spPr bwMode="auto">
          <a:xfrm>
            <a:off x="9731021" y="3631208"/>
            <a:ext cx="152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err="1">
                <a:solidFill>
                  <a:srgbClr val="008000"/>
                </a:solidFill>
                <a:latin typeface="Cambria" panose="02040503050406030204" pitchFamily="18" charset="0"/>
              </a:rPr>
              <a:t>Intensidades</a:t>
            </a:r>
            <a:r>
              <a:rPr lang="en-US" dirty="0">
                <a:solidFill>
                  <a:srgbClr val="008000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08000"/>
                </a:solidFill>
                <a:latin typeface="Cambria" panose="02040503050406030204" pitchFamily="18" charset="0"/>
              </a:rPr>
              <a:t>relativas</a:t>
            </a:r>
            <a:endParaRPr lang="it-IT" dirty="0">
              <a:solidFill>
                <a:srgbClr val="008000"/>
              </a:solidFill>
              <a:latin typeface="Cambria" panose="02040503050406030204" pitchFamily="18" charset="0"/>
            </a:endParaRPr>
          </a:p>
        </p:txBody>
      </p:sp>
      <p:grpSp>
        <p:nvGrpSpPr>
          <p:cNvPr id="71730" name="Group 50"/>
          <p:cNvGrpSpPr>
            <a:grpSpLocks/>
          </p:cNvGrpSpPr>
          <p:nvPr/>
        </p:nvGrpSpPr>
        <p:grpSpPr bwMode="auto">
          <a:xfrm>
            <a:off x="2585006" y="5675315"/>
            <a:ext cx="1143000" cy="1101725"/>
            <a:chOff x="1712" y="3342"/>
            <a:chExt cx="841" cy="810"/>
          </a:xfrm>
        </p:grpSpPr>
        <p:sp>
          <p:nvSpPr>
            <p:cNvPr id="71731" name="Rectangle 51"/>
            <p:cNvSpPr>
              <a:spLocks noChangeArrowheads="1"/>
            </p:cNvSpPr>
            <p:nvPr/>
          </p:nvSpPr>
          <p:spPr bwMode="auto">
            <a:xfrm>
              <a:off x="1712" y="3400"/>
              <a:ext cx="752" cy="752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  <p:sp>
          <p:nvSpPr>
            <p:cNvPr id="71732" name="Rectangle 52"/>
            <p:cNvSpPr>
              <a:spLocks noChangeArrowheads="1"/>
            </p:cNvSpPr>
            <p:nvPr/>
          </p:nvSpPr>
          <p:spPr bwMode="auto">
            <a:xfrm>
              <a:off x="1800" y="3344"/>
              <a:ext cx="752" cy="752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  <p:sp>
          <p:nvSpPr>
            <p:cNvPr id="71733" name="Line 53"/>
            <p:cNvSpPr>
              <a:spLocks noChangeShapeType="1"/>
            </p:cNvSpPr>
            <p:nvPr/>
          </p:nvSpPr>
          <p:spPr bwMode="auto">
            <a:xfrm flipV="1">
              <a:off x="2463" y="4092"/>
              <a:ext cx="90" cy="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  <p:sp>
          <p:nvSpPr>
            <p:cNvPr id="71734" name="Line 54"/>
            <p:cNvSpPr>
              <a:spLocks noChangeShapeType="1"/>
            </p:cNvSpPr>
            <p:nvPr/>
          </p:nvSpPr>
          <p:spPr bwMode="auto">
            <a:xfrm flipV="1">
              <a:off x="2460" y="3342"/>
              <a:ext cx="90" cy="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  <p:sp>
          <p:nvSpPr>
            <p:cNvPr id="71735" name="Line 55"/>
            <p:cNvSpPr>
              <a:spLocks noChangeShapeType="1"/>
            </p:cNvSpPr>
            <p:nvPr/>
          </p:nvSpPr>
          <p:spPr bwMode="auto">
            <a:xfrm flipV="1">
              <a:off x="1716" y="4092"/>
              <a:ext cx="90" cy="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  <p:sp>
          <p:nvSpPr>
            <p:cNvPr id="71736" name="Line 56"/>
            <p:cNvSpPr>
              <a:spLocks noChangeShapeType="1"/>
            </p:cNvSpPr>
            <p:nvPr/>
          </p:nvSpPr>
          <p:spPr bwMode="auto">
            <a:xfrm flipV="1">
              <a:off x="1713" y="3342"/>
              <a:ext cx="90" cy="5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UY">
                <a:latin typeface="Cambria" panose="02040503050406030204" pitchFamily="18" charset="0"/>
              </a:endParaRPr>
            </a:p>
          </p:txBody>
        </p:sp>
      </p:grpSp>
      <p:sp>
        <p:nvSpPr>
          <p:cNvPr id="71737" name="AutoShape 57"/>
          <p:cNvSpPr>
            <a:spLocks noChangeArrowheads="1"/>
          </p:cNvSpPr>
          <p:nvPr/>
        </p:nvSpPr>
        <p:spPr bwMode="auto">
          <a:xfrm rot="-3012198" flipH="1" flipV="1">
            <a:off x="2975095" y="5230839"/>
            <a:ext cx="810529" cy="18935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38" name="Text Box 58"/>
          <p:cNvSpPr txBox="1">
            <a:spLocks noChangeArrowheads="1"/>
          </p:cNvSpPr>
          <p:nvPr/>
        </p:nvSpPr>
        <p:spPr bwMode="auto">
          <a:xfrm>
            <a:off x="3886817" y="5900788"/>
            <a:ext cx="173321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3300"/>
                </a:solidFill>
                <a:latin typeface="Cambria" panose="02040503050406030204" pitchFamily="18" charset="0"/>
              </a:rPr>
              <a:t>Celda </a:t>
            </a:r>
            <a:r>
              <a:rPr lang="en-US" b="1" dirty="0" err="1">
                <a:solidFill>
                  <a:srgbClr val="FF3300"/>
                </a:solidFill>
                <a:latin typeface="Cambria" panose="02040503050406030204" pitchFamily="18" charset="0"/>
              </a:rPr>
              <a:t>unitaria</a:t>
            </a:r>
            <a:r>
              <a:rPr lang="en-US" b="1" dirty="0">
                <a:solidFill>
                  <a:srgbClr val="FF3300"/>
                </a:solidFill>
                <a:latin typeface="Cambria" panose="02040503050406030204" pitchFamily="18" charset="0"/>
              </a:rPr>
              <a:t>: </a:t>
            </a:r>
            <a:r>
              <a:rPr lang="en-US" b="1" dirty="0" err="1">
                <a:solidFill>
                  <a:srgbClr val="FF3300"/>
                </a:solidFill>
                <a:latin typeface="Cambria" panose="02040503050406030204" pitchFamily="18" charset="0"/>
              </a:rPr>
              <a:t>simetría</a:t>
            </a:r>
            <a:r>
              <a:rPr lang="en-US" b="1" dirty="0">
                <a:solidFill>
                  <a:srgbClr val="FF3300"/>
                </a:solidFill>
                <a:latin typeface="Cambria" panose="02040503050406030204" pitchFamily="18" charset="0"/>
              </a:rPr>
              <a:t> y </a:t>
            </a:r>
            <a:r>
              <a:rPr lang="en-US" b="1" dirty="0" err="1">
                <a:solidFill>
                  <a:srgbClr val="FF3300"/>
                </a:solidFill>
                <a:latin typeface="Cambria" panose="02040503050406030204" pitchFamily="18" charset="0"/>
              </a:rPr>
              <a:t>volumen</a:t>
            </a:r>
            <a:endParaRPr lang="it-IT" b="1" dirty="0">
              <a:solidFill>
                <a:srgbClr val="FF3300"/>
              </a:solidFill>
              <a:latin typeface="Cambria" panose="02040503050406030204" pitchFamily="18" charset="0"/>
            </a:endParaRPr>
          </a:p>
        </p:txBody>
      </p:sp>
      <p:sp>
        <p:nvSpPr>
          <p:cNvPr id="71739" name="Text Box 59"/>
          <p:cNvSpPr txBox="1">
            <a:spLocks noChangeArrowheads="1"/>
          </p:cNvSpPr>
          <p:nvPr/>
        </p:nvSpPr>
        <p:spPr bwMode="auto">
          <a:xfrm>
            <a:off x="3770292" y="5496352"/>
            <a:ext cx="24068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solidFill>
                  <a:srgbClr val="FF3300"/>
                </a:solidFill>
                <a:latin typeface="Cambria" panose="02040503050406030204" pitchFamily="18" charset="0"/>
              </a:rPr>
              <a:t>Posición</a:t>
            </a:r>
            <a:r>
              <a:rPr lang="en-US" dirty="0">
                <a:solidFill>
                  <a:srgbClr val="FF3300"/>
                </a:solidFill>
                <a:latin typeface="Cambria" panose="02040503050406030204" pitchFamily="18" charset="0"/>
              </a:rPr>
              <a:t> de </a:t>
            </a:r>
            <a:r>
              <a:rPr lang="en-US" dirty="0" err="1">
                <a:solidFill>
                  <a:srgbClr val="FF3300"/>
                </a:solidFill>
                <a:latin typeface="Cambria" panose="02040503050406030204" pitchFamily="18" charset="0"/>
              </a:rPr>
              <a:t>picos</a:t>
            </a:r>
            <a:endParaRPr lang="it-IT" dirty="0">
              <a:solidFill>
                <a:srgbClr val="FF3300"/>
              </a:solidFill>
              <a:latin typeface="Cambria" panose="02040503050406030204" pitchFamily="18" charset="0"/>
            </a:endParaRPr>
          </a:p>
        </p:txBody>
      </p:sp>
      <p:sp>
        <p:nvSpPr>
          <p:cNvPr id="71740" name="Text Box 60"/>
          <p:cNvSpPr txBox="1">
            <a:spLocks noChangeArrowheads="1"/>
          </p:cNvSpPr>
          <p:nvPr/>
        </p:nvSpPr>
        <p:spPr bwMode="auto">
          <a:xfrm>
            <a:off x="2972270" y="6613009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mbria" panose="02040503050406030204" pitchFamily="18" charset="0"/>
              </a:rPr>
              <a:t>a</a:t>
            </a:r>
            <a:endParaRPr lang="it-IT">
              <a:latin typeface="Cambria" panose="02040503050406030204" pitchFamily="18" charset="0"/>
            </a:endParaRPr>
          </a:p>
        </p:txBody>
      </p:sp>
      <p:sp>
        <p:nvSpPr>
          <p:cNvPr id="71741" name="Text Box 61"/>
          <p:cNvSpPr txBox="1">
            <a:spLocks noChangeArrowheads="1"/>
          </p:cNvSpPr>
          <p:nvPr/>
        </p:nvSpPr>
        <p:spPr bwMode="auto">
          <a:xfrm>
            <a:off x="2365987" y="6113077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mbria" panose="02040503050406030204" pitchFamily="18" charset="0"/>
              </a:rPr>
              <a:t>c</a:t>
            </a:r>
            <a:endParaRPr lang="it-IT">
              <a:latin typeface="Cambria" panose="02040503050406030204" pitchFamily="18" charset="0"/>
            </a:endParaRPr>
          </a:p>
        </p:txBody>
      </p:sp>
      <p:sp>
        <p:nvSpPr>
          <p:cNvPr id="71742" name="Text Box 62"/>
          <p:cNvSpPr txBox="1">
            <a:spLocks noChangeArrowheads="1"/>
          </p:cNvSpPr>
          <p:nvPr/>
        </p:nvSpPr>
        <p:spPr bwMode="auto">
          <a:xfrm>
            <a:off x="2667470" y="6308209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mbria" panose="02040503050406030204" pitchFamily="18" charset="0"/>
              </a:rPr>
              <a:t>b</a:t>
            </a:r>
            <a:endParaRPr lang="it-IT" dirty="0">
              <a:latin typeface="Cambria" panose="02040503050406030204" pitchFamily="18" charset="0"/>
            </a:endParaRPr>
          </a:p>
        </p:txBody>
      </p:sp>
      <p:sp>
        <p:nvSpPr>
          <p:cNvPr id="71743" name="AutoShape 63"/>
          <p:cNvSpPr>
            <a:spLocks noChangeArrowheads="1"/>
          </p:cNvSpPr>
          <p:nvPr/>
        </p:nvSpPr>
        <p:spPr bwMode="auto">
          <a:xfrm rot="167609">
            <a:off x="6445167" y="2485980"/>
            <a:ext cx="2902058" cy="15617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44" name="Freeform 64" descr="Piastrelle"/>
          <p:cNvSpPr>
            <a:spLocks/>
          </p:cNvSpPr>
          <p:nvPr/>
        </p:nvSpPr>
        <p:spPr bwMode="auto">
          <a:xfrm>
            <a:off x="9554926" y="2502206"/>
            <a:ext cx="533400" cy="5334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48" y="48"/>
              </a:cxn>
              <a:cxn ang="0">
                <a:pos x="192" y="0"/>
              </a:cxn>
              <a:cxn ang="0">
                <a:pos x="288" y="96"/>
              </a:cxn>
              <a:cxn ang="0">
                <a:pos x="336" y="240"/>
              </a:cxn>
              <a:cxn ang="0">
                <a:pos x="240" y="336"/>
              </a:cxn>
              <a:cxn ang="0">
                <a:pos x="96" y="336"/>
              </a:cxn>
              <a:cxn ang="0">
                <a:pos x="0" y="240"/>
              </a:cxn>
              <a:cxn ang="0">
                <a:pos x="0" y="144"/>
              </a:cxn>
            </a:cxnLst>
            <a:rect l="0" t="0" r="r" b="b"/>
            <a:pathLst>
              <a:path w="336" h="336">
                <a:moveTo>
                  <a:pt x="0" y="144"/>
                </a:moveTo>
                <a:lnTo>
                  <a:pt x="48" y="48"/>
                </a:lnTo>
                <a:lnTo>
                  <a:pt x="192" y="0"/>
                </a:lnTo>
                <a:lnTo>
                  <a:pt x="288" y="96"/>
                </a:lnTo>
                <a:lnTo>
                  <a:pt x="336" y="240"/>
                </a:lnTo>
                <a:lnTo>
                  <a:pt x="240" y="336"/>
                </a:lnTo>
                <a:lnTo>
                  <a:pt x="96" y="336"/>
                </a:lnTo>
                <a:lnTo>
                  <a:pt x="0" y="240"/>
                </a:lnTo>
                <a:lnTo>
                  <a:pt x="0" y="144"/>
                </a:lnTo>
                <a:close/>
              </a:path>
            </a:pathLst>
          </a:custGeom>
          <a:pattFill prst="openDmnd">
            <a:fgClr>
              <a:schemeClr val="accent2"/>
            </a:fgClr>
            <a:bgClr>
              <a:srgbClr val="DDDDDD"/>
            </a:bgClr>
          </a:patt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45" name="Text Box 65"/>
          <p:cNvSpPr txBox="1">
            <a:spLocks noChangeArrowheads="1"/>
          </p:cNvSpPr>
          <p:nvPr/>
        </p:nvSpPr>
        <p:spPr bwMode="auto">
          <a:xfrm>
            <a:off x="9936081" y="1582351"/>
            <a:ext cx="152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latin typeface="Cambria" panose="02040503050406030204" pitchFamily="18" charset="0"/>
              </a:rPr>
              <a:t>Forma de </a:t>
            </a:r>
            <a:r>
              <a:rPr lang="en-US" dirty="0" err="1">
                <a:solidFill>
                  <a:schemeClr val="accent2"/>
                </a:solidFill>
                <a:latin typeface="Cambria" panose="02040503050406030204" pitchFamily="18" charset="0"/>
              </a:rPr>
              <a:t>pico</a:t>
            </a:r>
            <a:endParaRPr lang="it-IT" dirty="0">
              <a:solidFill>
                <a:schemeClr val="accent2"/>
              </a:solidFill>
              <a:latin typeface="Cambria" panose="02040503050406030204" pitchFamily="18" charset="0"/>
            </a:endParaRPr>
          </a:p>
        </p:txBody>
      </p:sp>
      <p:sp>
        <p:nvSpPr>
          <p:cNvPr id="71746" name="Line 66"/>
          <p:cNvSpPr>
            <a:spLocks noChangeShapeType="1"/>
          </p:cNvSpPr>
          <p:nvPr/>
        </p:nvSpPr>
        <p:spPr bwMode="auto">
          <a:xfrm>
            <a:off x="5029200" y="2438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47" name="Line 67"/>
          <p:cNvSpPr>
            <a:spLocks noChangeShapeType="1"/>
          </p:cNvSpPr>
          <p:nvPr/>
        </p:nvSpPr>
        <p:spPr bwMode="auto">
          <a:xfrm flipH="1">
            <a:off x="56388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48" name="Text Box 68"/>
          <p:cNvSpPr txBox="1">
            <a:spLocks noChangeArrowheads="1"/>
          </p:cNvSpPr>
          <p:nvPr/>
        </p:nvSpPr>
        <p:spPr bwMode="auto">
          <a:xfrm>
            <a:off x="10050226" y="2321230"/>
            <a:ext cx="152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latin typeface="Cambria" panose="02040503050406030204" pitchFamily="18" charset="0"/>
              </a:rPr>
              <a:t>Tamaño de partícula &amp; defectos</a:t>
            </a:r>
            <a:endParaRPr lang="it-IT">
              <a:solidFill>
                <a:schemeClr val="accent2"/>
              </a:solidFill>
              <a:latin typeface="Cambria" panose="02040503050406030204" pitchFamily="18" charset="0"/>
            </a:endParaRPr>
          </a:p>
        </p:txBody>
      </p:sp>
      <p:sp>
        <p:nvSpPr>
          <p:cNvPr id="71749" name="AutoShape 69"/>
          <p:cNvSpPr>
            <a:spLocks noChangeArrowheads="1"/>
          </p:cNvSpPr>
          <p:nvPr/>
        </p:nvSpPr>
        <p:spPr bwMode="auto">
          <a:xfrm rot="14972666" flipH="1" flipV="1">
            <a:off x="5010221" y="5094048"/>
            <a:ext cx="1278568" cy="171683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UY">
              <a:latin typeface="Cambria" panose="02040503050406030204" pitchFamily="18" charset="0"/>
            </a:endParaRPr>
          </a:p>
        </p:txBody>
      </p:sp>
      <p:sp>
        <p:nvSpPr>
          <p:cNvPr id="71750" name="Text Box 70"/>
          <p:cNvSpPr txBox="1">
            <a:spLocks noChangeArrowheads="1"/>
          </p:cNvSpPr>
          <p:nvPr/>
        </p:nvSpPr>
        <p:spPr bwMode="auto">
          <a:xfrm>
            <a:off x="4262441" y="4181478"/>
            <a:ext cx="1500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Background</a:t>
            </a:r>
            <a:endParaRPr lang="it-IT" b="1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71751" name="Text Box 71"/>
          <p:cNvSpPr txBox="1">
            <a:spLocks noChangeArrowheads="1"/>
          </p:cNvSpPr>
          <p:nvPr/>
        </p:nvSpPr>
        <p:spPr bwMode="auto">
          <a:xfrm>
            <a:off x="5976461" y="5705648"/>
            <a:ext cx="2119312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b="1" dirty="0" err="1">
                <a:solidFill>
                  <a:srgbClr val="000000"/>
                </a:solidFill>
                <a:latin typeface="Cambria" panose="02040503050406030204" pitchFamily="18" charset="0"/>
              </a:rPr>
              <a:t>Dispersión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mbria" panose="02040503050406030204" pitchFamily="18" charset="0"/>
              </a:rPr>
              <a:t>difusa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, porta </a:t>
            </a:r>
            <a:r>
              <a:rPr lang="en-US" b="1" dirty="0" err="1">
                <a:solidFill>
                  <a:srgbClr val="000000"/>
                </a:solidFill>
                <a:latin typeface="Cambria" panose="02040503050406030204" pitchFamily="18" charset="0"/>
              </a:rPr>
              <a:t>muestra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Cambria" panose="02040503050406030204" pitchFamily="18" charset="0"/>
              </a:rPr>
              <a:t>matriz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, </a:t>
            </a:r>
            <a:r>
              <a:rPr lang="en-US" b="1" dirty="0" err="1">
                <a:solidFill>
                  <a:srgbClr val="000000"/>
                </a:solidFill>
                <a:latin typeface="Cambria" panose="02040503050406030204" pitchFamily="18" charset="0"/>
              </a:rPr>
              <a:t>fases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mbria" panose="02040503050406030204" pitchFamily="18" charset="0"/>
              </a:rPr>
              <a:t>amorfas</a:t>
            </a:r>
            <a:r>
              <a:rPr lang="en-US" b="1" dirty="0">
                <a:solidFill>
                  <a:srgbClr val="000000"/>
                </a:solidFill>
                <a:latin typeface="Cambria" panose="02040503050406030204" pitchFamily="18" charset="0"/>
              </a:rPr>
              <a:t>, etc...</a:t>
            </a:r>
            <a:endParaRPr lang="it-IT" b="1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71754" name="Rectangle 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Difracción de Rayos X de Polvo</a:t>
            </a: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E457128-59EA-D7CC-3A44-DA15A2843B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21" r="22686"/>
          <a:stretch/>
        </p:blipFill>
        <p:spPr>
          <a:xfrm>
            <a:off x="336664" y="3918751"/>
            <a:ext cx="1836013" cy="246272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C3740B0-BEA4-704A-D173-75F9065B4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38" y="1615222"/>
            <a:ext cx="2872613" cy="215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76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63773" y="365125"/>
            <a:ext cx="11190027" cy="1325563"/>
          </a:xfrm>
        </p:spPr>
        <p:txBody>
          <a:bodyPr/>
          <a:lstStyle/>
          <a:p>
            <a:r>
              <a:rPr lang="es-UY" dirty="0"/>
              <a:t>Ejemplo Restauración: Monumento J. G. Artigas</a:t>
            </a:r>
          </a:p>
        </p:txBody>
      </p:sp>
      <p:pic>
        <p:nvPicPr>
          <p:cNvPr id="12291" name="Content Placeholder 3" descr="SNC1264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97851" y="1530846"/>
            <a:ext cx="2291872" cy="1718904"/>
          </a:xfrm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/>
          <a:srcRect t="11903" r="3474"/>
          <a:stretch>
            <a:fillRect/>
          </a:stretch>
        </p:blipFill>
        <p:spPr bwMode="auto">
          <a:xfrm>
            <a:off x="63690" y="1349375"/>
            <a:ext cx="450056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8270685" y="4486792"/>
            <a:ext cx="3857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UY" dirty="0"/>
              <a:t>Claudia Frigerio - Restauradora</a:t>
            </a:r>
          </a:p>
          <a:p>
            <a:r>
              <a:rPr lang="es-UY" dirty="0"/>
              <a:t>UdelaR:</a:t>
            </a:r>
          </a:p>
          <a:p>
            <a:r>
              <a:rPr lang="es-UY" dirty="0"/>
              <a:t>Daniel Ariosa – Fing</a:t>
            </a:r>
          </a:p>
          <a:p>
            <a:r>
              <a:rPr lang="es-UY" dirty="0"/>
              <a:t>Enrique Dalchielle – Fing</a:t>
            </a:r>
          </a:p>
          <a:p>
            <a:r>
              <a:rPr lang="es-UY" dirty="0"/>
              <a:t>Alejandro Marquez – Fcien</a:t>
            </a:r>
          </a:p>
          <a:p>
            <a:r>
              <a:rPr lang="es-UY" dirty="0"/>
              <a:t>Ricardo Faccio – FQ (XRD)</a:t>
            </a:r>
          </a:p>
          <a:p>
            <a:endParaRPr lang="es-UY" dirty="0"/>
          </a:p>
          <a:p>
            <a:endParaRPr lang="es-UY" dirty="0"/>
          </a:p>
        </p:txBody>
      </p:sp>
      <p:pic>
        <p:nvPicPr>
          <p:cNvPr id="2" name="Marcador de contenido 3">
            <a:extLst>
              <a:ext uri="{FF2B5EF4-FFF2-40B4-BE49-F238E27FC236}">
                <a16:creationId xmlns:a16="http://schemas.microsoft.com/office/drawing/2014/main" id="{0E13743F-DE50-937F-37BE-C13A99924F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39934" b="-39934"/>
          <a:stretch>
            <a:fillRect/>
          </a:stretch>
        </p:blipFill>
        <p:spPr>
          <a:xfrm>
            <a:off x="7123322" y="1010228"/>
            <a:ext cx="5168512" cy="284547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927A34-31D8-604D-AC8A-CDC8B886D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188" y="3359622"/>
            <a:ext cx="5200731" cy="18089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1C4BB4-F8A7-070A-C943-F73FE9742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347" y="3999463"/>
            <a:ext cx="3152243" cy="183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473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29ACE-A45C-B6B1-D21D-597C73B26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/>
              <a:t>SEM, EDS y XRPD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526D34F-9328-E447-78D2-4C650B3B6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20" y="1376993"/>
            <a:ext cx="5029766" cy="29006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E19207-F73E-AECE-6B5D-4ABF57673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329" y="4277631"/>
            <a:ext cx="9629905" cy="1408244"/>
          </a:xfrm>
          <a:prstGeom prst="rect">
            <a:avLst/>
          </a:prstGeom>
        </p:spPr>
      </p:pic>
      <p:pic>
        <p:nvPicPr>
          <p:cNvPr id="3" name="Marcador de contenido 3">
            <a:extLst>
              <a:ext uri="{FF2B5EF4-FFF2-40B4-BE49-F238E27FC236}">
                <a16:creationId xmlns:a16="http://schemas.microsoft.com/office/drawing/2014/main" id="{803B8552-85A7-FD7A-816F-ACA54B4B2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440557" y="171243"/>
            <a:ext cx="5237540" cy="397075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83736CD-B840-A084-0FBE-A0FA4EF82A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329" y="5685875"/>
            <a:ext cx="9544497" cy="125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06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B1A6E5-6989-EED7-6689-CC9E0D59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UY" dirty="0"/>
              <a:t>La restauración del juramento de los treinta y tres orientales</a:t>
            </a:r>
            <a:br>
              <a:rPr lang="es-UY" dirty="0"/>
            </a:br>
            <a:r>
              <a:rPr lang="es-UY" dirty="0"/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35A06A9-F352-7357-430A-A7CB12125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16" y="1514475"/>
            <a:ext cx="3581400" cy="47117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39F78F5-C8AC-5EF8-8B33-0AC29F847C2B}"/>
              </a:ext>
            </a:extLst>
          </p:cNvPr>
          <p:cNvSpPr txBox="1"/>
          <p:nvPr/>
        </p:nvSpPr>
        <p:spPr>
          <a:xfrm>
            <a:off x="245616" y="6492875"/>
            <a:ext cx="11700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UY" sz="1400" dirty="0">
                <a:hlinkClick r:id="rId3"/>
              </a:rPr>
              <a:t>https://blanes.montevideo.gub.uy/sites/blanes.montevideo.gub.uy/files/articulos/descargas/el_juramento_de_los_treinta_y_tres_orietales_baja2.pdf</a:t>
            </a:r>
            <a:endParaRPr lang="es-UY" sz="1400" dirty="0"/>
          </a:p>
          <a:p>
            <a:endParaRPr lang="es-UY" sz="1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63CD555-044B-EAF0-833F-5636B3A87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986" y="898525"/>
            <a:ext cx="2794000" cy="9271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42ED70F-7741-D00C-A0B0-5D68194FE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7261" y="1793875"/>
            <a:ext cx="66294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44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92E71C6-0251-3679-A010-18910C415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0823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9BCE748-CD12-8AB1-E88B-15DAE5FE3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212" y="0"/>
            <a:ext cx="4195498" cy="359848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51B7839-A1A7-442C-52A7-D09DDC5FF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646" y="3598487"/>
            <a:ext cx="3672212" cy="327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59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34D452-8EDE-4C9A-36AD-F8A85D22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/>
              <a:t>Resultados</a:t>
            </a:r>
            <a:endParaRPr lang="es-UY" dirty="0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2BF559EC-7CF4-F0DD-3EF9-3269F32E93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440470"/>
              </p:ext>
            </p:extLst>
          </p:nvPr>
        </p:nvGraphicFramePr>
        <p:xfrm>
          <a:off x="175364" y="1825624"/>
          <a:ext cx="11862148" cy="4437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6CDC7783-3F82-DA2C-F2C1-C208905E98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29208"/>
            <a:ext cx="3910772" cy="213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42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121462-096B-9CF1-639D-34C6E26B3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s-UY" sz="4000" dirty="0">
                <a:solidFill>
                  <a:srgbClr val="FFFFFF"/>
                </a:solidFill>
              </a:rPr>
              <a:t>Conclusiones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6986FF5C-54E3-34DA-B3F2-32F2BDAC04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5582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5785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A4FF2-E42E-B449-B835-FFC87E5A7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B40FB6D-D032-CB32-EFC4-BDE9CE082D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9207" y="2401458"/>
            <a:ext cx="11737075" cy="2200557"/>
          </a:xfrm>
        </p:spPr>
        <p:txBody>
          <a:bodyPr>
            <a:noAutofit/>
          </a:bodyPr>
          <a:lstStyle/>
          <a:p>
            <a:r>
              <a:rPr lang="es-UY" sz="4400" dirty="0"/>
              <a:t>¡Muchas Gracias!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99AB029-4CBA-34E5-8D20-D2D431910E3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87214" y="4664724"/>
            <a:ext cx="8501063" cy="2200557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s-ES_tradnl" dirty="0">
                <a:latin typeface="+mj-lt"/>
              </a:rPr>
              <a:t>Dr. Ricardo Faccio</a:t>
            </a:r>
            <a:endParaRPr lang="es-ES_tradnl" sz="2000" b="1" dirty="0">
              <a:latin typeface="+mj-lt"/>
            </a:endParaRPr>
          </a:p>
          <a:p>
            <a:pPr eaLnBrk="1" hangingPunct="1">
              <a:buFont typeface="Wingdings" charset="0"/>
              <a:buNone/>
            </a:pPr>
            <a:r>
              <a:rPr lang="es-ES_tradnl" sz="2000" b="1" dirty="0">
                <a:latin typeface="+mj-lt"/>
              </a:rPr>
              <a:t>Área Física-DETEMA</a:t>
            </a:r>
          </a:p>
          <a:p>
            <a:pPr eaLnBrk="1" hangingPunct="1">
              <a:buFont typeface="Wingdings" charset="0"/>
              <a:buNone/>
            </a:pPr>
            <a:r>
              <a:rPr lang="es-ES_tradnl" sz="2000" dirty="0">
                <a:latin typeface="+mj-lt"/>
              </a:rPr>
              <a:t>Facultad de Química</a:t>
            </a:r>
          </a:p>
          <a:p>
            <a:pPr eaLnBrk="1" hangingPunct="1">
              <a:buFont typeface="Wingdings" charset="0"/>
              <a:buNone/>
            </a:pPr>
            <a:r>
              <a:rPr lang="es-ES_tradnl" sz="2000" dirty="0">
                <a:latin typeface="+mj-lt"/>
              </a:rPr>
              <a:t>Universidad de la República</a:t>
            </a:r>
            <a:endParaRPr lang="es-ES_tradnl" dirty="0">
              <a:latin typeface="+mj-lt"/>
            </a:endParaRPr>
          </a:p>
          <a:p>
            <a:pPr eaLnBrk="1" hangingPunct="1">
              <a:buFont typeface="Wingdings" charset="0"/>
              <a:buNone/>
            </a:pPr>
            <a:r>
              <a:rPr lang="es-ES_tradnl" u="sng" dirty="0" err="1">
                <a:solidFill>
                  <a:srgbClr val="00B0F0"/>
                </a:solidFill>
                <a:latin typeface="+mj-lt"/>
              </a:rPr>
              <a:t>rfaccio@fq.edu.uy</a:t>
            </a:r>
            <a:endParaRPr lang="es-ES" u="sng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1B389AC-7333-AE23-057D-0BEF45AF20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64" t="10069" r="12258" b="10128"/>
          <a:stretch/>
        </p:blipFill>
        <p:spPr>
          <a:xfrm>
            <a:off x="9966960" y="15937"/>
            <a:ext cx="2155831" cy="224004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BE5FC1C-F7BC-BCA4-2246-CC2C6DD4E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298" y="543097"/>
            <a:ext cx="3975116" cy="1712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D843110-45A3-F07A-190C-B554E05E8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439" y="15937"/>
            <a:ext cx="3848100" cy="32131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9CBC90-D93E-9F8A-D1FE-EA202C5BFD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08" y="4095214"/>
            <a:ext cx="2732553" cy="276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491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5052</TotalTime>
  <Words>717</Words>
  <Application>Microsoft Macintosh PowerPoint</Application>
  <PresentationFormat>Panorámica</PresentationFormat>
  <Paragraphs>120</Paragraphs>
  <Slides>19</Slides>
  <Notes>4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Cambria</vt:lpstr>
      <vt:lpstr>Wingdings</vt:lpstr>
      <vt:lpstr>Tema de Office</vt:lpstr>
      <vt:lpstr>Herramientas Fisicoquímicas en Estudios de Conservación y Patrimonio Cultural</vt:lpstr>
      <vt:lpstr>Punteo</vt:lpstr>
      <vt:lpstr>Área Física</vt:lpstr>
      <vt:lpstr>Caracterización Física y Química de Muestras</vt:lpstr>
      <vt:lpstr>Equipamiento disponible en FQ Udelar</vt:lpstr>
      <vt:lpstr>Espectroscopia Raman</vt:lpstr>
      <vt:lpstr>Microscopia Raman Confocal (2D)</vt:lpstr>
      <vt:lpstr>Raman imaging – 3D</vt:lpstr>
      <vt:lpstr>Presentación de PowerPoint</vt:lpstr>
      <vt:lpstr>Muestra mineral con zonas rojas</vt:lpstr>
      <vt:lpstr>Muestra mineral con zonas rojas</vt:lpstr>
      <vt:lpstr>Difracción de Rayos X de Polvo</vt:lpstr>
      <vt:lpstr>Ejemplo Restauración: Monumento J. G. Artigas</vt:lpstr>
      <vt:lpstr>SEM, EDS y XRPD</vt:lpstr>
      <vt:lpstr>La restauración del juramento de los treinta y tres orientales  </vt:lpstr>
      <vt:lpstr>Presentación de PowerPoint</vt:lpstr>
      <vt:lpstr>Resultados</vt:lpstr>
      <vt:lpstr>Conclusiones</vt:lpstr>
      <vt:lpstr>¡Muchas 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Faccio</dc:creator>
  <cp:lastModifiedBy>Ricardo Faccio</cp:lastModifiedBy>
  <cp:revision>11</cp:revision>
  <dcterms:created xsi:type="dcterms:W3CDTF">2024-09-25T01:41:26Z</dcterms:created>
  <dcterms:modified xsi:type="dcterms:W3CDTF">2025-07-30T00:38:37Z</dcterms:modified>
</cp:coreProperties>
</file>